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1586" r:id="rId2"/>
    <p:sldId id="1591" r:id="rId3"/>
    <p:sldId id="1553" r:id="rId4"/>
    <p:sldId id="1627" r:id="rId5"/>
    <p:sldId id="1592" r:id="rId6"/>
    <p:sldId id="1563" r:id="rId7"/>
    <p:sldId id="1621" r:id="rId8"/>
    <p:sldId id="1581" r:id="rId9"/>
    <p:sldId id="1587" r:id="rId10"/>
    <p:sldId id="1564" r:id="rId11"/>
    <p:sldId id="1537" r:id="rId12"/>
    <p:sldId id="1538" r:id="rId13"/>
    <p:sldId id="265" r:id="rId14"/>
    <p:sldId id="1541" r:id="rId15"/>
    <p:sldId id="1626" r:id="rId16"/>
    <p:sldId id="1565" r:id="rId17"/>
    <p:sldId id="1543" r:id="rId18"/>
    <p:sldId id="1544" r:id="rId19"/>
    <p:sldId id="1545" r:id="rId20"/>
    <p:sldId id="1566" r:id="rId21"/>
    <p:sldId id="1547" r:id="rId22"/>
    <p:sldId id="1622" r:id="rId23"/>
    <p:sldId id="751" r:id="rId24"/>
    <p:sldId id="1593" r:id="rId25"/>
    <p:sldId id="1585" r:id="rId26"/>
    <p:sldId id="1584" r:id="rId27"/>
    <p:sldId id="1548" r:id="rId28"/>
    <p:sldId id="1588" r:id="rId29"/>
    <p:sldId id="1595" r:id="rId30"/>
    <p:sldId id="1594" r:id="rId31"/>
    <p:sldId id="580" r:id="rId32"/>
    <p:sldId id="710" r:id="rId33"/>
    <p:sldId id="1577" r:id="rId34"/>
    <p:sldId id="1574" r:id="rId35"/>
    <p:sldId id="1624" r:id="rId36"/>
    <p:sldId id="1620" r:id="rId37"/>
    <p:sldId id="1589" r:id="rId38"/>
    <p:sldId id="1531" r:id="rId39"/>
    <p:sldId id="640" r:id="rId40"/>
    <p:sldId id="1628" r:id="rId41"/>
    <p:sldId id="1603" r:id="rId42"/>
    <p:sldId id="1609" r:id="rId43"/>
    <p:sldId id="1597" r:id="rId44"/>
    <p:sldId id="1600" r:id="rId45"/>
    <p:sldId id="1599" r:id="rId46"/>
    <p:sldId id="1610" r:id="rId47"/>
    <p:sldId id="1598" r:id="rId48"/>
    <p:sldId id="1534" r:id="rId49"/>
    <p:sldId id="1623" r:id="rId50"/>
    <p:sldId id="1535" r:id="rId51"/>
    <p:sldId id="1506" r:id="rId52"/>
    <p:sldId id="1590" r:id="rId53"/>
  </p:sldIdLst>
  <p:sldSz cx="9144000" cy="6858000" type="screen4x3"/>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kurai Takayasu" initials="ST" lastIdx="1" clrIdx="0">
    <p:extLst>
      <p:ext uri="{19B8F6BF-5375-455C-9EA6-DF929625EA0E}">
        <p15:presenceInfo xmlns:p15="http://schemas.microsoft.com/office/powerpoint/2012/main" userId="a55dd864c24333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00FF"/>
    <a:srgbClr val="FFFFFF"/>
    <a:srgbClr val="009900"/>
    <a:srgbClr val="CCCCFF"/>
    <a:srgbClr val="CCFF99"/>
    <a:srgbClr val="FFFFCC"/>
    <a:srgbClr val="FF0000"/>
    <a:srgbClr val="000000"/>
    <a:srgbClr val="FFFF9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6" autoAdjust="0"/>
    <p:restoredTop sz="94880" autoAdjust="0"/>
  </p:normalViewPr>
  <p:slideViewPr>
    <p:cSldViewPr>
      <p:cViewPr varScale="1">
        <p:scale>
          <a:sx n="125" d="100"/>
          <a:sy n="125" d="100"/>
        </p:scale>
        <p:origin x="786" y="84"/>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45660" cy="496332"/>
          </a:xfrm>
          <a:prstGeom prst="rect">
            <a:avLst/>
          </a:prstGeom>
        </p:spPr>
        <p:txBody>
          <a:bodyPr vert="horz" lIns="92103" tIns="46052" rIns="92103" bIns="46052" rtlCol="0"/>
          <a:lstStyle>
            <a:lvl1pPr algn="l">
              <a:defRPr sz="1300"/>
            </a:lvl1pPr>
          </a:lstStyle>
          <a:p>
            <a:endParaRPr kumimoji="1" lang="ja-JP" altLang="en-US"/>
          </a:p>
        </p:txBody>
      </p:sp>
      <p:sp>
        <p:nvSpPr>
          <p:cNvPr id="3" name="日付プレースホルダー 2"/>
          <p:cNvSpPr>
            <a:spLocks noGrp="1"/>
          </p:cNvSpPr>
          <p:nvPr>
            <p:ph type="dt" idx="1"/>
          </p:nvPr>
        </p:nvSpPr>
        <p:spPr>
          <a:xfrm>
            <a:off x="3850443" y="1"/>
            <a:ext cx="2945660" cy="496332"/>
          </a:xfrm>
          <a:prstGeom prst="rect">
            <a:avLst/>
          </a:prstGeom>
        </p:spPr>
        <p:txBody>
          <a:bodyPr vert="horz" lIns="92103" tIns="46052" rIns="92103" bIns="46052" rtlCol="0"/>
          <a:lstStyle>
            <a:lvl1pPr algn="r">
              <a:defRPr sz="1300"/>
            </a:lvl1pPr>
          </a:lstStyle>
          <a:p>
            <a:fld id="{C5083BCB-9F8B-4877-957C-213543293C64}" type="datetimeFigureOut">
              <a:rPr kumimoji="1" lang="ja-JP" altLang="en-US" smtClean="0"/>
              <a:t>2020/10/27</a:t>
            </a:fld>
            <a:endParaRPr kumimoji="1" lang="ja-JP" altLang="en-US"/>
          </a:p>
        </p:txBody>
      </p:sp>
      <p:sp>
        <p:nvSpPr>
          <p:cNvPr id="4" name="スライド イメージ プレースホルダー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2103" tIns="46052" rIns="92103" bIns="46052" rtlCol="0" anchor="ctr"/>
          <a:lstStyle/>
          <a:p>
            <a:endParaRPr lang="ja-JP" altLang="en-US"/>
          </a:p>
        </p:txBody>
      </p:sp>
      <p:sp>
        <p:nvSpPr>
          <p:cNvPr id="5" name="ノート プレースホルダー 4"/>
          <p:cNvSpPr>
            <a:spLocks noGrp="1"/>
          </p:cNvSpPr>
          <p:nvPr>
            <p:ph type="body" sz="quarter" idx="3"/>
          </p:nvPr>
        </p:nvSpPr>
        <p:spPr>
          <a:xfrm>
            <a:off x="679769" y="4715155"/>
            <a:ext cx="5438140" cy="4466987"/>
          </a:xfrm>
          <a:prstGeom prst="rect">
            <a:avLst/>
          </a:prstGeom>
        </p:spPr>
        <p:txBody>
          <a:bodyPr vert="horz" lIns="92103" tIns="46052" rIns="92103" bIns="46052"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5"/>
            <a:ext cx="2945660" cy="496332"/>
          </a:xfrm>
          <a:prstGeom prst="rect">
            <a:avLst/>
          </a:prstGeom>
        </p:spPr>
        <p:txBody>
          <a:bodyPr vert="horz" lIns="92103" tIns="46052" rIns="92103" bIns="46052"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850443" y="9428585"/>
            <a:ext cx="2945660" cy="496332"/>
          </a:xfrm>
          <a:prstGeom prst="rect">
            <a:avLst/>
          </a:prstGeom>
        </p:spPr>
        <p:txBody>
          <a:bodyPr vert="horz" lIns="92103" tIns="46052" rIns="92103" bIns="46052" rtlCol="0" anchor="b"/>
          <a:lstStyle>
            <a:lvl1pPr algn="r">
              <a:defRPr sz="1300"/>
            </a:lvl1pPr>
          </a:lstStyle>
          <a:p>
            <a:fld id="{9C0C2130-E8AA-47B7-91E1-E6A30CE381E7}" type="slidenum">
              <a:rPr kumimoji="1" lang="ja-JP" altLang="en-US" smtClean="0"/>
              <a:t>‹#›</a:t>
            </a:fld>
            <a:endParaRPr kumimoji="1" lang="ja-JP" altLang="en-US"/>
          </a:p>
        </p:txBody>
      </p:sp>
    </p:spTree>
    <p:extLst>
      <p:ext uri="{BB962C8B-B14F-4D97-AF65-F5344CB8AC3E}">
        <p14:creationId xmlns:p14="http://schemas.microsoft.com/office/powerpoint/2010/main" val="15257990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630" eaLnBrk="0" hangingPunct="0">
              <a:defRPr kumimoji="1" b="1">
                <a:solidFill>
                  <a:srgbClr val="000000"/>
                </a:solidFill>
                <a:latin typeface="Arial" charset="0"/>
                <a:ea typeface="ＭＳ Ｐゴシック" pitchFamily="50" charset="-128"/>
              </a:defRPr>
            </a:lvl1pPr>
            <a:lvl2pPr marL="748337" indent="-287822" defTabSz="922630" eaLnBrk="0" hangingPunct="0">
              <a:defRPr kumimoji="1" b="1">
                <a:solidFill>
                  <a:srgbClr val="000000"/>
                </a:solidFill>
                <a:latin typeface="Arial" charset="0"/>
                <a:ea typeface="ＭＳ Ｐゴシック" pitchFamily="50" charset="-128"/>
              </a:defRPr>
            </a:lvl2pPr>
            <a:lvl3pPr marL="1151288" indent="-230257" defTabSz="922630" eaLnBrk="0" hangingPunct="0">
              <a:defRPr kumimoji="1" b="1">
                <a:solidFill>
                  <a:srgbClr val="000000"/>
                </a:solidFill>
                <a:latin typeface="Arial" charset="0"/>
                <a:ea typeface="ＭＳ Ｐゴシック" pitchFamily="50" charset="-128"/>
              </a:defRPr>
            </a:lvl3pPr>
            <a:lvl4pPr marL="1611804" indent="-230257" defTabSz="922630" eaLnBrk="0" hangingPunct="0">
              <a:defRPr kumimoji="1" b="1">
                <a:solidFill>
                  <a:srgbClr val="000000"/>
                </a:solidFill>
                <a:latin typeface="Arial" charset="0"/>
                <a:ea typeface="ＭＳ Ｐゴシック" pitchFamily="50" charset="-128"/>
              </a:defRPr>
            </a:lvl4pPr>
            <a:lvl5pPr marL="2072319" indent="-230257" defTabSz="922630" eaLnBrk="0" hangingPunct="0">
              <a:defRPr kumimoji="1" b="1">
                <a:solidFill>
                  <a:srgbClr val="000000"/>
                </a:solidFill>
                <a:latin typeface="Arial" charset="0"/>
                <a:ea typeface="ＭＳ Ｐゴシック" pitchFamily="50" charset="-128"/>
              </a:defRPr>
            </a:lvl5pPr>
            <a:lvl6pPr marL="2532833" indent="-230257" defTabSz="922630" eaLnBrk="0" fontAlgn="base" hangingPunct="0">
              <a:spcBef>
                <a:spcPct val="50000"/>
              </a:spcBef>
              <a:spcAft>
                <a:spcPct val="0"/>
              </a:spcAft>
              <a:defRPr kumimoji="1" b="1">
                <a:solidFill>
                  <a:srgbClr val="000000"/>
                </a:solidFill>
                <a:latin typeface="Arial" charset="0"/>
                <a:ea typeface="ＭＳ Ｐゴシック" pitchFamily="50" charset="-128"/>
              </a:defRPr>
            </a:lvl6pPr>
            <a:lvl7pPr marL="2993349" indent="-230257" defTabSz="922630" eaLnBrk="0" fontAlgn="base" hangingPunct="0">
              <a:spcBef>
                <a:spcPct val="50000"/>
              </a:spcBef>
              <a:spcAft>
                <a:spcPct val="0"/>
              </a:spcAft>
              <a:defRPr kumimoji="1" b="1">
                <a:solidFill>
                  <a:srgbClr val="000000"/>
                </a:solidFill>
                <a:latin typeface="Arial" charset="0"/>
                <a:ea typeface="ＭＳ Ｐゴシック" pitchFamily="50" charset="-128"/>
              </a:defRPr>
            </a:lvl7pPr>
            <a:lvl8pPr marL="3453864" indent="-230257" defTabSz="922630" eaLnBrk="0" fontAlgn="base" hangingPunct="0">
              <a:spcBef>
                <a:spcPct val="50000"/>
              </a:spcBef>
              <a:spcAft>
                <a:spcPct val="0"/>
              </a:spcAft>
              <a:defRPr kumimoji="1" b="1">
                <a:solidFill>
                  <a:srgbClr val="000000"/>
                </a:solidFill>
                <a:latin typeface="Arial" charset="0"/>
                <a:ea typeface="ＭＳ Ｐゴシック" pitchFamily="50" charset="-128"/>
              </a:defRPr>
            </a:lvl8pPr>
            <a:lvl9pPr marL="3914380" indent="-230257" defTabSz="922630" eaLnBrk="0" fontAlgn="base" hangingPunct="0">
              <a:spcBef>
                <a:spcPct val="50000"/>
              </a:spcBef>
              <a:spcAft>
                <a:spcPct val="0"/>
              </a:spcAft>
              <a:defRPr kumimoji="1" b="1">
                <a:solidFill>
                  <a:srgbClr val="000000"/>
                </a:solidFill>
                <a:latin typeface="Arial" charset="0"/>
                <a:ea typeface="ＭＳ Ｐゴシック" pitchFamily="50" charset="-128"/>
              </a:defRPr>
            </a:lvl9pPr>
          </a:lstStyle>
          <a:p>
            <a:pPr eaLnBrk="1" hangingPunct="1"/>
            <a:fld id="{2F5A36D2-B6E3-4385-B38B-D18FEF131829}" type="slidenum">
              <a:rPr lang="en-US" altLang="ja-JP" b="0" smtClean="0">
                <a:solidFill>
                  <a:schemeClr val="tx1"/>
                </a:solidFill>
                <a:latin typeface="Times New Roman" pitchFamily="18" charset="0"/>
              </a:rPr>
              <a:pPr eaLnBrk="1" hangingPunct="1"/>
              <a:t>1</a:t>
            </a:fld>
            <a:endParaRPr lang="en-US" altLang="ja-JP" b="0">
              <a:solidFill>
                <a:schemeClr val="tx1"/>
              </a:solidFill>
              <a:latin typeface="Times New Roman"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extLst>
      <p:ext uri="{BB962C8B-B14F-4D97-AF65-F5344CB8AC3E}">
        <p14:creationId xmlns:p14="http://schemas.microsoft.com/office/powerpoint/2010/main" val="3776214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8ACBB5A-3825-4ED1-B101-2970CA6BD11E}" type="slidenum">
              <a:rPr kumimoji="1" lang="ja-JP" altLang="en-US" smtClean="0"/>
              <a:pPr/>
              <a:t>15</a:t>
            </a:fld>
            <a:endParaRPr kumimoji="1" lang="ja-JP" altLang="en-US" dirty="0"/>
          </a:p>
        </p:txBody>
      </p:sp>
    </p:spTree>
    <p:extLst>
      <p:ext uri="{BB962C8B-B14F-4D97-AF65-F5344CB8AC3E}">
        <p14:creationId xmlns:p14="http://schemas.microsoft.com/office/powerpoint/2010/main" val="4033949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16</a:t>
            </a:fld>
            <a:endParaRPr kumimoji="1" lang="ja-JP" altLang="en-US"/>
          </a:p>
        </p:txBody>
      </p:sp>
    </p:spTree>
    <p:extLst>
      <p:ext uri="{BB962C8B-B14F-4D97-AF65-F5344CB8AC3E}">
        <p14:creationId xmlns:p14="http://schemas.microsoft.com/office/powerpoint/2010/main" val="2224963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20</a:t>
            </a:fld>
            <a:endParaRPr kumimoji="1" lang="ja-JP" altLang="en-US"/>
          </a:p>
        </p:txBody>
      </p:sp>
    </p:spTree>
    <p:extLst>
      <p:ext uri="{BB962C8B-B14F-4D97-AF65-F5344CB8AC3E}">
        <p14:creationId xmlns:p14="http://schemas.microsoft.com/office/powerpoint/2010/main" val="1429462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24</a:t>
            </a:fld>
            <a:endParaRPr kumimoji="1" lang="ja-JP" altLang="en-US"/>
          </a:p>
        </p:txBody>
      </p:sp>
    </p:spTree>
    <p:extLst>
      <p:ext uri="{BB962C8B-B14F-4D97-AF65-F5344CB8AC3E}">
        <p14:creationId xmlns:p14="http://schemas.microsoft.com/office/powerpoint/2010/main" val="1420796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25</a:t>
            </a:fld>
            <a:endParaRPr kumimoji="1" lang="ja-JP" altLang="en-US"/>
          </a:p>
        </p:txBody>
      </p:sp>
    </p:spTree>
    <p:extLst>
      <p:ext uri="{BB962C8B-B14F-4D97-AF65-F5344CB8AC3E}">
        <p14:creationId xmlns:p14="http://schemas.microsoft.com/office/powerpoint/2010/main" val="4163572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26</a:t>
            </a:fld>
            <a:endParaRPr kumimoji="1" lang="ja-JP" altLang="en-US"/>
          </a:p>
        </p:txBody>
      </p:sp>
    </p:spTree>
    <p:extLst>
      <p:ext uri="{BB962C8B-B14F-4D97-AF65-F5344CB8AC3E}">
        <p14:creationId xmlns:p14="http://schemas.microsoft.com/office/powerpoint/2010/main" val="1031252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35038" y="750888"/>
            <a:ext cx="5014912" cy="37607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27</a:t>
            </a:fld>
            <a:endParaRPr kumimoji="1" lang="ja-JP" altLang="en-US"/>
          </a:p>
        </p:txBody>
      </p:sp>
    </p:spTree>
    <p:extLst>
      <p:ext uri="{BB962C8B-B14F-4D97-AF65-F5344CB8AC3E}">
        <p14:creationId xmlns:p14="http://schemas.microsoft.com/office/powerpoint/2010/main" val="383134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8DCAD8-6464-4A5D-B93B-48DFDBADADB6}" type="slidenum">
              <a:rPr kumimoji="1" lang="ja-JP" altLang="en-US" smtClean="0"/>
              <a:t>29</a:t>
            </a:fld>
            <a:endParaRPr kumimoji="1" lang="ja-JP" altLang="en-US"/>
          </a:p>
        </p:txBody>
      </p:sp>
    </p:spTree>
    <p:extLst>
      <p:ext uri="{BB962C8B-B14F-4D97-AF65-F5344CB8AC3E}">
        <p14:creationId xmlns:p14="http://schemas.microsoft.com/office/powerpoint/2010/main" val="3343338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30</a:t>
            </a:fld>
            <a:endParaRPr kumimoji="1" lang="ja-JP" altLang="en-US"/>
          </a:p>
        </p:txBody>
      </p:sp>
    </p:spTree>
    <p:extLst>
      <p:ext uri="{BB962C8B-B14F-4D97-AF65-F5344CB8AC3E}">
        <p14:creationId xmlns:p14="http://schemas.microsoft.com/office/powerpoint/2010/main" val="3937745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41</a:t>
            </a:fld>
            <a:endParaRPr kumimoji="1" lang="ja-JP" altLang="en-US"/>
          </a:p>
        </p:txBody>
      </p:sp>
    </p:spTree>
    <p:extLst>
      <p:ext uri="{BB962C8B-B14F-4D97-AF65-F5344CB8AC3E}">
        <p14:creationId xmlns:p14="http://schemas.microsoft.com/office/powerpoint/2010/main" val="419009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2</a:t>
            </a:fld>
            <a:endParaRPr kumimoji="1" lang="ja-JP" altLang="en-US"/>
          </a:p>
        </p:txBody>
      </p:sp>
    </p:spTree>
    <p:extLst>
      <p:ext uri="{BB962C8B-B14F-4D97-AF65-F5344CB8AC3E}">
        <p14:creationId xmlns:p14="http://schemas.microsoft.com/office/powerpoint/2010/main" val="1993558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48</a:t>
            </a:fld>
            <a:endParaRPr kumimoji="1" lang="ja-JP" altLang="en-US"/>
          </a:p>
        </p:txBody>
      </p:sp>
    </p:spTree>
    <p:extLst>
      <p:ext uri="{BB962C8B-B14F-4D97-AF65-F5344CB8AC3E}">
        <p14:creationId xmlns:p14="http://schemas.microsoft.com/office/powerpoint/2010/main" val="2855600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CC7294A5-F895-4500-AC25-B4C57D19F7F2}" type="slidenum">
              <a:rPr lang="ja-JP" altLang="en-US" smtClean="0"/>
              <a:pPr>
                <a:defRPr/>
              </a:pPr>
              <a:t>49</a:t>
            </a:fld>
            <a:endParaRPr lang="ja-JP" altLang="en-US"/>
          </a:p>
        </p:txBody>
      </p:sp>
    </p:spTree>
    <p:extLst>
      <p:ext uri="{BB962C8B-B14F-4D97-AF65-F5344CB8AC3E}">
        <p14:creationId xmlns:p14="http://schemas.microsoft.com/office/powerpoint/2010/main" val="210732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CC7294A5-F895-4500-AC25-B4C57D19F7F2}" type="slidenum">
              <a:rPr lang="ja-JP" altLang="en-US" smtClean="0"/>
              <a:pPr>
                <a:defRPr/>
              </a:pPr>
              <a:t>4</a:t>
            </a:fld>
            <a:endParaRPr lang="ja-JP" altLang="en-US"/>
          </a:p>
        </p:txBody>
      </p:sp>
    </p:spTree>
    <p:extLst>
      <p:ext uri="{BB962C8B-B14F-4D97-AF65-F5344CB8AC3E}">
        <p14:creationId xmlns:p14="http://schemas.microsoft.com/office/powerpoint/2010/main" val="2551955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5</a:t>
            </a:fld>
            <a:endParaRPr kumimoji="1" lang="ja-JP" altLang="en-US"/>
          </a:p>
        </p:txBody>
      </p:sp>
    </p:spTree>
    <p:extLst>
      <p:ext uri="{BB962C8B-B14F-4D97-AF65-F5344CB8AC3E}">
        <p14:creationId xmlns:p14="http://schemas.microsoft.com/office/powerpoint/2010/main" val="1377032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6</a:t>
            </a:fld>
            <a:endParaRPr kumimoji="1" lang="ja-JP" altLang="en-US"/>
          </a:p>
        </p:txBody>
      </p:sp>
    </p:spTree>
    <p:extLst>
      <p:ext uri="{BB962C8B-B14F-4D97-AF65-F5344CB8AC3E}">
        <p14:creationId xmlns:p14="http://schemas.microsoft.com/office/powerpoint/2010/main" val="3603154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スライド イメージ プレースホルダー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4" name="スライド番号プレースホルダー 3"/>
          <p:cNvSpPr>
            <a:spLocks noGrp="1"/>
          </p:cNvSpPr>
          <p:nvPr>
            <p:ph type="sldNum" sz="quarter" idx="5"/>
          </p:nvPr>
        </p:nvSpPr>
        <p:spPr/>
        <p:txBody>
          <a:bodyPr/>
          <a:lstStyle/>
          <a:p>
            <a:pPr>
              <a:defRPr/>
            </a:pPr>
            <a:fld id="{CC7294A5-F895-4500-AC25-B4C57D19F7F2}" type="slidenum">
              <a:rPr lang="ja-JP" altLang="en-US" smtClean="0"/>
              <a:pPr>
                <a:defRPr/>
              </a:pPr>
              <a:t>8</a:t>
            </a:fld>
            <a:endParaRPr lang="ja-JP" altLang="en-US"/>
          </a:p>
        </p:txBody>
      </p:sp>
    </p:spTree>
    <p:extLst>
      <p:ext uri="{BB962C8B-B14F-4D97-AF65-F5344CB8AC3E}">
        <p14:creationId xmlns:p14="http://schemas.microsoft.com/office/powerpoint/2010/main" val="717419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10</a:t>
            </a:fld>
            <a:endParaRPr kumimoji="1" lang="ja-JP" altLang="en-US"/>
          </a:p>
        </p:txBody>
      </p:sp>
    </p:spTree>
    <p:extLst>
      <p:ext uri="{BB962C8B-B14F-4D97-AF65-F5344CB8AC3E}">
        <p14:creationId xmlns:p14="http://schemas.microsoft.com/office/powerpoint/2010/main" val="319040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C0C2130-E8AA-47B7-91E1-E6A30CE381E7}" type="slidenum">
              <a:rPr kumimoji="1" lang="ja-JP" altLang="en-US" smtClean="0"/>
              <a:t>12</a:t>
            </a:fld>
            <a:endParaRPr kumimoji="1" lang="ja-JP" altLang="en-US"/>
          </a:p>
        </p:txBody>
      </p:sp>
    </p:spTree>
    <p:extLst>
      <p:ext uri="{BB962C8B-B14F-4D97-AF65-F5344CB8AC3E}">
        <p14:creationId xmlns:p14="http://schemas.microsoft.com/office/powerpoint/2010/main" val="15416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8ACBB5A-3825-4ED1-B101-2970CA6BD11E}" type="slidenum">
              <a:rPr kumimoji="1" lang="ja-JP" altLang="en-US" smtClean="0"/>
              <a:pPr/>
              <a:t>13</a:t>
            </a:fld>
            <a:endParaRPr kumimoji="1" lang="ja-JP" altLang="en-US" dirty="0"/>
          </a:p>
        </p:txBody>
      </p:sp>
    </p:spTree>
    <p:extLst>
      <p:ext uri="{BB962C8B-B14F-4D97-AF65-F5344CB8AC3E}">
        <p14:creationId xmlns:p14="http://schemas.microsoft.com/office/powerpoint/2010/main" val="3532292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378674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a:xfrm>
            <a:off x="457200" y="1600200"/>
            <a:ext cx="8229600" cy="4525963"/>
          </a:xfrm>
          <a:prstGeom prst="rect">
            <a:avLst/>
          </a:prstGeo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2522764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タイトル スライド">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bwMode="auto">
          <a:xfrm>
            <a:off x="0" y="116633"/>
            <a:ext cx="9144000" cy="42634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Tree>
    <p:extLst>
      <p:ext uri="{BB962C8B-B14F-4D97-AF65-F5344CB8AC3E}">
        <p14:creationId xmlns:p14="http://schemas.microsoft.com/office/powerpoint/2010/main" val="318328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672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1200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0" y="116633"/>
            <a:ext cx="9144000" cy="42634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1" name="Rectangle 17"/>
          <p:cNvSpPr>
            <a:spLocks noChangeArrowheads="1"/>
          </p:cNvSpPr>
          <p:nvPr userDrawn="1"/>
        </p:nvSpPr>
        <p:spPr bwMode="auto">
          <a:xfrm>
            <a:off x="0" y="692696"/>
            <a:ext cx="9144000" cy="18000"/>
          </a:xfrm>
          <a:prstGeom prst="rect">
            <a:avLst/>
          </a:prstGeom>
          <a:solidFill>
            <a:srgbClr val="9999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2" name="Rectangle 17"/>
          <p:cNvSpPr>
            <a:spLocks noChangeArrowheads="1"/>
          </p:cNvSpPr>
          <p:nvPr userDrawn="1"/>
        </p:nvSpPr>
        <p:spPr bwMode="auto">
          <a:xfrm>
            <a:off x="0" y="6363328"/>
            <a:ext cx="9144000" cy="18000"/>
          </a:xfrm>
          <a:prstGeom prst="rect">
            <a:avLst/>
          </a:prstGeom>
          <a:solidFill>
            <a:srgbClr val="9999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5" name="Rectangle 9"/>
          <p:cNvSpPr>
            <a:spLocks noChangeArrowheads="1"/>
          </p:cNvSpPr>
          <p:nvPr userDrawn="1"/>
        </p:nvSpPr>
        <p:spPr bwMode="auto">
          <a:xfrm>
            <a:off x="5940152" y="6441904"/>
            <a:ext cx="427789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l" fontAlgn="base">
              <a:spcBef>
                <a:spcPct val="0"/>
              </a:spcBef>
              <a:spcAft>
                <a:spcPct val="0"/>
              </a:spcAft>
            </a:pPr>
            <a:r>
              <a:rPr lang="en-US" altLang="ja-JP" sz="1200" dirty="0">
                <a:solidFill>
                  <a:srgbClr val="000000"/>
                </a:solidFill>
                <a:latin typeface="+mn-lt"/>
                <a:ea typeface="+mj-ea"/>
                <a:cs typeface="Segoe UI" pitchFamily="34" charset="0"/>
              </a:rPr>
              <a:t>© 2020 Trillion-Node Engine Project</a:t>
            </a:r>
            <a:endParaRPr lang="en-US" altLang="ja-JP" sz="1200" dirty="0">
              <a:solidFill>
                <a:srgbClr val="FF0000"/>
              </a:solidFill>
              <a:latin typeface="+mn-lt"/>
              <a:ea typeface="+mj-ea"/>
              <a:cs typeface="Segoe UI" pitchFamily="34" charset="0"/>
            </a:endParaRPr>
          </a:p>
        </p:txBody>
      </p:sp>
      <p:sp>
        <p:nvSpPr>
          <p:cNvPr id="8" name="Rectangle 61"/>
          <p:cNvSpPr>
            <a:spLocks noChangeArrowheads="1"/>
          </p:cNvSpPr>
          <p:nvPr userDrawn="1"/>
        </p:nvSpPr>
        <p:spPr bwMode="auto">
          <a:xfrm>
            <a:off x="8604448" y="6544315"/>
            <a:ext cx="504056"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r">
              <a:tabLst>
                <a:tab pos="568325" algn="ctr"/>
                <a:tab pos="857250" algn="l"/>
                <a:tab pos="1089025" algn="l"/>
              </a:tabLst>
            </a:pPr>
            <a:fld id="{3BB94FF1-4CFF-4DC9-87EC-FB2F50680F61}" type="slidenum">
              <a:rPr lang="ja-JP" altLang="en-US" sz="1400" b="1">
                <a:solidFill>
                  <a:srgbClr val="000000"/>
                </a:solidFill>
                <a:latin typeface="+mn-lt"/>
                <a:ea typeface="ＭＳ Ｐゴシック" pitchFamily="50" charset="-128"/>
                <a:cs typeface="Segoe UI" pitchFamily="34" charset="0"/>
              </a:rPr>
              <a:pPr algn="r">
                <a:tabLst>
                  <a:tab pos="568325" algn="ctr"/>
                  <a:tab pos="857250" algn="l"/>
                  <a:tab pos="1089025" algn="l"/>
                </a:tabLst>
              </a:pPr>
              <a:t>‹#›</a:t>
            </a:fld>
            <a:endParaRPr lang="en-US" altLang="ja-JP" sz="1400" b="1" dirty="0">
              <a:solidFill>
                <a:srgbClr val="000000"/>
              </a:solidFill>
              <a:latin typeface="+mn-lt"/>
              <a:ea typeface="ＭＳ Ｐゴシック" pitchFamily="50" charset="-128"/>
              <a:cs typeface="Segoe UI" pitchFamily="34" charset="0"/>
            </a:endParaRPr>
          </a:p>
        </p:txBody>
      </p:sp>
    </p:spTree>
    <p:extLst>
      <p:ext uri="{BB962C8B-B14F-4D97-AF65-F5344CB8AC3E}">
        <p14:creationId xmlns:p14="http://schemas.microsoft.com/office/powerpoint/2010/main" val="602214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Lst>
  <p:hf hdr="0" ftr="0" dt="0"/>
  <p:txStyles>
    <p:titleStyle>
      <a:lvl1pPr algn="ctr" rtl="0" eaLnBrk="1" fontAlgn="base" hangingPunct="1">
        <a:spcBef>
          <a:spcPct val="0"/>
        </a:spcBef>
        <a:spcAft>
          <a:spcPct val="0"/>
        </a:spcAft>
        <a:defRPr kumimoji="1" sz="3600" b="1" kern="1200">
          <a:solidFill>
            <a:schemeClr val="tx1"/>
          </a:solidFill>
          <a:latin typeface="+mj-lt"/>
          <a:ea typeface="+mj-ea"/>
          <a:cs typeface="+mj-cs"/>
        </a:defRPr>
      </a:lvl1pPr>
      <a:lvl2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2pPr>
      <a:lvl3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3pPr>
      <a:lvl4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4pPr>
      <a:lvl5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5pPr>
      <a:lvl6pPr marL="4572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video" Target="file:///C:\Work\Videos\Leaf\&#12473;&#12500;&#12540;&#12459;&#12540;+&#20154;&#24863;&#12475;&#12531;&#12469;&#12540;&#12487;&#12514;.mp4" TargetMode="External"/><Relationship Id="rId13" Type="http://schemas.openxmlformats.org/officeDocument/2006/relationships/slideLayout" Target="../slideLayouts/slideLayout1.xml"/><Relationship Id="rId18" Type="http://schemas.openxmlformats.org/officeDocument/2006/relationships/image" Target="../media/image52.png"/><Relationship Id="rId3" Type="http://schemas.microsoft.com/office/2007/relationships/media" Target="file:///C:\Work\Videos\Leaf\BLE&#12522;&#12540;&#12501;&#12487;&#12514;.mp4" TargetMode="External"/><Relationship Id="rId7" Type="http://schemas.microsoft.com/office/2007/relationships/media" Target="file:///C:\Work\Videos\Leaf\&#12473;&#12500;&#12540;&#12459;&#12540;+&#20154;&#24863;&#12475;&#12531;&#12469;&#12540;&#12487;&#12514;.mp4" TargetMode="External"/><Relationship Id="rId12" Type="http://schemas.openxmlformats.org/officeDocument/2006/relationships/video" Target="file:///C:\Work\Videos\Leaf\LoRa_Leaf.mp4" TargetMode="External"/><Relationship Id="rId17" Type="http://schemas.openxmlformats.org/officeDocument/2006/relationships/image" Target="../media/image51.png"/><Relationship Id="rId2" Type="http://schemas.openxmlformats.org/officeDocument/2006/relationships/video" Target="file:///C:\Work\Videos\Leaf\Mic&#12522;&#12540;&#12501;&#12487;&#12514;.mp4" TargetMode="External"/><Relationship Id="rId16" Type="http://schemas.openxmlformats.org/officeDocument/2006/relationships/image" Target="../media/image50.png"/><Relationship Id="rId1" Type="http://schemas.microsoft.com/office/2007/relationships/media" Target="file:///C:\Work\Videos\Leaf\Mic&#12522;&#12540;&#12501;&#12487;&#12514;.mp4" TargetMode="External"/><Relationship Id="rId6" Type="http://schemas.openxmlformats.org/officeDocument/2006/relationships/video" Target="file:///C:\Work\Videos\Leaf\Grove&#12467;&#12493;&#12463;&#12479;&#12487;&#12514;(&#36229;&#38899;&#27874;&#36317;&#38626;&#12475;&#12531;&#12469;&#12398;&#20363;).mp4" TargetMode="External"/><Relationship Id="rId11" Type="http://schemas.microsoft.com/office/2007/relationships/media" Target="file:///C:\Work\Videos\Leaf\LoRa_Leaf.mp4" TargetMode="External"/><Relationship Id="rId5" Type="http://schemas.microsoft.com/office/2007/relationships/media" Target="file:///C:\Work\Videos\Leaf\Grove&#12467;&#12493;&#12463;&#12479;&#12487;&#12514;(&#36229;&#38899;&#27874;&#36317;&#38626;&#12475;&#12531;&#12469;&#12398;&#20363;).mp4" TargetMode="External"/><Relationship Id="rId15" Type="http://schemas.openxmlformats.org/officeDocument/2006/relationships/image" Target="../media/image49.png"/><Relationship Id="rId10" Type="http://schemas.openxmlformats.org/officeDocument/2006/relationships/video" Target="file:///C:\Work\Videos\Leaf\&#22826;&#38525;&#38651;&#27744;.mp4" TargetMode="External"/><Relationship Id="rId19" Type="http://schemas.openxmlformats.org/officeDocument/2006/relationships/image" Target="../media/image53.png"/><Relationship Id="rId4" Type="http://schemas.openxmlformats.org/officeDocument/2006/relationships/video" Target="file:///C:\Work\Videos\Leaf\BLE&#12522;&#12540;&#12501;&#12487;&#12514;.mp4" TargetMode="External"/><Relationship Id="rId9" Type="http://schemas.microsoft.com/office/2007/relationships/media" Target="file:///C:\Work\Videos\Leaf\&#22826;&#38525;&#38651;&#27744;.mp4" TargetMode="External"/><Relationship Id="rId1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notesSlide" Target="../notesSlides/notesSlide14.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eg"/></Relationships>
</file>

<file path=ppt/slides/_rels/slide27.xml.rels><?xml version="1.0" encoding="UTF-8" standalone="yes"?>
<Relationships xmlns="http://schemas.openxmlformats.org/package/2006/relationships"><Relationship Id="rId8" Type="http://schemas.openxmlformats.org/officeDocument/2006/relationships/image" Target="../media/image87.jpeg"/><Relationship Id="rId13" Type="http://schemas.openxmlformats.org/officeDocument/2006/relationships/image" Target="../media/image92.jpeg"/><Relationship Id="rId18" Type="http://schemas.openxmlformats.org/officeDocument/2006/relationships/image" Target="../media/image97.png"/><Relationship Id="rId3" Type="http://schemas.openxmlformats.org/officeDocument/2006/relationships/image" Target="../media/image82.jpeg"/><Relationship Id="rId7" Type="http://schemas.openxmlformats.org/officeDocument/2006/relationships/image" Target="../media/image86.jpeg"/><Relationship Id="rId12" Type="http://schemas.openxmlformats.org/officeDocument/2006/relationships/image" Target="../media/image91.jpeg"/><Relationship Id="rId17" Type="http://schemas.openxmlformats.org/officeDocument/2006/relationships/image" Target="../media/image96.jpeg"/><Relationship Id="rId2" Type="http://schemas.openxmlformats.org/officeDocument/2006/relationships/notesSlide" Target="../notesSlides/notesSlide16.xml"/><Relationship Id="rId16" Type="http://schemas.openxmlformats.org/officeDocument/2006/relationships/image" Target="../media/image95.gif"/><Relationship Id="rId1" Type="http://schemas.openxmlformats.org/officeDocument/2006/relationships/slideLayout" Target="../slideLayouts/slideLayout1.xml"/><Relationship Id="rId6" Type="http://schemas.openxmlformats.org/officeDocument/2006/relationships/image" Target="../media/image85.jpeg"/><Relationship Id="rId11" Type="http://schemas.openxmlformats.org/officeDocument/2006/relationships/image" Target="../media/image90.jpeg"/><Relationship Id="rId5" Type="http://schemas.openxmlformats.org/officeDocument/2006/relationships/image" Target="../media/image84.jpeg"/><Relationship Id="rId15" Type="http://schemas.openxmlformats.org/officeDocument/2006/relationships/image" Target="../media/image94.jpeg"/><Relationship Id="rId10" Type="http://schemas.openxmlformats.org/officeDocument/2006/relationships/image" Target="../media/image89.jpeg"/><Relationship Id="rId4" Type="http://schemas.openxmlformats.org/officeDocument/2006/relationships/image" Target="../media/image83.jpeg"/><Relationship Id="rId9" Type="http://schemas.openxmlformats.org/officeDocument/2006/relationships/image" Target="../media/image88.jpeg"/><Relationship Id="rId14" Type="http://schemas.openxmlformats.org/officeDocument/2006/relationships/image" Target="../media/image93.jpeg"/></Relationships>
</file>

<file path=ppt/slides/_rels/slide2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5.xml"/><Relationship Id="rId5" Type="http://schemas.openxmlformats.org/officeDocument/2006/relationships/image" Target="../media/image101.jpeg"/><Relationship Id="rId4" Type="http://schemas.openxmlformats.org/officeDocument/2006/relationships/image" Target="../media/image100.jpeg"/></Relationships>
</file>

<file path=ppt/slides/_rels/slide2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Work\Videos\Leaf\LoRa_Leaf.mp4" TargetMode="External"/><Relationship Id="rId1" Type="http://schemas.microsoft.com/office/2007/relationships/media" Target="file:///C:\Work\Videos\Leaf\LoRa_Leaf.mp4" TargetMode="External"/><Relationship Id="rId6" Type="http://schemas.openxmlformats.org/officeDocument/2006/relationships/image" Target="../media/image107.png"/><Relationship Id="rId5" Type="http://schemas.openxmlformats.org/officeDocument/2006/relationships/hyperlink" Target="https://youtu.be/-f2uWxR2W_Y" TargetMode="Externa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hyperlink" Target="https://www.youtube.com/watch?v=7pL0QEK2C_U" TargetMode="External"/><Relationship Id="rId4" Type="http://schemas.openxmlformats.org/officeDocument/2006/relationships/image" Target="../media/image110.jpeg"/></Relationships>
</file>

<file path=ppt/slides/_rels/slide3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 Id="rId5" Type="http://schemas.openxmlformats.org/officeDocument/2006/relationships/image" Target="../media/image115.jpeg"/><Relationship Id="rId4" Type="http://schemas.openxmlformats.org/officeDocument/2006/relationships/image" Target="../media/image114.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Work\Videos\Leaf\ishikuro_demo2.mp4" TargetMode="External"/><Relationship Id="rId1" Type="http://schemas.microsoft.com/office/2007/relationships/media" Target="file:///C:\Work\Videos\Leaf\ishikuro_demo2.mp4" TargetMode="External"/><Relationship Id="rId6" Type="http://schemas.openxmlformats.org/officeDocument/2006/relationships/image" Target="../media/image118.png"/><Relationship Id="rId5" Type="http://schemas.openxmlformats.org/officeDocument/2006/relationships/image" Target="../media/image117.jpeg"/><Relationship Id="rId4" Type="http://schemas.openxmlformats.org/officeDocument/2006/relationships/image" Target="../media/image116.png"/></Relationships>
</file>

<file path=ppt/slides/_rels/slide3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g"/><Relationship Id="rId1" Type="http://schemas.openxmlformats.org/officeDocument/2006/relationships/slideLayout" Target="../slideLayouts/slideLayout2.xml"/><Relationship Id="rId5" Type="http://schemas.openxmlformats.org/officeDocument/2006/relationships/image" Target="../media/image123.jpe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gif"/></Relationships>
</file>

<file path=ppt/slides/_rels/slide3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hyperlink" Target="https://www.trillion-node.or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8.jpeg"/><Relationship Id="rId4" Type="http://schemas.openxmlformats.org/officeDocument/2006/relationships/image" Target="../media/image7.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42.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Work\Videos\Leaf\&#12495;&#12540;&#12493;&#12473;&#12522;&#12540;&#12501;&#12487;&#12514;.mp4" TargetMode="External"/><Relationship Id="rId1" Type="http://schemas.microsoft.com/office/2007/relationships/media" Target="file:///C:\Work\Videos\Leaf\&#12495;&#12540;&#12493;&#12473;&#12522;&#12540;&#12501;&#12487;&#12514;.mp4" TargetMode="External"/><Relationship Id="rId4" Type="http://schemas.openxmlformats.org/officeDocument/2006/relationships/image" Target="../media/image136.png"/></Relationships>
</file>

<file path=ppt/slides/_rels/slide44.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e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Work\Videos\Leaf\&#12514;&#12540;&#12479;&#12540;&#12522;&#12540;&#12501;&#12487;&#12514;.mp4" TargetMode="External"/><Relationship Id="rId1" Type="http://schemas.microsoft.com/office/2007/relationships/media" Target="file:///C:\Work\Videos\Leaf\&#12514;&#12540;&#12479;&#12540;&#12522;&#12540;&#12501;&#12487;&#12514;.mp4" TargetMode="External"/><Relationship Id="rId4" Type="http://schemas.openxmlformats.org/officeDocument/2006/relationships/image" Target="../media/image140.png"/></Relationships>
</file>

<file path=ppt/slides/_rels/slide4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Work\Videos\Leaf\STM32&#12522;&#12540;&#12501;&#12487;&#12514;.mp4" TargetMode="External"/><Relationship Id="rId1" Type="http://schemas.microsoft.com/office/2007/relationships/media" Target="file:///C:\Work\Videos\Leaf\STM32&#12522;&#12540;&#12501;&#12487;&#12514;.mp4" TargetMode="External"/><Relationship Id="rId4" Type="http://schemas.openxmlformats.org/officeDocument/2006/relationships/image" Target="../media/image14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8.jpeg"/><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tk2-258-38976.vs.sakura.ne.jp/" TargetMode="External"/><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Work\Videos\Leaf\&#27010;&#35201;v4.mp4" TargetMode="External"/><Relationship Id="rId1" Type="http://schemas.microsoft.com/office/2007/relationships/media" Target="file:///C:\Work\Videos\Leaf\&#27010;&#35201;v4.mp4"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草, 持つ, グリーン, 女性 が含まれている画像&#10;&#10;自動的に生成された説明">
            <a:extLst>
              <a:ext uri="{FF2B5EF4-FFF2-40B4-BE49-F238E27FC236}">
                <a16:creationId xmlns:a16="http://schemas.microsoft.com/office/drawing/2014/main" id="{1532D80F-CFF6-439B-89F6-C57E5471C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23" y="3419353"/>
            <a:ext cx="8469541" cy="3058614"/>
          </a:xfrm>
          <a:prstGeom prst="rect">
            <a:avLst/>
          </a:prstGeom>
        </p:spPr>
      </p:pic>
      <p:sp>
        <p:nvSpPr>
          <p:cNvPr id="2052" name="Rectangle 4"/>
          <p:cNvSpPr>
            <a:spLocks noChangeArrowheads="1"/>
          </p:cNvSpPr>
          <p:nvPr/>
        </p:nvSpPr>
        <p:spPr bwMode="auto">
          <a:xfrm>
            <a:off x="4746071" y="2108896"/>
            <a:ext cx="29174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0"/>
              </a:spcBef>
            </a:pPr>
            <a:r>
              <a:rPr lang="ja-JP" altLang="en-US" sz="2000" b="1" dirty="0"/>
              <a:t>東京大学　名誉教授</a:t>
            </a:r>
            <a:endParaRPr lang="en-US" altLang="ja-JP" sz="2000" b="1" dirty="0"/>
          </a:p>
          <a:p>
            <a:pPr algn="ctr">
              <a:spcBef>
                <a:spcPct val="0"/>
              </a:spcBef>
            </a:pPr>
            <a:r>
              <a:rPr lang="ja-JP" altLang="en-US" sz="2000" b="1" dirty="0"/>
              <a:t>トリリオンノード研究会代表</a:t>
            </a:r>
            <a:endParaRPr lang="en-US" altLang="ja-JP" sz="2000" b="1" dirty="0"/>
          </a:p>
          <a:p>
            <a:pPr algn="ctr">
              <a:spcBef>
                <a:spcPct val="0"/>
              </a:spcBef>
            </a:pPr>
            <a:r>
              <a:rPr lang="ja-JP" altLang="en-US" sz="2000" b="1" dirty="0"/>
              <a:t>桜井貴康</a:t>
            </a:r>
            <a:endParaRPr lang="en-US" altLang="ja-JP" sz="2000" b="1" dirty="0"/>
          </a:p>
        </p:txBody>
      </p:sp>
      <p:sp>
        <p:nvSpPr>
          <p:cNvPr id="3" name="タイトル 2"/>
          <p:cNvSpPr>
            <a:spLocks noGrp="1"/>
          </p:cNvSpPr>
          <p:nvPr>
            <p:ph type="title"/>
          </p:nvPr>
        </p:nvSpPr>
        <p:spPr>
          <a:xfrm>
            <a:off x="-180528" y="693783"/>
            <a:ext cx="9505056" cy="426342"/>
          </a:xfrm>
        </p:spPr>
        <p:txBody>
          <a:bodyPr/>
          <a:lstStyle/>
          <a:p>
            <a:r>
              <a:rPr lang="en-US" altLang="ja-JP" sz="3200" dirty="0"/>
              <a:t>IoT</a:t>
            </a:r>
            <a:r>
              <a:rPr lang="ja-JP" altLang="en-US" sz="3200" dirty="0"/>
              <a:t>の新しい応用やサービスをみんなで開拓する</a:t>
            </a:r>
            <a:r>
              <a:rPr lang="en-US" altLang="ja-JP" sz="3200" dirty="0"/>
              <a:t/>
            </a:r>
            <a:br>
              <a:rPr lang="en-US" altLang="ja-JP" sz="3200" dirty="0"/>
            </a:br>
            <a:r>
              <a:rPr lang="ja-JP" altLang="en-US" sz="3200" dirty="0"/>
              <a:t>オープン・プラットフォーム「</a:t>
            </a:r>
            <a:r>
              <a:rPr lang="en-US" altLang="ja-JP" sz="3200" dirty="0"/>
              <a:t>Leafony</a:t>
            </a:r>
            <a:r>
              <a:rPr lang="ja-JP" altLang="en-US" sz="3200" dirty="0"/>
              <a:t>」の事例紹介</a:t>
            </a:r>
            <a:r>
              <a:rPr lang="ja-JP" altLang="en-US" dirty="0"/>
              <a:t/>
            </a:r>
            <a:br>
              <a:rPr lang="ja-JP" altLang="en-US" dirty="0"/>
            </a:br>
            <a:r>
              <a:rPr lang="ja-JP" altLang="en-US" sz="2400" dirty="0">
                <a:solidFill>
                  <a:srgbClr val="0000FF"/>
                </a:solidFill>
              </a:rPr>
              <a:t>ー </a:t>
            </a:r>
            <a:r>
              <a:rPr lang="en-US" altLang="ja-JP" sz="2400" dirty="0">
                <a:solidFill>
                  <a:srgbClr val="0000FF"/>
                </a:solidFill>
              </a:rPr>
              <a:t>IoT/CPS</a:t>
            </a:r>
            <a:r>
              <a:rPr lang="ja-JP" altLang="en-US" sz="2400" dirty="0">
                <a:solidFill>
                  <a:srgbClr val="0000FF"/>
                </a:solidFill>
              </a:rPr>
              <a:t>システムの開発効率を断然アップ ー</a:t>
            </a:r>
          </a:p>
        </p:txBody>
      </p:sp>
      <p:sp>
        <p:nvSpPr>
          <p:cNvPr id="6" name="テキスト ボックス 5">
            <a:extLst>
              <a:ext uri="{FF2B5EF4-FFF2-40B4-BE49-F238E27FC236}">
                <a16:creationId xmlns:a16="http://schemas.microsoft.com/office/drawing/2014/main" id="{08DAC3BC-975F-40CC-ACBA-ED459931D9FE}"/>
              </a:ext>
            </a:extLst>
          </p:cNvPr>
          <p:cNvSpPr txBox="1"/>
          <p:nvPr/>
        </p:nvSpPr>
        <p:spPr>
          <a:xfrm>
            <a:off x="1109439" y="2978544"/>
            <a:ext cx="1648208" cy="369332"/>
          </a:xfrm>
          <a:prstGeom prst="rect">
            <a:avLst/>
          </a:prstGeom>
          <a:noFill/>
          <a:ln w="28575">
            <a:solidFill>
              <a:schemeClr val="tx1"/>
            </a:solidFill>
          </a:ln>
        </p:spPr>
        <p:txBody>
          <a:bodyPr wrap="none" rtlCol="0">
            <a:spAutoFit/>
          </a:bodyPr>
          <a:lstStyle/>
          <a:p>
            <a:r>
              <a:rPr kumimoji="1" lang="ja-JP" altLang="en-US" b="1" dirty="0">
                <a:solidFill>
                  <a:srgbClr val="0000FF"/>
                </a:solidFill>
              </a:rPr>
              <a:t>トリリオンノード</a:t>
            </a:r>
          </a:p>
        </p:txBody>
      </p:sp>
      <p:sp>
        <p:nvSpPr>
          <p:cNvPr id="7" name="正方形/長方形 6">
            <a:extLst>
              <a:ext uri="{FF2B5EF4-FFF2-40B4-BE49-F238E27FC236}">
                <a16:creationId xmlns:a16="http://schemas.microsoft.com/office/drawing/2014/main" id="{87CB06FB-B95E-4C7B-9434-1FA88AED17E6}"/>
              </a:ext>
            </a:extLst>
          </p:cNvPr>
          <p:cNvSpPr/>
          <p:nvPr/>
        </p:nvSpPr>
        <p:spPr>
          <a:xfrm>
            <a:off x="2757647" y="2978544"/>
            <a:ext cx="518209"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792A016-740F-44AC-B480-1F737BF2ACFC}"/>
              </a:ext>
            </a:extLst>
          </p:cNvPr>
          <p:cNvSpPr/>
          <p:nvPr/>
        </p:nvSpPr>
        <p:spPr>
          <a:xfrm>
            <a:off x="2691983" y="2980877"/>
            <a:ext cx="649537" cy="369332"/>
          </a:xfrm>
          <a:prstGeom prst="rect">
            <a:avLst/>
          </a:prstGeom>
        </p:spPr>
        <p:txBody>
          <a:bodyPr wrap="none">
            <a:spAutoFit/>
          </a:bodyPr>
          <a:lstStyle/>
          <a:p>
            <a:pPr algn="ctr"/>
            <a:r>
              <a:rPr lang="ja-JP" altLang="en-US" b="1" dirty="0"/>
              <a:t>検索</a:t>
            </a:r>
          </a:p>
        </p:txBody>
      </p:sp>
      <p:pic>
        <p:nvPicPr>
          <p:cNvPr id="10" name="図 9" descr="物体 が含まれている画像&#10;&#10;自動的に生成された説明">
            <a:extLst>
              <a:ext uri="{FF2B5EF4-FFF2-40B4-BE49-F238E27FC236}">
                <a16:creationId xmlns:a16="http://schemas.microsoft.com/office/drawing/2014/main" id="{941B2786-5815-4383-8B81-91FB206091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705" y="3203684"/>
            <a:ext cx="290210" cy="369332"/>
          </a:xfrm>
          <a:prstGeom prst="rect">
            <a:avLst/>
          </a:prstGeom>
        </p:spPr>
      </p:pic>
      <p:sp>
        <p:nvSpPr>
          <p:cNvPr id="11" name="正方形/長方形 10">
            <a:extLst>
              <a:ext uri="{FF2B5EF4-FFF2-40B4-BE49-F238E27FC236}">
                <a16:creationId xmlns:a16="http://schemas.microsoft.com/office/drawing/2014/main" id="{B1D5C4F7-776F-44BC-B8FB-61D2B5568224}"/>
              </a:ext>
            </a:extLst>
          </p:cNvPr>
          <p:cNvSpPr/>
          <p:nvPr/>
        </p:nvSpPr>
        <p:spPr>
          <a:xfrm>
            <a:off x="4548393" y="2959726"/>
            <a:ext cx="3382080" cy="369332"/>
          </a:xfrm>
          <a:prstGeom prst="rect">
            <a:avLst/>
          </a:prstGeom>
        </p:spPr>
        <p:txBody>
          <a:bodyPr wrap="none">
            <a:spAutoFit/>
          </a:bodyPr>
          <a:lstStyle/>
          <a:p>
            <a:r>
              <a:rPr lang="en-US" altLang="ja-JP" b="1" dirty="0"/>
              <a:t>https://www.trillion-node.org/</a:t>
            </a:r>
            <a:endParaRPr lang="ja-JP" altLang="en-US" b="1" dirty="0"/>
          </a:p>
        </p:txBody>
      </p:sp>
      <p:pic>
        <p:nvPicPr>
          <p:cNvPr id="13" name="図 12">
            <a:extLst>
              <a:ext uri="{FF2B5EF4-FFF2-40B4-BE49-F238E27FC236}">
                <a16:creationId xmlns:a16="http://schemas.microsoft.com/office/drawing/2014/main" id="{B7AA2DB9-9BD7-4758-A9B1-230E496A4A1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675" y="1594832"/>
            <a:ext cx="2281046" cy="1381379"/>
          </a:xfrm>
          <a:prstGeom prst="rect">
            <a:avLst/>
          </a:prstGeom>
        </p:spPr>
      </p:pic>
      <p:sp>
        <p:nvSpPr>
          <p:cNvPr id="14" name="正方形/長方形 5">
            <a:extLst>
              <a:ext uri="{FF2B5EF4-FFF2-40B4-BE49-F238E27FC236}">
                <a16:creationId xmlns:a16="http://schemas.microsoft.com/office/drawing/2014/main" id="{BF3B592F-94A0-4EE6-BE1A-0A3DF1E2A03A}"/>
              </a:ext>
            </a:extLst>
          </p:cNvPr>
          <p:cNvSpPr>
            <a:spLocks noChangeArrowheads="1"/>
          </p:cNvSpPr>
          <p:nvPr/>
        </p:nvSpPr>
        <p:spPr bwMode="auto">
          <a:xfrm>
            <a:off x="197643" y="5656575"/>
            <a:ext cx="87487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000" b="1" dirty="0">
                <a:ea typeface="ＭＳ ゴシック" panose="020B0609070205080204" pitchFamily="49" charset="-128"/>
              </a:rPr>
              <a:t>この資料の一部は、国立研究開発法人新エネルギー・産業技術総合開発機構（</a:t>
            </a:r>
            <a:r>
              <a:rPr lang="en-US" altLang="ja-JP" sz="2000" b="1" dirty="0">
                <a:ea typeface="ＭＳ ゴシック" panose="020B0609070205080204" pitchFamily="49" charset="-128"/>
              </a:rPr>
              <a:t>NEDO</a:t>
            </a:r>
            <a:r>
              <a:rPr lang="ja-JP" altLang="en-US" sz="2000" b="1" dirty="0">
                <a:ea typeface="ＭＳ ゴシック" panose="020B0609070205080204" pitchFamily="49" charset="-128"/>
              </a:rPr>
              <a:t>）助成事業の結果得られたものです。</a:t>
            </a:r>
            <a:endParaRPr lang="en-US" altLang="ja-JP" sz="2000" b="1" dirty="0">
              <a:ea typeface="ＭＳ ゴシック" panose="020B0609070205080204" pitchFamily="49" charset="-128"/>
            </a:endParaRPr>
          </a:p>
        </p:txBody>
      </p:sp>
    </p:spTree>
    <p:extLst>
      <p:ext uri="{BB962C8B-B14F-4D97-AF65-F5344CB8AC3E}">
        <p14:creationId xmlns:p14="http://schemas.microsoft.com/office/powerpoint/2010/main" val="2263983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6" descr="https://www.e-trend.co.jp/itemimages/20110627/item470035_l.jpg">
            <a:extLst>
              <a:ext uri="{FF2B5EF4-FFF2-40B4-BE49-F238E27FC236}">
                <a16:creationId xmlns:a16="http://schemas.microsoft.com/office/drawing/2014/main" id="{D099CA8B-6A34-4234-B306-06A3A595597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277" y="834565"/>
            <a:ext cx="3240360" cy="3240360"/>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descr="レゴ が含まれている画像&#10;&#10;自動的に生成された説明">
            <a:extLst>
              <a:ext uri="{FF2B5EF4-FFF2-40B4-BE49-F238E27FC236}">
                <a16:creationId xmlns:a16="http://schemas.microsoft.com/office/drawing/2014/main" id="{63521964-46A6-46E9-843B-E950079B3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780181"/>
            <a:ext cx="2953350" cy="3644191"/>
          </a:xfrm>
          <a:prstGeom prst="rect">
            <a:avLst/>
          </a:prstGeom>
        </p:spPr>
      </p:pic>
      <p:sp>
        <p:nvSpPr>
          <p:cNvPr id="106" name="テキスト ボックス 105"/>
          <p:cNvSpPr txBox="1"/>
          <p:nvPr/>
        </p:nvSpPr>
        <p:spPr>
          <a:xfrm>
            <a:off x="0" y="25956"/>
            <a:ext cx="9144000" cy="646331"/>
          </a:xfrm>
          <a:prstGeom prst="rect">
            <a:avLst/>
          </a:prstGeom>
          <a:noFill/>
        </p:spPr>
        <p:txBody>
          <a:bodyPr wrap="square" rtlCol="0">
            <a:spAutoFit/>
          </a:bodyPr>
          <a:lstStyle/>
          <a:p>
            <a:pPr lvl="0" algn="ctr">
              <a:defRPr/>
            </a:pPr>
            <a:r>
              <a:rPr lang="en-US" altLang="ja-JP" sz="3600" b="1" dirty="0">
                <a:latin typeface="Arial" panose="020B0604020202020204" pitchFamily="34" charset="0"/>
                <a:ea typeface="ＭＳ Ｐゴシック" panose="020B0600070205080204" pitchFamily="50" charset="-128"/>
                <a:cs typeface="Arial" panose="020B0604020202020204" pitchFamily="34" charset="0"/>
              </a:rPr>
              <a:t>Leafony</a:t>
            </a:r>
            <a:r>
              <a:rPr lang="ja-JP" altLang="en-US" sz="3600" b="1" dirty="0">
                <a:latin typeface="Arial" panose="020B0604020202020204" pitchFamily="34" charset="0"/>
                <a:ea typeface="ＭＳ Ｐゴシック" panose="020B0600070205080204" pitchFamily="50" charset="-128"/>
                <a:cs typeface="Arial" panose="020B0604020202020204" pitchFamily="34" charset="0"/>
              </a:rPr>
              <a:t>（リーフォニー）の技術　小型化</a:t>
            </a:r>
          </a:p>
        </p:txBody>
      </p:sp>
      <p:sp>
        <p:nvSpPr>
          <p:cNvPr id="9" name="矢印: 右 8">
            <a:extLst>
              <a:ext uri="{FF2B5EF4-FFF2-40B4-BE49-F238E27FC236}">
                <a16:creationId xmlns:a16="http://schemas.microsoft.com/office/drawing/2014/main" id="{9699A2AD-079D-4404-8E3C-7CA756CACA37}"/>
              </a:ext>
            </a:extLst>
          </p:cNvPr>
          <p:cNvSpPr/>
          <p:nvPr/>
        </p:nvSpPr>
        <p:spPr>
          <a:xfrm>
            <a:off x="3669081" y="4089758"/>
            <a:ext cx="826180" cy="537216"/>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a:p>
        </p:txBody>
      </p:sp>
      <p:sp>
        <p:nvSpPr>
          <p:cNvPr id="13" name="テキスト ボックス 10">
            <a:extLst>
              <a:ext uri="{FF2B5EF4-FFF2-40B4-BE49-F238E27FC236}">
                <a16:creationId xmlns:a16="http://schemas.microsoft.com/office/drawing/2014/main" id="{467A756C-273D-495A-9866-E8C918A57F51}"/>
              </a:ext>
            </a:extLst>
          </p:cNvPr>
          <p:cNvSpPr txBox="1">
            <a:spLocks noChangeArrowheads="1"/>
          </p:cNvSpPr>
          <p:nvPr/>
        </p:nvSpPr>
        <p:spPr bwMode="auto">
          <a:xfrm>
            <a:off x="4572000" y="873549"/>
            <a:ext cx="412164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b="1" dirty="0">
                <a:solidFill>
                  <a:srgbClr val="0000FF"/>
                </a:solidFill>
              </a:rPr>
              <a:t>超小型で組立簡単</a:t>
            </a:r>
            <a:endParaRPr lang="en-US" altLang="ja-JP" sz="2400" b="1" dirty="0">
              <a:solidFill>
                <a:srgbClr val="0000FF"/>
              </a:solidFill>
            </a:endParaRPr>
          </a:p>
          <a:p>
            <a:endParaRPr lang="en-US" altLang="ja-JP" sz="2400" b="1" dirty="0"/>
          </a:p>
          <a:p>
            <a:r>
              <a:rPr lang="ja-JP" altLang="en-US" sz="2400" b="1" dirty="0"/>
              <a:t>電池動作可能</a:t>
            </a:r>
            <a:endParaRPr lang="en-US" altLang="ja-JP" sz="2400" b="1" dirty="0"/>
          </a:p>
          <a:p>
            <a:endParaRPr lang="en-US" altLang="ja-JP" sz="2400" b="1" dirty="0"/>
          </a:p>
          <a:p>
            <a:r>
              <a:rPr lang="ja-JP" altLang="en-US" sz="2400" b="1" dirty="0"/>
              <a:t>オープンソース・ハード／ソフト</a:t>
            </a:r>
            <a:endParaRPr lang="en-US" altLang="ja-JP" sz="2400" b="1" dirty="0"/>
          </a:p>
          <a:p>
            <a:endParaRPr lang="en-US" altLang="ja-JP" sz="2400" b="1" dirty="0"/>
          </a:p>
          <a:p>
            <a:r>
              <a:rPr lang="ja-JP" altLang="en-US" sz="2400" b="1" dirty="0">
                <a:solidFill>
                  <a:srgbClr val="0000FF"/>
                </a:solidFill>
              </a:rPr>
              <a:t>リーフ（電子基板）製作簡単</a:t>
            </a:r>
          </a:p>
        </p:txBody>
      </p:sp>
      <p:sp>
        <p:nvSpPr>
          <p:cNvPr id="8" name="楕円 7">
            <a:extLst>
              <a:ext uri="{FF2B5EF4-FFF2-40B4-BE49-F238E27FC236}">
                <a16:creationId xmlns:a16="http://schemas.microsoft.com/office/drawing/2014/main" id="{335F3598-0B30-4C47-BCC4-DAA45ACF9F4B}"/>
              </a:ext>
            </a:extLst>
          </p:cNvPr>
          <p:cNvSpPr/>
          <p:nvPr/>
        </p:nvSpPr>
        <p:spPr>
          <a:xfrm>
            <a:off x="4351755" y="1752605"/>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97DDCB2-ABE7-4050-A966-1346EDA52566}"/>
              </a:ext>
            </a:extLst>
          </p:cNvPr>
          <p:cNvSpPr/>
          <p:nvPr/>
        </p:nvSpPr>
        <p:spPr>
          <a:xfrm>
            <a:off x="4351755" y="2467952"/>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00377D31-2113-4B3F-9387-14B9EC924408}"/>
              </a:ext>
            </a:extLst>
          </p:cNvPr>
          <p:cNvSpPr/>
          <p:nvPr/>
        </p:nvSpPr>
        <p:spPr>
          <a:xfrm>
            <a:off x="4353973" y="3192201"/>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8F91B80-F01D-491F-BFCC-EB851E9D02C7}"/>
              </a:ext>
            </a:extLst>
          </p:cNvPr>
          <p:cNvSpPr/>
          <p:nvPr/>
        </p:nvSpPr>
        <p:spPr>
          <a:xfrm>
            <a:off x="5369077" y="4789047"/>
            <a:ext cx="1364476" cy="461665"/>
          </a:xfrm>
          <a:prstGeom prst="rect">
            <a:avLst/>
          </a:prstGeom>
        </p:spPr>
        <p:txBody>
          <a:bodyPr wrap="none">
            <a:spAutoFit/>
          </a:bodyPr>
          <a:lstStyle/>
          <a:p>
            <a:r>
              <a:rPr lang="en-US" altLang="ja-JP" sz="2400" b="1" dirty="0"/>
              <a:t>Leafony</a:t>
            </a:r>
          </a:p>
        </p:txBody>
      </p:sp>
      <p:sp>
        <p:nvSpPr>
          <p:cNvPr id="20" name="正方形/長方形 19">
            <a:extLst>
              <a:ext uri="{FF2B5EF4-FFF2-40B4-BE49-F238E27FC236}">
                <a16:creationId xmlns:a16="http://schemas.microsoft.com/office/drawing/2014/main" id="{DC0F07B1-03D2-47A4-BF17-32DC8AF4A0BB}"/>
              </a:ext>
            </a:extLst>
          </p:cNvPr>
          <p:cNvSpPr/>
          <p:nvPr/>
        </p:nvSpPr>
        <p:spPr>
          <a:xfrm>
            <a:off x="1143448" y="4776509"/>
            <a:ext cx="649537" cy="369332"/>
          </a:xfrm>
          <a:prstGeom prst="rect">
            <a:avLst/>
          </a:prstGeom>
        </p:spPr>
        <p:txBody>
          <a:bodyPr wrap="none">
            <a:spAutoFit/>
          </a:bodyPr>
          <a:lstStyle/>
          <a:p>
            <a:r>
              <a:rPr lang="ja-JP" altLang="en-US" b="1" dirty="0"/>
              <a:t>従来</a:t>
            </a:r>
            <a:endParaRPr lang="en-US" altLang="ja-JP" b="1" dirty="0"/>
          </a:p>
        </p:txBody>
      </p:sp>
      <p:pic>
        <p:nvPicPr>
          <p:cNvPr id="17" name="図 16">
            <a:extLst>
              <a:ext uri="{FF2B5EF4-FFF2-40B4-BE49-F238E27FC236}">
                <a16:creationId xmlns:a16="http://schemas.microsoft.com/office/drawing/2014/main" id="{AF6A6470-C091-4089-A0FD-46A5BC49B1E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03739" y="3676282"/>
            <a:ext cx="1800200" cy="1090183"/>
          </a:xfrm>
          <a:prstGeom prst="rect">
            <a:avLst/>
          </a:prstGeom>
        </p:spPr>
      </p:pic>
      <p:pic>
        <p:nvPicPr>
          <p:cNvPr id="21" name="図 20">
            <a:extLst>
              <a:ext uri="{FF2B5EF4-FFF2-40B4-BE49-F238E27FC236}">
                <a16:creationId xmlns:a16="http://schemas.microsoft.com/office/drawing/2014/main" id="{BB83FB67-C13B-4A85-A6C8-74DDCA799DE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50424" y="4142716"/>
            <a:ext cx="830997" cy="646331"/>
          </a:xfrm>
          <a:prstGeom prst="rect">
            <a:avLst/>
          </a:prstGeom>
        </p:spPr>
      </p:pic>
      <p:sp>
        <p:nvSpPr>
          <p:cNvPr id="22" name="楕円 21">
            <a:extLst>
              <a:ext uri="{FF2B5EF4-FFF2-40B4-BE49-F238E27FC236}">
                <a16:creationId xmlns:a16="http://schemas.microsoft.com/office/drawing/2014/main" id="{A23DE506-C8DA-426E-90EC-522CBE90910D}"/>
              </a:ext>
            </a:extLst>
          </p:cNvPr>
          <p:cNvSpPr/>
          <p:nvPr/>
        </p:nvSpPr>
        <p:spPr>
          <a:xfrm>
            <a:off x="4351755" y="980656"/>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91882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C1E984C2-04AC-42F4-9325-E7D63E2942CB}"/>
              </a:ext>
            </a:extLst>
          </p:cNvPr>
          <p:cNvGrpSpPr/>
          <p:nvPr/>
        </p:nvGrpSpPr>
        <p:grpSpPr>
          <a:xfrm>
            <a:off x="3346671" y="1124744"/>
            <a:ext cx="5251412" cy="3960440"/>
            <a:chOff x="5004048" y="2924944"/>
            <a:chExt cx="3600400" cy="2715302"/>
          </a:xfrm>
        </p:grpSpPr>
        <p:pic>
          <p:nvPicPr>
            <p:cNvPr id="2" name="Picture 22" descr="1-01"/>
            <p:cNvPicPr>
              <a:picLocks noChangeAspect="1" noChangeArrowheads="1"/>
            </p:cNvPicPr>
            <p:nvPr/>
          </p:nvPicPr>
          <p:blipFill>
            <a:blip r:embed="rId2" cstate="email">
              <a:lum bright="6000"/>
              <a:extLst>
                <a:ext uri="{28A0092B-C50C-407E-A947-70E740481C1C}">
                  <a14:useLocalDpi xmlns:a14="http://schemas.microsoft.com/office/drawing/2010/main"/>
                </a:ext>
              </a:extLst>
            </a:blip>
            <a:srcRect/>
            <a:stretch>
              <a:fillRect/>
            </a:stretch>
          </p:blipFill>
          <p:spPr bwMode="auto">
            <a:xfrm>
              <a:off x="5004048" y="2924944"/>
              <a:ext cx="3600400" cy="271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Lst>
          </p:spPr>
        </p:pic>
        <p:sp>
          <p:nvSpPr>
            <p:cNvPr id="4" name="楕円 3"/>
            <p:cNvSpPr/>
            <p:nvPr/>
          </p:nvSpPr>
          <p:spPr>
            <a:xfrm rot="1504852">
              <a:off x="5311556" y="4355398"/>
              <a:ext cx="1944216" cy="8640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タイトル 4"/>
          <p:cNvSpPr>
            <a:spLocks noGrp="1"/>
          </p:cNvSpPr>
          <p:nvPr>
            <p:ph type="title"/>
          </p:nvPr>
        </p:nvSpPr>
        <p:spPr>
          <a:xfrm>
            <a:off x="539552" y="44624"/>
            <a:ext cx="8352928" cy="620713"/>
          </a:xfrm>
        </p:spPr>
        <p:txBody>
          <a:bodyPr/>
          <a:lstStyle/>
          <a:p>
            <a:r>
              <a:rPr lang="ja-JP" altLang="en-US" dirty="0"/>
              <a:t>小型化のためのコネクト技術</a:t>
            </a:r>
            <a:endParaRPr kumimoji="1" lang="ja-JP" altLang="en-US" dirty="0"/>
          </a:p>
        </p:txBody>
      </p:sp>
      <p:pic>
        <p:nvPicPr>
          <p:cNvPr id="10" name="図 9" descr="電子機器, 回路 が含まれている画像&#10;&#10;高い精度で生成された説明">
            <a:extLst>
              <a:ext uri="{FF2B5EF4-FFF2-40B4-BE49-F238E27FC236}">
                <a16:creationId xmlns:a16="http://schemas.microsoft.com/office/drawing/2014/main" id="{E1A272E4-52A0-4D06-BC2B-F9C278BD16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1560" y="3360833"/>
            <a:ext cx="2134191" cy="1968106"/>
          </a:xfrm>
          <a:prstGeom prst="rect">
            <a:avLst/>
          </a:prstGeom>
        </p:spPr>
      </p:pic>
      <p:pic>
        <p:nvPicPr>
          <p:cNvPr id="12" name="図 11" descr="電子機器 が含まれている画像&#10;&#10;非常に高い精度で生成された説明">
            <a:extLst>
              <a:ext uri="{FF2B5EF4-FFF2-40B4-BE49-F238E27FC236}">
                <a16:creationId xmlns:a16="http://schemas.microsoft.com/office/drawing/2014/main" id="{51E928B4-006F-4C33-86CB-6AE5D88EF5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231572">
            <a:off x="520675" y="971172"/>
            <a:ext cx="2517177" cy="2346231"/>
          </a:xfrm>
          <a:prstGeom prst="rect">
            <a:avLst/>
          </a:prstGeom>
        </p:spPr>
      </p:pic>
      <p:sp>
        <p:nvSpPr>
          <p:cNvPr id="14" name="テキスト ボックス 13">
            <a:extLst>
              <a:ext uri="{FF2B5EF4-FFF2-40B4-BE49-F238E27FC236}">
                <a16:creationId xmlns:a16="http://schemas.microsoft.com/office/drawing/2014/main" id="{B112BCD1-E1BE-4FDE-A730-76AF87F0FC2E}"/>
              </a:ext>
            </a:extLst>
          </p:cNvPr>
          <p:cNvSpPr txBox="1"/>
          <p:nvPr/>
        </p:nvSpPr>
        <p:spPr>
          <a:xfrm>
            <a:off x="348905" y="5166905"/>
            <a:ext cx="2512226" cy="1200329"/>
          </a:xfrm>
          <a:prstGeom prst="rect">
            <a:avLst/>
          </a:prstGeom>
          <a:noFill/>
        </p:spPr>
        <p:txBody>
          <a:bodyPr wrap="none" rtlCol="0">
            <a:spAutoFit/>
          </a:bodyPr>
          <a:lstStyle/>
          <a:p>
            <a:r>
              <a:rPr lang="ja-JP" altLang="en-US" sz="2400" b="1" dirty="0"/>
              <a:t>不安定</a:t>
            </a:r>
            <a:endParaRPr lang="en-US" altLang="ja-JP" sz="2400" b="1" dirty="0"/>
          </a:p>
          <a:p>
            <a:r>
              <a:rPr kumimoji="1" lang="ja-JP" altLang="en-US" sz="2400" b="1" dirty="0"/>
              <a:t>ボード作製段階で</a:t>
            </a:r>
            <a:endParaRPr kumimoji="1" lang="en-US" altLang="ja-JP" sz="2400" b="1" dirty="0"/>
          </a:p>
          <a:p>
            <a:r>
              <a:rPr lang="ja-JP" altLang="en-US" sz="2400" b="1" dirty="0"/>
              <a:t>特殊コネクタ必要</a:t>
            </a:r>
            <a:endParaRPr kumimoji="1" lang="ja-JP" altLang="en-US" sz="2400" b="1" dirty="0"/>
          </a:p>
        </p:txBody>
      </p:sp>
      <p:sp>
        <p:nvSpPr>
          <p:cNvPr id="15" name="円/楕円 1471">
            <a:extLst>
              <a:ext uri="{FF2B5EF4-FFF2-40B4-BE49-F238E27FC236}">
                <a16:creationId xmlns:a16="http://schemas.microsoft.com/office/drawing/2014/main" id="{8E4118F6-9C17-40A4-9CCF-066D18D2A4AF}"/>
              </a:ext>
            </a:extLst>
          </p:cNvPr>
          <p:cNvSpPr/>
          <p:nvPr/>
        </p:nvSpPr>
        <p:spPr>
          <a:xfrm>
            <a:off x="82046" y="5262171"/>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16" name="テキスト ボックス 15">
            <a:extLst>
              <a:ext uri="{FF2B5EF4-FFF2-40B4-BE49-F238E27FC236}">
                <a16:creationId xmlns:a16="http://schemas.microsoft.com/office/drawing/2014/main" id="{0D8E3086-D478-41E0-B700-6AC1A319B872}"/>
              </a:ext>
            </a:extLst>
          </p:cNvPr>
          <p:cNvSpPr txBox="1"/>
          <p:nvPr/>
        </p:nvSpPr>
        <p:spPr>
          <a:xfrm>
            <a:off x="3816366" y="5163549"/>
            <a:ext cx="5105300" cy="830997"/>
          </a:xfrm>
          <a:prstGeom prst="rect">
            <a:avLst/>
          </a:prstGeom>
          <a:noFill/>
        </p:spPr>
        <p:txBody>
          <a:bodyPr wrap="square" rtlCol="0">
            <a:spAutoFit/>
          </a:bodyPr>
          <a:lstStyle/>
          <a:p>
            <a:r>
              <a:rPr lang="ja-JP" altLang="en-US" sz="2400" b="1" dirty="0"/>
              <a:t>堅牢性向上のため、コネクタとねじ止めを同時に行うとハンダにクラック</a:t>
            </a:r>
            <a:endParaRPr kumimoji="1" lang="ja-JP" altLang="en-US" sz="2400" b="1" dirty="0"/>
          </a:p>
        </p:txBody>
      </p:sp>
      <p:sp>
        <p:nvSpPr>
          <p:cNvPr id="17" name="矢印: 右 16">
            <a:extLst>
              <a:ext uri="{FF2B5EF4-FFF2-40B4-BE49-F238E27FC236}">
                <a16:creationId xmlns:a16="http://schemas.microsoft.com/office/drawing/2014/main" id="{509912A0-A0A7-44C0-B790-5A83258A3EE1}"/>
              </a:ext>
            </a:extLst>
          </p:cNvPr>
          <p:cNvSpPr/>
          <p:nvPr/>
        </p:nvSpPr>
        <p:spPr>
          <a:xfrm>
            <a:off x="3329545" y="5462713"/>
            <a:ext cx="522375" cy="270543"/>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3D155FE1-474D-4EC5-A8AC-3ACA96DEF8C6}"/>
              </a:ext>
            </a:extLst>
          </p:cNvPr>
          <p:cNvSpPr/>
          <p:nvPr/>
        </p:nvSpPr>
        <p:spPr>
          <a:xfrm>
            <a:off x="3329545" y="6050525"/>
            <a:ext cx="522375" cy="270543"/>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0862703-7475-4BCD-8A65-1F2A63A90227}"/>
              </a:ext>
            </a:extLst>
          </p:cNvPr>
          <p:cNvSpPr txBox="1"/>
          <p:nvPr/>
        </p:nvSpPr>
        <p:spPr>
          <a:xfrm>
            <a:off x="3816366" y="5905569"/>
            <a:ext cx="5364146" cy="461665"/>
          </a:xfrm>
          <a:prstGeom prst="rect">
            <a:avLst/>
          </a:prstGeom>
          <a:noFill/>
        </p:spPr>
        <p:txBody>
          <a:bodyPr wrap="square" rtlCol="0">
            <a:spAutoFit/>
          </a:bodyPr>
          <a:lstStyle/>
          <a:p>
            <a:r>
              <a:rPr kumimoji="1" lang="ja-JP" altLang="en-US" sz="2400" b="1" dirty="0">
                <a:solidFill>
                  <a:srgbClr val="0000FF"/>
                </a:solidFill>
              </a:rPr>
              <a:t>異方性導電ゴムを利用したコネクト方式</a:t>
            </a:r>
          </a:p>
        </p:txBody>
      </p:sp>
      <p:sp>
        <p:nvSpPr>
          <p:cNvPr id="20" name="円/楕円 1471">
            <a:extLst>
              <a:ext uri="{FF2B5EF4-FFF2-40B4-BE49-F238E27FC236}">
                <a16:creationId xmlns:a16="http://schemas.microsoft.com/office/drawing/2014/main" id="{4107875F-D24E-4EE8-A27B-EF22BE4737DB}"/>
              </a:ext>
            </a:extLst>
          </p:cNvPr>
          <p:cNvSpPr/>
          <p:nvPr/>
        </p:nvSpPr>
        <p:spPr>
          <a:xfrm>
            <a:off x="82046" y="5675965"/>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Tree>
    <p:extLst>
      <p:ext uri="{BB962C8B-B14F-4D97-AF65-F5344CB8AC3E}">
        <p14:creationId xmlns:p14="http://schemas.microsoft.com/office/powerpoint/2010/main" val="129885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タイトル 3">
            <a:extLst>
              <a:ext uri="{FF2B5EF4-FFF2-40B4-BE49-F238E27FC236}">
                <a16:creationId xmlns:a16="http://schemas.microsoft.com/office/drawing/2014/main" id="{D2FDC17F-DFF6-4A5A-B7C0-D458B16322D9}"/>
              </a:ext>
            </a:extLst>
          </p:cNvPr>
          <p:cNvSpPr txBox="1">
            <a:spLocks/>
          </p:cNvSpPr>
          <p:nvPr/>
        </p:nvSpPr>
        <p:spPr bwMode="auto">
          <a:xfrm>
            <a:off x="129379" y="0"/>
            <a:ext cx="9058542" cy="7104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eaLnBrk="1" fontAlgn="base" hangingPunct="1">
              <a:spcBef>
                <a:spcPct val="0"/>
              </a:spcBef>
              <a:spcAft>
                <a:spcPct val="0"/>
              </a:spcAft>
              <a:defRPr kumimoji="1" sz="3600" b="1" kern="1200">
                <a:solidFill>
                  <a:schemeClr val="tx1"/>
                </a:solidFill>
                <a:latin typeface="ＭＳ Ｐゴシック" panose="020B0600070205080204" pitchFamily="50" charset="-128"/>
                <a:ea typeface="+mj-ea"/>
                <a:cs typeface="+mj-cs"/>
              </a:defRPr>
            </a:lvl1pPr>
            <a:lvl2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2pPr>
            <a:lvl3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3pPr>
            <a:lvl4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4pPr>
            <a:lvl5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5pPr>
            <a:lvl6pPr marL="4572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9pPr>
          </a:lstStyle>
          <a:p>
            <a:r>
              <a:rPr lang="ja-JP" altLang="en-US" dirty="0">
                <a:ea typeface="ＭＳ Ｐゴシック" panose="020B0600070205080204" pitchFamily="50" charset="-128"/>
              </a:rPr>
              <a:t>独自開発の半田を使わないコネクト技術</a:t>
            </a:r>
          </a:p>
        </p:txBody>
      </p:sp>
      <p:pic>
        <p:nvPicPr>
          <p:cNvPr id="51" name="図 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96036" y="836712"/>
            <a:ext cx="2621845" cy="4105275"/>
          </a:xfrm>
          <a:prstGeom prst="rect">
            <a:avLst/>
          </a:prstGeom>
        </p:spPr>
      </p:pic>
      <p:pic>
        <p:nvPicPr>
          <p:cNvPr id="2" name="図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5576" y="1196752"/>
            <a:ext cx="3209848" cy="3663371"/>
          </a:xfrm>
          <a:prstGeom prst="rect">
            <a:avLst/>
          </a:prstGeom>
        </p:spPr>
      </p:pic>
      <p:sp>
        <p:nvSpPr>
          <p:cNvPr id="5" name="テキスト ボックス 4">
            <a:extLst>
              <a:ext uri="{FF2B5EF4-FFF2-40B4-BE49-F238E27FC236}">
                <a16:creationId xmlns:a16="http://schemas.microsoft.com/office/drawing/2014/main" id="{03866626-4092-4BE3-8372-D1E85796F817}"/>
              </a:ext>
            </a:extLst>
          </p:cNvPr>
          <p:cNvSpPr txBox="1"/>
          <p:nvPr/>
        </p:nvSpPr>
        <p:spPr>
          <a:xfrm>
            <a:off x="719572" y="5085184"/>
            <a:ext cx="8172400" cy="830997"/>
          </a:xfrm>
          <a:prstGeom prst="rect">
            <a:avLst/>
          </a:prstGeom>
          <a:noFill/>
        </p:spPr>
        <p:txBody>
          <a:bodyPr wrap="square" rtlCol="0">
            <a:spAutoFit/>
          </a:bodyPr>
          <a:lstStyle/>
          <a:p>
            <a:r>
              <a:rPr lang="ja-JP" altLang="en-US" sz="2400" b="1" dirty="0">
                <a:solidFill>
                  <a:srgbClr val="0000FF"/>
                </a:solidFill>
              </a:rPr>
              <a:t>リーフを設計、作製する上でコネクタは不要</a:t>
            </a:r>
            <a:r>
              <a:rPr lang="en-US" altLang="ja-JP" sz="2400" b="1" dirty="0">
                <a:solidFill>
                  <a:srgbClr val="0000FF"/>
                </a:solidFill>
                <a:sym typeface="Wingdings" panose="05000000000000000000" pitchFamily="2" charset="2"/>
              </a:rPr>
              <a:t></a:t>
            </a:r>
            <a:r>
              <a:rPr lang="ja-JP" altLang="en-US" sz="2400" b="1" dirty="0">
                <a:solidFill>
                  <a:srgbClr val="0000FF"/>
                </a:solidFill>
                <a:sym typeface="Wingdings" panose="05000000000000000000" pitchFamily="2" charset="2"/>
              </a:rPr>
              <a:t>リーフ製作簡単</a:t>
            </a:r>
            <a:endParaRPr lang="en-US" altLang="ja-JP" sz="2400" b="1" dirty="0">
              <a:solidFill>
                <a:srgbClr val="0000FF"/>
              </a:solidFill>
              <a:sym typeface="Wingdings" panose="05000000000000000000" pitchFamily="2" charset="2"/>
            </a:endParaRPr>
          </a:p>
          <a:p>
            <a:r>
              <a:rPr kumimoji="1" lang="ja-JP" altLang="en-US" sz="2400" b="1" dirty="0">
                <a:sym typeface="Wingdings" panose="05000000000000000000" pitchFamily="2" charset="2"/>
              </a:rPr>
              <a:t>ブロック玩具のように組立簡単</a:t>
            </a:r>
            <a:endParaRPr kumimoji="1" lang="ja-JP" altLang="en-US" sz="2400" b="1" dirty="0"/>
          </a:p>
        </p:txBody>
      </p:sp>
      <p:sp>
        <p:nvSpPr>
          <p:cNvPr id="6" name="円/楕円 1471">
            <a:extLst>
              <a:ext uri="{FF2B5EF4-FFF2-40B4-BE49-F238E27FC236}">
                <a16:creationId xmlns:a16="http://schemas.microsoft.com/office/drawing/2014/main" id="{10DDF041-6A86-424F-8486-00CCFCA94117}"/>
              </a:ext>
            </a:extLst>
          </p:cNvPr>
          <p:cNvSpPr/>
          <p:nvPr/>
        </p:nvSpPr>
        <p:spPr>
          <a:xfrm>
            <a:off x="395536" y="5208004"/>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7" name="円/楕円 1471">
            <a:extLst>
              <a:ext uri="{FF2B5EF4-FFF2-40B4-BE49-F238E27FC236}">
                <a16:creationId xmlns:a16="http://schemas.microsoft.com/office/drawing/2014/main" id="{89F6EA35-858E-4411-9660-AD84A335F54F}"/>
              </a:ext>
            </a:extLst>
          </p:cNvPr>
          <p:cNvSpPr/>
          <p:nvPr/>
        </p:nvSpPr>
        <p:spPr>
          <a:xfrm>
            <a:off x="395536" y="5555885"/>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Tree>
    <p:extLst>
      <p:ext uri="{BB962C8B-B14F-4D97-AF65-F5344CB8AC3E}">
        <p14:creationId xmlns:p14="http://schemas.microsoft.com/office/powerpoint/2010/main" val="3538255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電子機器, 回路 が含まれている画像&#10;&#10;自動的に生成された説明">
            <a:extLst>
              <a:ext uri="{FF2B5EF4-FFF2-40B4-BE49-F238E27FC236}">
                <a16:creationId xmlns:a16="http://schemas.microsoft.com/office/drawing/2014/main" id="{A55A0D56-871F-4022-BC45-9B09CAAE134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a:off x="576777" y="879558"/>
            <a:ext cx="2908963" cy="2858151"/>
          </a:xfrm>
          <a:prstGeom prst="rect">
            <a:avLst/>
          </a:prstGeom>
        </p:spPr>
      </p:pic>
      <p:pic>
        <p:nvPicPr>
          <p:cNvPr id="8" name="図 7" descr="電子機器, 回路 が含まれている画像&#10;&#10;高い精度で生成された説明">
            <a:extLst>
              <a:ext uri="{FF2B5EF4-FFF2-40B4-BE49-F238E27FC236}">
                <a16:creationId xmlns:a16="http://schemas.microsoft.com/office/drawing/2014/main" id="{D3772460-C327-4482-89CB-C7A3ED7E40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1816" y="836613"/>
            <a:ext cx="1154213" cy="4582502"/>
          </a:xfrm>
          <a:prstGeom prst="rect">
            <a:avLst/>
          </a:prstGeom>
        </p:spPr>
      </p:pic>
      <p:sp>
        <p:nvSpPr>
          <p:cNvPr id="3" name="タイトル 2"/>
          <p:cNvSpPr>
            <a:spLocks noGrp="1"/>
          </p:cNvSpPr>
          <p:nvPr>
            <p:ph type="title"/>
          </p:nvPr>
        </p:nvSpPr>
        <p:spPr>
          <a:xfrm>
            <a:off x="0" y="0"/>
            <a:ext cx="9108504" cy="620713"/>
          </a:xfrm>
        </p:spPr>
        <p:txBody>
          <a:bodyPr/>
          <a:lstStyle/>
          <a:p>
            <a:r>
              <a:rPr lang="en-US" altLang="ja-JP" dirty="0"/>
              <a:t>Leafony</a:t>
            </a:r>
            <a:r>
              <a:rPr lang="ja-JP" altLang="en-US" dirty="0"/>
              <a:t>バスの仕様だけ守れば接続可能</a:t>
            </a:r>
            <a:endParaRPr kumimoji="1" lang="ja-JP" altLang="en-US" dirty="0">
              <a:latin typeface="+mj-ea"/>
            </a:endParaRPr>
          </a:p>
        </p:txBody>
      </p:sp>
      <p:sp>
        <p:nvSpPr>
          <p:cNvPr id="13" name="テキスト ボックス 246"/>
          <p:cNvSpPr txBox="1">
            <a:spLocks noChangeArrowheads="1"/>
          </p:cNvSpPr>
          <p:nvPr/>
        </p:nvSpPr>
        <p:spPr bwMode="auto">
          <a:xfrm>
            <a:off x="5135563" y="3975100"/>
            <a:ext cx="1957387"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lnSpc>
                <a:spcPts val="3200"/>
              </a:lnSpc>
            </a:pPr>
            <a:r>
              <a:rPr lang="ja-JP" altLang="en-US" sz="2000" b="1">
                <a:cs typeface="Arial" panose="020B0604020202020204" pitchFamily="34" charset="0"/>
              </a:rPr>
              <a:t>ホルダー</a:t>
            </a:r>
            <a:endParaRPr lang="en-US" altLang="ja-JP" sz="2000" b="1">
              <a:cs typeface="Arial" panose="020B0604020202020204" pitchFamily="34" charset="0"/>
            </a:endParaRPr>
          </a:p>
          <a:p>
            <a:pPr eaLnBrk="1" hangingPunct="1">
              <a:lnSpc>
                <a:spcPts val="3200"/>
              </a:lnSpc>
            </a:pPr>
            <a:r>
              <a:rPr lang="ja-JP" altLang="en-US" sz="2000" b="1">
                <a:cs typeface="Arial" panose="020B0604020202020204" pitchFamily="34" charset="0"/>
              </a:rPr>
              <a:t>異方性導電ゴム</a:t>
            </a:r>
            <a:endParaRPr lang="en-US" altLang="ja-JP" sz="2000" b="1">
              <a:cs typeface="Arial" panose="020B0604020202020204" pitchFamily="34" charset="0"/>
            </a:endParaRPr>
          </a:p>
          <a:p>
            <a:pPr eaLnBrk="1" hangingPunct="1">
              <a:lnSpc>
                <a:spcPts val="3200"/>
              </a:lnSpc>
            </a:pPr>
            <a:r>
              <a:rPr lang="ja-JP" altLang="en-US" sz="2000" b="1">
                <a:cs typeface="Arial" panose="020B0604020202020204" pitchFamily="34" charset="0"/>
              </a:rPr>
              <a:t>スペーサ</a:t>
            </a:r>
            <a:endParaRPr lang="en-US" altLang="ja-JP" sz="2000" b="1">
              <a:cs typeface="Arial" panose="020B0604020202020204" pitchFamily="34" charset="0"/>
            </a:endParaRPr>
          </a:p>
          <a:p>
            <a:pPr eaLnBrk="1" hangingPunct="1">
              <a:lnSpc>
                <a:spcPts val="3200"/>
              </a:lnSpc>
            </a:pPr>
            <a:r>
              <a:rPr lang="ja-JP" altLang="en-US" sz="2000" b="1">
                <a:cs typeface="Arial" panose="020B0604020202020204" pitchFamily="34" charset="0"/>
              </a:rPr>
              <a:t>ナット</a:t>
            </a:r>
            <a:endParaRPr lang="en-US" altLang="ja-JP" sz="2000" b="1">
              <a:cs typeface="Arial" panose="020B0604020202020204" pitchFamily="34" charset="0"/>
            </a:endParaRPr>
          </a:p>
        </p:txBody>
      </p:sp>
      <p:sp>
        <p:nvSpPr>
          <p:cNvPr id="17" name="矢印: 下 16"/>
          <p:cNvSpPr/>
          <p:nvPr/>
        </p:nvSpPr>
        <p:spPr>
          <a:xfrm>
            <a:off x="8535108" y="2100562"/>
            <a:ext cx="288032" cy="3240360"/>
          </a:xfrm>
          <a:prstGeom prst="downArrow">
            <a:avLst>
              <a:gd name="adj1" fmla="val 27120"/>
              <a:gd name="adj2" fmla="val 105295"/>
            </a:avLst>
          </a:prstGeom>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ja-JP" altLang="en-US"/>
          </a:p>
        </p:txBody>
      </p:sp>
      <p:sp>
        <p:nvSpPr>
          <p:cNvPr id="18" name="矢印: 下 17"/>
          <p:cNvSpPr/>
          <p:nvPr/>
        </p:nvSpPr>
        <p:spPr>
          <a:xfrm>
            <a:off x="7800790" y="2100562"/>
            <a:ext cx="288032" cy="3240360"/>
          </a:xfrm>
          <a:prstGeom prst="downArrow">
            <a:avLst>
              <a:gd name="adj1" fmla="val 27120"/>
              <a:gd name="adj2" fmla="val 105295"/>
            </a:avLst>
          </a:prstGeom>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ja-JP" altLang="en-US"/>
          </a:p>
        </p:txBody>
      </p:sp>
      <p:sp>
        <p:nvSpPr>
          <p:cNvPr id="21" name="テキスト ボックス 3"/>
          <p:cNvSpPr txBox="1">
            <a:spLocks noChangeArrowheads="1"/>
          </p:cNvSpPr>
          <p:nvPr/>
        </p:nvSpPr>
        <p:spPr bwMode="auto">
          <a:xfrm>
            <a:off x="407988" y="3776663"/>
            <a:ext cx="300915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000" b="1" dirty="0"/>
              <a:t>大きさ自由</a:t>
            </a:r>
            <a:endParaRPr lang="en-US" altLang="ja-JP" sz="2000" b="1" dirty="0"/>
          </a:p>
          <a:p>
            <a:r>
              <a:rPr lang="ja-JP" altLang="en-US" sz="2000" b="1" dirty="0"/>
              <a:t>層数自由</a:t>
            </a:r>
            <a:endParaRPr lang="en-US" altLang="ja-JP" sz="2000" b="1" dirty="0"/>
          </a:p>
          <a:p>
            <a:r>
              <a:rPr lang="ja-JP" altLang="en-US" sz="2000" b="1" dirty="0"/>
              <a:t>高さ自由</a:t>
            </a:r>
            <a:endParaRPr lang="en-US" altLang="ja-JP" sz="2000" b="1" dirty="0"/>
          </a:p>
          <a:p>
            <a:r>
              <a:rPr lang="ja-JP" altLang="en-US" sz="2000" b="1" dirty="0"/>
              <a:t>どこでもできる設計ルール</a:t>
            </a:r>
            <a:endParaRPr lang="en-US" altLang="ja-JP" sz="2000" b="1" dirty="0"/>
          </a:p>
          <a:p>
            <a:r>
              <a:rPr lang="ja-JP" altLang="en-US" sz="2000" b="1" dirty="0"/>
              <a:t>どこでも誰でも作れる技術</a:t>
            </a:r>
          </a:p>
        </p:txBody>
      </p:sp>
      <p:sp>
        <p:nvSpPr>
          <p:cNvPr id="22" name="正方形/長方形 21"/>
          <p:cNvSpPr/>
          <p:nvPr/>
        </p:nvSpPr>
        <p:spPr>
          <a:xfrm>
            <a:off x="539750" y="2924175"/>
            <a:ext cx="2813050" cy="703263"/>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3" name="テキスト ボックス 10"/>
          <p:cNvSpPr txBox="1">
            <a:spLocks noChangeArrowheads="1"/>
          </p:cNvSpPr>
          <p:nvPr/>
        </p:nvSpPr>
        <p:spPr bwMode="auto">
          <a:xfrm>
            <a:off x="3352800" y="2889745"/>
            <a:ext cx="34780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b="1" dirty="0">
                <a:solidFill>
                  <a:srgbClr val="0000FF"/>
                </a:solidFill>
              </a:rPr>
              <a:t>この</a:t>
            </a:r>
            <a:r>
              <a:rPr lang="en-US" altLang="ja-JP" sz="2400" b="1" dirty="0">
                <a:solidFill>
                  <a:srgbClr val="0000FF"/>
                </a:solidFill>
              </a:rPr>
              <a:t>29</a:t>
            </a:r>
            <a:r>
              <a:rPr lang="ja-JP" altLang="en-US" sz="2400" b="1" dirty="0">
                <a:solidFill>
                  <a:srgbClr val="0000FF"/>
                </a:solidFill>
              </a:rPr>
              <a:t>ピン部分のみ</a:t>
            </a:r>
            <a:endParaRPr lang="en-US" altLang="ja-JP" sz="2400" b="1" dirty="0">
              <a:solidFill>
                <a:srgbClr val="0000FF"/>
              </a:solidFill>
            </a:endParaRPr>
          </a:p>
          <a:p>
            <a:r>
              <a:rPr lang="ja-JP" altLang="en-US" sz="2400" b="1" dirty="0">
                <a:solidFill>
                  <a:srgbClr val="0000FF"/>
                </a:solidFill>
              </a:rPr>
              <a:t>電気的／形状的仕様あり</a:t>
            </a:r>
            <a:endParaRPr lang="en-US" altLang="ja-JP" sz="2400" b="1" dirty="0">
              <a:solidFill>
                <a:srgbClr val="0000FF"/>
              </a:solidFill>
            </a:endParaRPr>
          </a:p>
        </p:txBody>
      </p:sp>
      <p:pic>
        <p:nvPicPr>
          <p:cNvPr id="10" name="図 9">
            <a:extLst>
              <a:ext uri="{FF2B5EF4-FFF2-40B4-BE49-F238E27FC236}">
                <a16:creationId xmlns:a16="http://schemas.microsoft.com/office/drawing/2014/main" id="{1D1EDCF9-3ACA-4239-A23B-AF56BDD9790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38267" y="5418706"/>
            <a:ext cx="1154213" cy="912937"/>
          </a:xfrm>
          <a:prstGeom prst="rect">
            <a:avLst/>
          </a:prstGeom>
        </p:spPr>
      </p:pic>
      <p:pic>
        <p:nvPicPr>
          <p:cNvPr id="5" name="図 4">
            <a:extLst>
              <a:ext uri="{FF2B5EF4-FFF2-40B4-BE49-F238E27FC236}">
                <a16:creationId xmlns:a16="http://schemas.microsoft.com/office/drawing/2014/main" id="{F5F04712-6443-4B24-9ADF-B0E0F524F77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80112" y="888661"/>
            <a:ext cx="1394795" cy="1148381"/>
          </a:xfrm>
          <a:prstGeom prst="rect">
            <a:avLst/>
          </a:prstGeom>
        </p:spPr>
      </p:pic>
      <p:pic>
        <p:nvPicPr>
          <p:cNvPr id="9" name="図 8">
            <a:extLst>
              <a:ext uri="{FF2B5EF4-FFF2-40B4-BE49-F238E27FC236}">
                <a16:creationId xmlns:a16="http://schemas.microsoft.com/office/drawing/2014/main" id="{CDA216C7-B476-419D-833E-9242B8346AD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57906" y="1130481"/>
            <a:ext cx="1321672" cy="942793"/>
          </a:xfrm>
          <a:prstGeom prst="rect">
            <a:avLst/>
          </a:prstGeom>
        </p:spPr>
      </p:pic>
      <p:sp>
        <p:nvSpPr>
          <p:cNvPr id="19" name="テキスト ボックス 3">
            <a:extLst>
              <a:ext uri="{FF2B5EF4-FFF2-40B4-BE49-F238E27FC236}">
                <a16:creationId xmlns:a16="http://schemas.microsoft.com/office/drawing/2014/main" id="{D62B4341-A982-4853-AECD-2BCCA49E5375}"/>
              </a:ext>
            </a:extLst>
          </p:cNvPr>
          <p:cNvSpPr txBox="1">
            <a:spLocks noChangeArrowheads="1"/>
          </p:cNvSpPr>
          <p:nvPr/>
        </p:nvSpPr>
        <p:spPr bwMode="auto">
          <a:xfrm>
            <a:off x="3658130" y="1981497"/>
            <a:ext cx="37144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000" b="1" dirty="0"/>
              <a:t>スペーサを入れれば高さも自由</a:t>
            </a:r>
          </a:p>
        </p:txBody>
      </p:sp>
      <p:pic>
        <p:nvPicPr>
          <p:cNvPr id="16" name="図 15">
            <a:extLst>
              <a:ext uri="{FF2B5EF4-FFF2-40B4-BE49-F238E27FC236}">
                <a16:creationId xmlns:a16="http://schemas.microsoft.com/office/drawing/2014/main" id="{9341C49E-9114-4A63-8FC0-1D974968D65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607704" y="3986355"/>
            <a:ext cx="1501408" cy="1713544"/>
          </a:xfrm>
          <a:prstGeom prst="rect">
            <a:avLst/>
          </a:prstGeom>
        </p:spPr>
      </p:pic>
      <p:sp>
        <p:nvSpPr>
          <p:cNvPr id="24" name="テキスト ボックス 23">
            <a:extLst>
              <a:ext uri="{FF2B5EF4-FFF2-40B4-BE49-F238E27FC236}">
                <a16:creationId xmlns:a16="http://schemas.microsoft.com/office/drawing/2014/main" id="{53F91715-1DCA-45FE-88E2-DDEA0A4964E7}"/>
              </a:ext>
            </a:extLst>
          </p:cNvPr>
          <p:cNvSpPr txBox="1"/>
          <p:nvPr/>
        </p:nvSpPr>
        <p:spPr>
          <a:xfrm>
            <a:off x="432048" y="5622339"/>
            <a:ext cx="8172400" cy="830997"/>
          </a:xfrm>
          <a:prstGeom prst="rect">
            <a:avLst/>
          </a:prstGeom>
          <a:noFill/>
        </p:spPr>
        <p:txBody>
          <a:bodyPr wrap="square" rtlCol="0">
            <a:spAutoFit/>
          </a:bodyPr>
          <a:lstStyle/>
          <a:p>
            <a:r>
              <a:rPr lang="ja-JP" altLang="en-US" sz="2400" b="1" dirty="0">
                <a:solidFill>
                  <a:srgbClr val="0000FF"/>
                </a:solidFill>
              </a:rPr>
              <a:t>リーフを作製する時にコネクタは不要</a:t>
            </a:r>
            <a:r>
              <a:rPr lang="en-US" altLang="ja-JP" sz="2400" b="1" dirty="0">
                <a:solidFill>
                  <a:srgbClr val="0000FF"/>
                </a:solidFill>
                <a:sym typeface="Wingdings" panose="05000000000000000000" pitchFamily="2" charset="2"/>
              </a:rPr>
              <a:t></a:t>
            </a:r>
            <a:r>
              <a:rPr lang="ja-JP" altLang="en-US" sz="2400" b="1" dirty="0">
                <a:solidFill>
                  <a:srgbClr val="0000FF"/>
                </a:solidFill>
                <a:sym typeface="Wingdings" panose="05000000000000000000" pitchFamily="2" charset="2"/>
              </a:rPr>
              <a:t>リーフ製作簡単</a:t>
            </a:r>
            <a:endParaRPr lang="en-US" altLang="ja-JP" sz="2400" b="1" dirty="0">
              <a:solidFill>
                <a:srgbClr val="0000FF"/>
              </a:solidFill>
              <a:sym typeface="Wingdings" panose="05000000000000000000" pitchFamily="2" charset="2"/>
            </a:endParaRPr>
          </a:p>
          <a:p>
            <a:r>
              <a:rPr kumimoji="1" lang="ja-JP" altLang="en-US" sz="2400" b="1" dirty="0">
                <a:sym typeface="Wingdings" panose="05000000000000000000" pitchFamily="2" charset="2"/>
              </a:rPr>
              <a:t>ブロック玩具のように組立簡単</a:t>
            </a:r>
            <a:endParaRPr kumimoji="1" lang="ja-JP" altLang="en-US" sz="2400" b="1" dirty="0"/>
          </a:p>
        </p:txBody>
      </p:sp>
      <p:sp>
        <p:nvSpPr>
          <p:cNvPr id="25" name="円/楕円 1471">
            <a:extLst>
              <a:ext uri="{FF2B5EF4-FFF2-40B4-BE49-F238E27FC236}">
                <a16:creationId xmlns:a16="http://schemas.microsoft.com/office/drawing/2014/main" id="{A3BF66F4-7984-48E9-AD67-BCBC02B78B47}"/>
              </a:ext>
            </a:extLst>
          </p:cNvPr>
          <p:cNvSpPr/>
          <p:nvPr/>
        </p:nvSpPr>
        <p:spPr>
          <a:xfrm>
            <a:off x="108012" y="5745159"/>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26" name="円/楕円 1471">
            <a:extLst>
              <a:ext uri="{FF2B5EF4-FFF2-40B4-BE49-F238E27FC236}">
                <a16:creationId xmlns:a16="http://schemas.microsoft.com/office/drawing/2014/main" id="{193E7988-7A2E-436B-90DB-827CAC92D182}"/>
              </a:ext>
            </a:extLst>
          </p:cNvPr>
          <p:cNvSpPr/>
          <p:nvPr/>
        </p:nvSpPr>
        <p:spPr>
          <a:xfrm>
            <a:off x="108012" y="6093040"/>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Tree>
    <p:extLst>
      <p:ext uri="{BB962C8B-B14F-4D97-AF65-F5344CB8AC3E}">
        <p14:creationId xmlns:p14="http://schemas.microsoft.com/office/powerpoint/2010/main" val="1281360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D4161512-453F-4BCA-8D44-26E28AED5D3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5552" y="1424496"/>
            <a:ext cx="5963482" cy="2514951"/>
          </a:xfrm>
          <a:prstGeom prst="rect">
            <a:avLst/>
          </a:prstGeom>
        </p:spPr>
      </p:pic>
      <p:pic>
        <p:nvPicPr>
          <p:cNvPr id="5" name="図 4" descr="洗面用具 が含まれている画像&#10;&#10;高い精度で生成された説明">
            <a:extLst>
              <a:ext uri="{FF2B5EF4-FFF2-40B4-BE49-F238E27FC236}">
                <a16:creationId xmlns:a16="http://schemas.microsoft.com/office/drawing/2014/main" id="{6F4A86E0-ED8F-4049-A54F-17BFC1CD3B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26595" y="1398530"/>
            <a:ext cx="1684841" cy="2018237"/>
          </a:xfrm>
          <a:prstGeom prst="rect">
            <a:avLst/>
          </a:prstGeom>
        </p:spPr>
      </p:pic>
      <p:sp>
        <p:nvSpPr>
          <p:cNvPr id="3" name="タイトル 2"/>
          <p:cNvSpPr>
            <a:spLocks noGrp="1"/>
          </p:cNvSpPr>
          <p:nvPr>
            <p:ph type="title"/>
          </p:nvPr>
        </p:nvSpPr>
        <p:spPr>
          <a:xfrm>
            <a:off x="0" y="116632"/>
            <a:ext cx="9108504" cy="504081"/>
          </a:xfrm>
        </p:spPr>
        <p:txBody>
          <a:bodyPr/>
          <a:lstStyle/>
          <a:p>
            <a:r>
              <a:rPr lang="ja-JP" altLang="en-US" dirty="0">
                <a:latin typeface="Arial" panose="020B0604020202020204" pitchFamily="34" charset="0"/>
                <a:ea typeface="ＭＳ Ｐゴシック" panose="020B0600070205080204" pitchFamily="50" charset="-128"/>
                <a:cs typeface="Arial" panose="020B0604020202020204" pitchFamily="34" charset="0"/>
              </a:rPr>
              <a:t>コネクタの電気的特性</a:t>
            </a:r>
            <a:endParaRPr kumimoji="1" lang="ja-JP" altLang="en-US" dirty="0">
              <a:latin typeface="Arial" panose="020B0604020202020204" pitchFamily="34" charset="0"/>
              <a:ea typeface="ＭＳ Ｐゴシック" panose="020B0600070205080204" pitchFamily="50" charset="-128"/>
              <a:cs typeface="Arial" panose="020B0604020202020204" pitchFamily="34" charset="0"/>
            </a:endParaRPr>
          </a:p>
        </p:txBody>
      </p:sp>
      <p:sp>
        <p:nvSpPr>
          <p:cNvPr id="6" name="テキスト ボックス 5"/>
          <p:cNvSpPr txBox="1"/>
          <p:nvPr/>
        </p:nvSpPr>
        <p:spPr>
          <a:xfrm>
            <a:off x="755576" y="737225"/>
            <a:ext cx="6852236" cy="523220"/>
          </a:xfrm>
          <a:prstGeom prst="rect">
            <a:avLst/>
          </a:prstGeom>
          <a:noFill/>
        </p:spPr>
        <p:txBody>
          <a:bodyPr wrap="square" rtlCol="0">
            <a:spAutoFit/>
          </a:bodyPr>
          <a:lstStyle/>
          <a:p>
            <a:pPr marL="0" lvl="1">
              <a:defRPr/>
            </a:pPr>
            <a:r>
              <a:rPr lang="ja-JP" altLang="en-US" sz="2800" b="1" dirty="0"/>
              <a:t>はんだを使わないコネクション方式</a:t>
            </a:r>
            <a:endParaRPr lang="en-US" altLang="ja-JP" sz="2800" b="1" dirty="0"/>
          </a:p>
        </p:txBody>
      </p:sp>
      <p:sp>
        <p:nvSpPr>
          <p:cNvPr id="10" name="円/楕円 1471"/>
          <p:cNvSpPr/>
          <p:nvPr/>
        </p:nvSpPr>
        <p:spPr>
          <a:xfrm>
            <a:off x="432564" y="849188"/>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cxnSp>
        <p:nvCxnSpPr>
          <p:cNvPr id="29" name="直線コネクタ 28"/>
          <p:cNvCxnSpPr/>
          <p:nvPr/>
        </p:nvCxnSpPr>
        <p:spPr bwMode="auto">
          <a:xfrm flipV="1">
            <a:off x="4584194" y="1733659"/>
            <a:ext cx="0" cy="2156806"/>
          </a:xfrm>
          <a:prstGeom prst="line">
            <a:avLst/>
          </a:prstGeom>
          <a:solidFill>
            <a:srgbClr val="999999"/>
          </a:solidFill>
          <a:ln w="25400" cap="flat" cmpd="sng" algn="ctr">
            <a:solidFill>
              <a:schemeClr val="bg1">
                <a:lumMod val="50000"/>
              </a:schemeClr>
            </a:solidFill>
            <a:prstDash val="solid"/>
            <a:round/>
            <a:headEnd type="none" w="med" len="med"/>
            <a:tailEnd type="none" w="med" len="med"/>
          </a:ln>
          <a:effectLst/>
        </p:spPr>
      </p:cxnSp>
      <p:sp>
        <p:nvSpPr>
          <p:cNvPr id="31" name="テキスト ボックス 30"/>
          <p:cNvSpPr txBox="1"/>
          <p:nvPr/>
        </p:nvSpPr>
        <p:spPr>
          <a:xfrm>
            <a:off x="4711687" y="3463306"/>
            <a:ext cx="1159940" cy="369332"/>
          </a:xfrm>
          <a:prstGeom prst="rect">
            <a:avLst/>
          </a:prstGeom>
          <a:noFill/>
        </p:spPr>
        <p:txBody>
          <a:bodyPr wrap="square" rtlCol="0">
            <a:spAutoFit/>
          </a:bodyPr>
          <a:lstStyle/>
          <a:p>
            <a:pPr marL="0" lvl="1">
              <a:defRPr/>
            </a:pPr>
            <a:r>
              <a:rPr lang="ja-JP" altLang="en-US" b="1" dirty="0"/>
              <a:t>３回測定</a:t>
            </a:r>
            <a:endParaRPr lang="en-US" altLang="ja-JP" b="1" dirty="0"/>
          </a:p>
        </p:txBody>
      </p:sp>
      <p:sp>
        <p:nvSpPr>
          <p:cNvPr id="30" name="テキスト ボックス 29"/>
          <p:cNvSpPr txBox="1"/>
          <p:nvPr/>
        </p:nvSpPr>
        <p:spPr bwMode="auto">
          <a:xfrm>
            <a:off x="4122793" y="3046062"/>
            <a:ext cx="914400" cy="2207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36000" tIns="36000" rIns="36000" bIns="72000" numCol="1" rtlCol="0" anchor="t" anchorCtr="0" compatLnSpc="1">
            <a:prstTxWarp prst="textNoShape">
              <a:avLst/>
            </a:prstTxWarp>
            <a:noAutofit/>
          </a:bodyPr>
          <a:lstStyle/>
          <a:p>
            <a:pPr marL="0" indent="0">
              <a:buFontTx/>
              <a:buNone/>
              <a:tabLst>
                <a:tab pos="2870200" algn="r"/>
                <a:tab pos="4310063" algn="r"/>
                <a:tab pos="4751388" algn="r"/>
                <a:tab pos="5111750" algn="l"/>
              </a:tabLst>
            </a:pPr>
            <a:r>
              <a:rPr lang="en-US" altLang="ja-JP" sz="2000" b="1" kern="0" dirty="0">
                <a:solidFill>
                  <a:srgbClr val="000000"/>
                </a:solidFill>
              </a:rPr>
              <a:t>500MHz</a:t>
            </a:r>
            <a:endParaRPr kumimoji="1" lang="ja-JP" altLang="en-US" sz="2000" b="1" kern="0" dirty="0">
              <a:solidFill>
                <a:srgbClr val="000000"/>
              </a:solidFill>
            </a:endParaRPr>
          </a:p>
        </p:txBody>
      </p:sp>
      <p:cxnSp>
        <p:nvCxnSpPr>
          <p:cNvPr id="32" name="直線矢印コネクタ 31"/>
          <p:cNvCxnSpPr>
            <a:cxnSpLocks/>
          </p:cNvCxnSpPr>
          <p:nvPr/>
        </p:nvCxnSpPr>
        <p:spPr>
          <a:xfrm>
            <a:off x="4584194" y="3393280"/>
            <a:ext cx="0" cy="2329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613649" y="2290504"/>
            <a:ext cx="4752528" cy="707886"/>
          </a:xfrm>
          <a:prstGeom prst="rect">
            <a:avLst/>
          </a:prstGeom>
          <a:noFill/>
        </p:spPr>
        <p:txBody>
          <a:bodyPr wrap="square" rtlCol="0">
            <a:spAutoFit/>
          </a:bodyPr>
          <a:lstStyle/>
          <a:p>
            <a:pPr marL="0" lvl="1">
              <a:defRPr/>
            </a:pPr>
            <a:r>
              <a:rPr lang="ja-JP" altLang="en-US" sz="2000" b="1" dirty="0"/>
              <a:t>電源直流抵抗：</a:t>
            </a:r>
            <a:r>
              <a:rPr lang="en-US" altLang="ja-JP" sz="2000" b="1" dirty="0" err="1"/>
              <a:t>50mΩ</a:t>
            </a:r>
            <a:r>
              <a:rPr lang="ja-JP" altLang="en-US" sz="2000" b="1" dirty="0"/>
              <a:t>／コネクタ</a:t>
            </a:r>
            <a:endParaRPr lang="en-US" altLang="ja-JP" sz="2000" b="1" dirty="0"/>
          </a:p>
          <a:p>
            <a:pPr marL="0" lvl="1">
              <a:defRPr/>
            </a:pPr>
            <a:r>
              <a:rPr lang="ja-JP" altLang="en-US" sz="2000" b="1" dirty="0"/>
              <a:t>周波数特性：</a:t>
            </a:r>
            <a:r>
              <a:rPr lang="en-US" altLang="ja-JP" sz="2000" b="1" dirty="0" err="1"/>
              <a:t>500MHz</a:t>
            </a:r>
            <a:r>
              <a:rPr lang="ja-JP" altLang="en-US" sz="2000" b="1" dirty="0"/>
              <a:t>まで</a:t>
            </a:r>
            <a:r>
              <a:rPr lang="en-US" altLang="ja-JP" sz="2000" b="1" dirty="0" err="1"/>
              <a:t>1dB</a:t>
            </a:r>
            <a:r>
              <a:rPr lang="ja-JP" altLang="en-US" sz="2000" b="1" dirty="0"/>
              <a:t>以下のロス</a:t>
            </a:r>
            <a:endParaRPr lang="en-US" altLang="ja-JP" sz="2000" b="1" dirty="0"/>
          </a:p>
        </p:txBody>
      </p:sp>
      <p:sp>
        <p:nvSpPr>
          <p:cNvPr id="44" name="テキスト ボックス 43"/>
          <p:cNvSpPr txBox="1"/>
          <p:nvPr/>
        </p:nvSpPr>
        <p:spPr bwMode="auto">
          <a:xfrm>
            <a:off x="6958068" y="3346899"/>
            <a:ext cx="1902655" cy="77202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36000" tIns="36000" rIns="36000" bIns="72000" numCol="1" rtlCol="0" anchor="t" anchorCtr="0" compatLnSpc="1">
            <a:prstTxWarp prst="textNoShape">
              <a:avLst/>
            </a:prstTxWarp>
            <a:noAutofit/>
          </a:bodyPr>
          <a:lstStyle/>
          <a:p>
            <a:pPr>
              <a:tabLst>
                <a:tab pos="2870200" algn="r"/>
                <a:tab pos="4310063" algn="r"/>
                <a:tab pos="4751388" algn="r"/>
                <a:tab pos="5111750" algn="l"/>
              </a:tabLst>
            </a:pPr>
            <a:r>
              <a:rPr lang="en-US" altLang="ja-JP" b="1" kern="0" dirty="0"/>
              <a:t>1</a:t>
            </a:r>
            <a:r>
              <a:rPr lang="ja-JP" altLang="en-US" b="1" kern="0" dirty="0"/>
              <a:t>枚目から</a:t>
            </a:r>
            <a:r>
              <a:rPr lang="en-US" altLang="ja-JP" b="1" kern="0" dirty="0"/>
              <a:t>4</a:t>
            </a:r>
            <a:r>
              <a:rPr lang="ja-JP" altLang="en-US" b="1" kern="0" dirty="0"/>
              <a:t>枚目までの伝達特性</a:t>
            </a:r>
          </a:p>
          <a:p>
            <a:pPr>
              <a:tabLst>
                <a:tab pos="2870200" algn="r"/>
                <a:tab pos="4310063" algn="r"/>
                <a:tab pos="4751388" algn="r"/>
                <a:tab pos="5111750" algn="l"/>
              </a:tabLst>
            </a:pPr>
            <a:r>
              <a:rPr lang="ja-JP" altLang="en-US" b="1" kern="0" dirty="0"/>
              <a:t>赤：コネクタ中央</a:t>
            </a:r>
          </a:p>
          <a:p>
            <a:pPr>
              <a:tabLst>
                <a:tab pos="2870200" algn="r"/>
                <a:tab pos="4310063" algn="r"/>
                <a:tab pos="4751388" algn="r"/>
                <a:tab pos="5111750" algn="l"/>
              </a:tabLst>
            </a:pPr>
            <a:r>
              <a:rPr lang="ja-JP" altLang="en-US" b="1" kern="0" dirty="0"/>
              <a:t>青：コネクタ中央</a:t>
            </a:r>
            <a:r>
              <a:rPr lang="en-US" altLang="ja-JP" b="1" kern="0" dirty="0"/>
              <a:t>(</a:t>
            </a:r>
            <a:r>
              <a:rPr lang="ja-JP" altLang="en-US" b="1" kern="0" dirty="0"/>
              <a:t>組みなおし</a:t>
            </a:r>
            <a:r>
              <a:rPr lang="en-US" altLang="ja-JP" b="1" kern="0" dirty="0"/>
              <a:t>)</a:t>
            </a:r>
          </a:p>
          <a:p>
            <a:pPr>
              <a:tabLst>
                <a:tab pos="2870200" algn="r"/>
                <a:tab pos="4310063" algn="r"/>
                <a:tab pos="4751388" algn="r"/>
                <a:tab pos="5111750" algn="l"/>
              </a:tabLst>
            </a:pPr>
            <a:r>
              <a:rPr lang="ja-JP" altLang="en-US" b="1" kern="0" dirty="0"/>
              <a:t>黄：コネクタ端</a:t>
            </a:r>
          </a:p>
        </p:txBody>
      </p:sp>
      <p:sp>
        <p:nvSpPr>
          <p:cNvPr id="7" name="矢印: 右 6"/>
          <p:cNvSpPr/>
          <p:nvPr/>
        </p:nvSpPr>
        <p:spPr>
          <a:xfrm flipH="1">
            <a:off x="6269752" y="2994483"/>
            <a:ext cx="530308" cy="43986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36" name="テキスト ボックス 35"/>
          <p:cNvSpPr txBox="1"/>
          <p:nvPr/>
        </p:nvSpPr>
        <p:spPr bwMode="auto">
          <a:xfrm>
            <a:off x="4785634" y="4674499"/>
            <a:ext cx="984188" cy="261209"/>
          </a:xfrm>
          <a:prstGeom prst="rect">
            <a:avLst/>
          </a:prstGeom>
          <a:noFill/>
          <a:ln w="9525">
            <a:noFill/>
            <a:miter lim="800000"/>
            <a:headEnd/>
            <a:tailEnd/>
          </a:ln>
        </p:spPr>
        <p:txBody>
          <a:bodyPr vert="horz" wrap="square" lIns="36000" tIns="36000" rIns="36000" bIns="72000" numCol="1" rtlCol="0" anchor="ctr" anchorCtr="0" compatLnSpc="1">
            <a:prstTxWarp prst="textNoShape">
              <a:avLst/>
            </a:prstTxWarp>
            <a:noAutofit/>
          </a:bodyPr>
          <a:lstStyle/>
          <a:p>
            <a:pPr marL="0" indent="0" algn="ctr">
              <a:buFontTx/>
              <a:buNone/>
              <a:tabLst>
                <a:tab pos="2870200" algn="r"/>
                <a:tab pos="4310063" algn="r"/>
                <a:tab pos="4751388" algn="r"/>
                <a:tab pos="5111750" algn="l"/>
              </a:tabLst>
            </a:pPr>
            <a:r>
              <a:rPr lang="ja-JP" altLang="en-US" b="1" kern="0" dirty="0">
                <a:ea typeface="+mj-ea"/>
              </a:rPr>
              <a:t>スペック</a:t>
            </a:r>
            <a:endParaRPr kumimoji="1" lang="ja-JP" altLang="en-US" b="1" kern="0" dirty="0">
              <a:ea typeface="+mj-ea"/>
            </a:endParaRPr>
          </a:p>
        </p:txBody>
      </p:sp>
      <p:sp>
        <p:nvSpPr>
          <p:cNvPr id="37" name="円/楕円 1471"/>
          <p:cNvSpPr/>
          <p:nvPr/>
        </p:nvSpPr>
        <p:spPr>
          <a:xfrm>
            <a:off x="432564" y="4070416"/>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38" name="テキスト ボックス 37"/>
          <p:cNvSpPr txBox="1"/>
          <p:nvPr/>
        </p:nvSpPr>
        <p:spPr>
          <a:xfrm>
            <a:off x="755576" y="3917108"/>
            <a:ext cx="6852236" cy="461665"/>
          </a:xfrm>
          <a:prstGeom prst="rect">
            <a:avLst/>
          </a:prstGeom>
          <a:noFill/>
        </p:spPr>
        <p:txBody>
          <a:bodyPr wrap="square" rtlCol="0">
            <a:spAutoFit/>
          </a:bodyPr>
          <a:lstStyle/>
          <a:p>
            <a:pPr marL="0" lvl="1">
              <a:defRPr/>
            </a:pPr>
            <a:r>
              <a:rPr lang="en-US" altLang="ja-JP" sz="2400" b="1" dirty="0"/>
              <a:t>100</a:t>
            </a:r>
            <a:r>
              <a:rPr lang="ja-JP" altLang="en-US" sz="2400" b="1" dirty="0"/>
              <a:t>回の組立直し</a:t>
            </a:r>
            <a:r>
              <a:rPr lang="en-US" altLang="ja-JP" sz="2400" b="1" dirty="0">
                <a:sym typeface="Wingdings" panose="05000000000000000000" pitchFamily="2" charset="2"/>
              </a:rPr>
              <a:t></a:t>
            </a:r>
            <a:r>
              <a:rPr lang="ja-JP" altLang="en-US" sz="2400" b="1" dirty="0">
                <a:sym typeface="Wingdings" panose="05000000000000000000" pitchFamily="2" charset="2"/>
              </a:rPr>
              <a:t>安定</a:t>
            </a:r>
            <a:endParaRPr lang="ja-JP" altLang="en-US" sz="2400" b="1" dirty="0"/>
          </a:p>
        </p:txBody>
      </p:sp>
      <p:sp>
        <p:nvSpPr>
          <p:cNvPr id="39" name="正方形/長方形 38"/>
          <p:cNvSpPr/>
          <p:nvPr/>
        </p:nvSpPr>
        <p:spPr bwMode="auto">
          <a:xfrm rot="16200000">
            <a:off x="-641852" y="2354025"/>
            <a:ext cx="1584176" cy="338335"/>
          </a:xfrm>
          <a:prstGeom prst="rect">
            <a:avLst/>
          </a:prstGeom>
          <a:noFill/>
          <a:ln w="9525" cap="flat" cmpd="sng" algn="ctr">
            <a:noFill/>
            <a:prstDash val="solid"/>
            <a:round/>
            <a:headEnd type="none" w="med" len="med"/>
            <a:tailEnd type="none" w="med" len="med"/>
          </a:ln>
          <a:effectLst/>
        </p:spPr>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ctr" defTabSz="968375" rtl="0" eaLnBrk="0" fontAlgn="base" latinLnBrk="0" hangingPunct="0">
              <a:lnSpc>
                <a:spcPct val="100000"/>
              </a:lnSpc>
              <a:spcBef>
                <a:spcPct val="0"/>
              </a:spcBef>
              <a:spcAft>
                <a:spcPct val="0"/>
              </a:spcAft>
              <a:buClrTx/>
              <a:buSzTx/>
              <a:buFontTx/>
              <a:buNone/>
              <a:tabLst/>
            </a:pPr>
            <a:r>
              <a:rPr kumimoji="0" lang="ja-JP" altLang="en-US" sz="1600" b="1" i="0" u="none" strike="noStrike" cap="none" normalizeH="0" dirty="0">
                <a:ln>
                  <a:noFill/>
                </a:ln>
                <a:solidFill>
                  <a:schemeClr val="tx1"/>
                </a:solidFill>
                <a:effectLst/>
                <a:latin typeface="Meiryo UI" panose="020B0604030504040204" pitchFamily="50" charset="-128"/>
                <a:ea typeface="Meiryo UI" panose="020B0604030504040204" pitchFamily="50" charset="-128"/>
              </a:rPr>
              <a:t>信号伝達ロス</a:t>
            </a:r>
          </a:p>
        </p:txBody>
      </p:sp>
      <p:sp>
        <p:nvSpPr>
          <p:cNvPr id="9" name="Freeform 6"/>
          <p:cNvSpPr>
            <a:spLocks noEditPoints="1"/>
          </p:cNvSpPr>
          <p:nvPr/>
        </p:nvSpPr>
        <p:spPr bwMode="auto">
          <a:xfrm>
            <a:off x="1528763" y="4654550"/>
            <a:ext cx="3919538" cy="949325"/>
          </a:xfrm>
          <a:custGeom>
            <a:avLst/>
            <a:gdLst>
              <a:gd name="T0" fmla="*/ 0 w 2469"/>
              <a:gd name="T1" fmla="*/ 598 h 598"/>
              <a:gd name="T2" fmla="*/ 2469 w 2469"/>
              <a:gd name="T3" fmla="*/ 598 h 598"/>
              <a:gd name="T4" fmla="*/ 0 w 2469"/>
              <a:gd name="T5" fmla="*/ 509 h 598"/>
              <a:gd name="T6" fmla="*/ 2469 w 2469"/>
              <a:gd name="T7" fmla="*/ 509 h 598"/>
              <a:gd name="T8" fmla="*/ 0 w 2469"/>
              <a:gd name="T9" fmla="*/ 425 h 598"/>
              <a:gd name="T10" fmla="*/ 2469 w 2469"/>
              <a:gd name="T11" fmla="*/ 425 h 598"/>
              <a:gd name="T12" fmla="*/ 0 w 2469"/>
              <a:gd name="T13" fmla="*/ 341 h 598"/>
              <a:gd name="T14" fmla="*/ 2469 w 2469"/>
              <a:gd name="T15" fmla="*/ 341 h 598"/>
              <a:gd name="T16" fmla="*/ 0 w 2469"/>
              <a:gd name="T17" fmla="*/ 257 h 598"/>
              <a:gd name="T18" fmla="*/ 2469 w 2469"/>
              <a:gd name="T19" fmla="*/ 257 h 598"/>
              <a:gd name="T20" fmla="*/ 0 w 2469"/>
              <a:gd name="T21" fmla="*/ 168 h 598"/>
              <a:gd name="T22" fmla="*/ 2469 w 2469"/>
              <a:gd name="T23" fmla="*/ 168 h 598"/>
              <a:gd name="T24" fmla="*/ 0 w 2469"/>
              <a:gd name="T25" fmla="*/ 84 h 598"/>
              <a:gd name="T26" fmla="*/ 2469 w 2469"/>
              <a:gd name="T27" fmla="*/ 84 h 598"/>
              <a:gd name="T28" fmla="*/ 0 w 2469"/>
              <a:gd name="T29" fmla="*/ 0 h 598"/>
              <a:gd name="T30" fmla="*/ 2469 w 2469"/>
              <a:gd name="T31"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9" h="598">
                <a:moveTo>
                  <a:pt x="0" y="598"/>
                </a:moveTo>
                <a:lnTo>
                  <a:pt x="2469" y="598"/>
                </a:lnTo>
                <a:moveTo>
                  <a:pt x="0" y="509"/>
                </a:moveTo>
                <a:lnTo>
                  <a:pt x="2469" y="509"/>
                </a:lnTo>
                <a:moveTo>
                  <a:pt x="0" y="425"/>
                </a:moveTo>
                <a:lnTo>
                  <a:pt x="2469" y="425"/>
                </a:lnTo>
                <a:moveTo>
                  <a:pt x="0" y="341"/>
                </a:moveTo>
                <a:lnTo>
                  <a:pt x="2469" y="341"/>
                </a:lnTo>
                <a:moveTo>
                  <a:pt x="0" y="257"/>
                </a:moveTo>
                <a:lnTo>
                  <a:pt x="2469" y="257"/>
                </a:lnTo>
                <a:moveTo>
                  <a:pt x="0" y="168"/>
                </a:moveTo>
                <a:lnTo>
                  <a:pt x="2469" y="168"/>
                </a:lnTo>
                <a:moveTo>
                  <a:pt x="0" y="84"/>
                </a:moveTo>
                <a:lnTo>
                  <a:pt x="2469" y="84"/>
                </a:lnTo>
                <a:moveTo>
                  <a:pt x="0" y="0"/>
                </a:moveTo>
                <a:lnTo>
                  <a:pt x="2469" y="0"/>
                </a:lnTo>
              </a:path>
            </a:pathLst>
          </a:custGeom>
          <a:noFill/>
          <a:ln w="7938" cap="flat">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b="1">
              <a:ea typeface="+mj-ea"/>
            </a:endParaRPr>
          </a:p>
        </p:txBody>
      </p:sp>
      <p:sp>
        <p:nvSpPr>
          <p:cNvPr id="11" name="Line 7"/>
          <p:cNvSpPr>
            <a:spLocks noChangeShapeType="1"/>
          </p:cNvSpPr>
          <p:nvPr/>
        </p:nvSpPr>
        <p:spPr bwMode="auto">
          <a:xfrm>
            <a:off x="1528763" y="5737225"/>
            <a:ext cx="3919538" cy="0"/>
          </a:xfrm>
          <a:prstGeom prst="line">
            <a:avLst/>
          </a:prstGeom>
          <a:noFill/>
          <a:ln w="7938" cap="flat">
            <a:solidFill>
              <a:srgbClr val="D9D9D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b="1">
              <a:ea typeface="+mj-ea"/>
            </a:endParaRPr>
          </a:p>
        </p:txBody>
      </p:sp>
      <p:sp>
        <p:nvSpPr>
          <p:cNvPr id="12" name="Freeform 8"/>
          <p:cNvSpPr>
            <a:spLocks/>
          </p:cNvSpPr>
          <p:nvPr/>
        </p:nvSpPr>
        <p:spPr bwMode="auto">
          <a:xfrm>
            <a:off x="1809750" y="5219700"/>
            <a:ext cx="3355975" cy="101600"/>
          </a:xfrm>
          <a:custGeom>
            <a:avLst/>
            <a:gdLst>
              <a:gd name="T0" fmla="*/ 0 w 2114"/>
              <a:gd name="T1" fmla="*/ 64 h 64"/>
              <a:gd name="T2" fmla="*/ 351 w 2114"/>
              <a:gd name="T3" fmla="*/ 25 h 64"/>
              <a:gd name="T4" fmla="*/ 702 w 2114"/>
              <a:gd name="T5" fmla="*/ 0 h 64"/>
              <a:gd name="T6" fmla="*/ 1057 w 2114"/>
              <a:gd name="T7" fmla="*/ 49 h 64"/>
              <a:gd name="T8" fmla="*/ 1408 w 2114"/>
              <a:gd name="T9" fmla="*/ 20 h 64"/>
              <a:gd name="T10" fmla="*/ 1763 w 2114"/>
              <a:gd name="T11" fmla="*/ 10 h 64"/>
              <a:gd name="T12" fmla="*/ 2114 w 2114"/>
              <a:gd name="T13" fmla="*/ 49 h 64"/>
            </a:gdLst>
            <a:ahLst/>
            <a:cxnLst>
              <a:cxn ang="0">
                <a:pos x="T0" y="T1"/>
              </a:cxn>
              <a:cxn ang="0">
                <a:pos x="T2" y="T3"/>
              </a:cxn>
              <a:cxn ang="0">
                <a:pos x="T4" y="T5"/>
              </a:cxn>
              <a:cxn ang="0">
                <a:pos x="T6" y="T7"/>
              </a:cxn>
              <a:cxn ang="0">
                <a:pos x="T8" y="T9"/>
              </a:cxn>
              <a:cxn ang="0">
                <a:pos x="T10" y="T11"/>
              </a:cxn>
              <a:cxn ang="0">
                <a:pos x="T12" y="T13"/>
              </a:cxn>
            </a:cxnLst>
            <a:rect l="0" t="0" r="r" b="b"/>
            <a:pathLst>
              <a:path w="2114" h="64">
                <a:moveTo>
                  <a:pt x="0" y="64"/>
                </a:moveTo>
                <a:lnTo>
                  <a:pt x="351" y="25"/>
                </a:lnTo>
                <a:lnTo>
                  <a:pt x="702" y="0"/>
                </a:lnTo>
                <a:lnTo>
                  <a:pt x="1057" y="49"/>
                </a:lnTo>
                <a:lnTo>
                  <a:pt x="1408" y="20"/>
                </a:lnTo>
                <a:lnTo>
                  <a:pt x="1763" y="10"/>
                </a:lnTo>
                <a:lnTo>
                  <a:pt x="2114" y="49"/>
                </a:lnTo>
              </a:path>
            </a:pathLst>
          </a:custGeom>
          <a:noFill/>
          <a:ln w="23813" cap="rnd">
            <a:solidFill>
              <a:srgbClr val="5B9BD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b="1">
              <a:ea typeface="+mj-ea"/>
            </a:endParaRPr>
          </a:p>
        </p:txBody>
      </p:sp>
      <p:sp>
        <p:nvSpPr>
          <p:cNvPr id="13" name="Freeform 9"/>
          <p:cNvSpPr>
            <a:spLocks/>
          </p:cNvSpPr>
          <p:nvPr/>
        </p:nvSpPr>
        <p:spPr bwMode="auto">
          <a:xfrm>
            <a:off x="1809750" y="5164138"/>
            <a:ext cx="3355975" cy="173038"/>
          </a:xfrm>
          <a:custGeom>
            <a:avLst/>
            <a:gdLst>
              <a:gd name="T0" fmla="*/ 0 w 2114"/>
              <a:gd name="T1" fmla="*/ 104 h 109"/>
              <a:gd name="T2" fmla="*/ 351 w 2114"/>
              <a:gd name="T3" fmla="*/ 109 h 109"/>
              <a:gd name="T4" fmla="*/ 702 w 2114"/>
              <a:gd name="T5" fmla="*/ 84 h 109"/>
              <a:gd name="T6" fmla="*/ 1057 w 2114"/>
              <a:gd name="T7" fmla="*/ 0 h 109"/>
              <a:gd name="T8" fmla="*/ 1408 w 2114"/>
              <a:gd name="T9" fmla="*/ 69 h 109"/>
              <a:gd name="T10" fmla="*/ 1763 w 2114"/>
              <a:gd name="T11" fmla="*/ 35 h 109"/>
              <a:gd name="T12" fmla="*/ 2114 w 2114"/>
              <a:gd name="T13" fmla="*/ 74 h 109"/>
            </a:gdLst>
            <a:ahLst/>
            <a:cxnLst>
              <a:cxn ang="0">
                <a:pos x="T0" y="T1"/>
              </a:cxn>
              <a:cxn ang="0">
                <a:pos x="T2" y="T3"/>
              </a:cxn>
              <a:cxn ang="0">
                <a:pos x="T4" y="T5"/>
              </a:cxn>
              <a:cxn ang="0">
                <a:pos x="T6" y="T7"/>
              </a:cxn>
              <a:cxn ang="0">
                <a:pos x="T8" y="T9"/>
              </a:cxn>
              <a:cxn ang="0">
                <a:pos x="T10" y="T11"/>
              </a:cxn>
              <a:cxn ang="0">
                <a:pos x="T12" y="T13"/>
              </a:cxn>
            </a:cxnLst>
            <a:rect l="0" t="0" r="r" b="b"/>
            <a:pathLst>
              <a:path w="2114" h="109">
                <a:moveTo>
                  <a:pt x="0" y="104"/>
                </a:moveTo>
                <a:lnTo>
                  <a:pt x="351" y="109"/>
                </a:lnTo>
                <a:lnTo>
                  <a:pt x="702" y="84"/>
                </a:lnTo>
                <a:lnTo>
                  <a:pt x="1057" y="0"/>
                </a:lnTo>
                <a:lnTo>
                  <a:pt x="1408" y="69"/>
                </a:lnTo>
                <a:lnTo>
                  <a:pt x="1763" y="35"/>
                </a:lnTo>
                <a:lnTo>
                  <a:pt x="2114" y="74"/>
                </a:lnTo>
              </a:path>
            </a:pathLst>
          </a:custGeom>
          <a:noFill/>
          <a:ln w="23813" cap="rnd">
            <a:solidFill>
              <a:srgbClr val="843C0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b="1">
              <a:ea typeface="+mj-ea"/>
            </a:endParaRPr>
          </a:p>
        </p:txBody>
      </p:sp>
      <p:sp>
        <p:nvSpPr>
          <p:cNvPr id="14" name="Rectangle 10"/>
          <p:cNvSpPr>
            <a:spLocks noChangeArrowheads="1"/>
          </p:cNvSpPr>
          <p:nvPr/>
        </p:nvSpPr>
        <p:spPr bwMode="auto">
          <a:xfrm>
            <a:off x="1297168" y="56721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a:ln>
                  <a:noFill/>
                </a:ln>
                <a:effectLst/>
                <a:latin typeface="+mn-lt"/>
                <a:ea typeface="+mj-ea"/>
              </a:rPr>
              <a:t>0</a:t>
            </a:r>
          </a:p>
        </p:txBody>
      </p:sp>
      <p:sp>
        <p:nvSpPr>
          <p:cNvPr id="26" name="Rectangle 11"/>
          <p:cNvSpPr>
            <a:spLocks noChangeArrowheads="1"/>
          </p:cNvSpPr>
          <p:nvPr/>
        </p:nvSpPr>
        <p:spPr bwMode="auto">
          <a:xfrm>
            <a:off x="1227318" y="5534025"/>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a:ln>
                  <a:noFill/>
                </a:ln>
                <a:effectLst/>
                <a:latin typeface="+mn-lt"/>
                <a:ea typeface="+mj-ea"/>
              </a:rPr>
              <a:t>0.1</a:t>
            </a:r>
          </a:p>
        </p:txBody>
      </p:sp>
      <p:sp>
        <p:nvSpPr>
          <p:cNvPr id="45" name="Rectangle 12"/>
          <p:cNvSpPr>
            <a:spLocks noChangeArrowheads="1"/>
          </p:cNvSpPr>
          <p:nvPr/>
        </p:nvSpPr>
        <p:spPr bwMode="auto">
          <a:xfrm>
            <a:off x="1227318" y="5400675"/>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a:ln>
                  <a:noFill/>
                </a:ln>
                <a:effectLst/>
                <a:latin typeface="+mn-lt"/>
                <a:ea typeface="+mj-ea"/>
              </a:rPr>
              <a:t>0.2</a:t>
            </a:r>
          </a:p>
        </p:txBody>
      </p:sp>
      <p:sp>
        <p:nvSpPr>
          <p:cNvPr id="46" name="Rectangle 13"/>
          <p:cNvSpPr>
            <a:spLocks noChangeArrowheads="1"/>
          </p:cNvSpPr>
          <p:nvPr/>
        </p:nvSpPr>
        <p:spPr bwMode="auto">
          <a:xfrm>
            <a:off x="1227318" y="5265738"/>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a:ln>
                  <a:noFill/>
                </a:ln>
                <a:effectLst/>
                <a:latin typeface="+mn-lt"/>
                <a:ea typeface="+mj-ea"/>
              </a:rPr>
              <a:t>0.3</a:t>
            </a:r>
          </a:p>
        </p:txBody>
      </p:sp>
      <p:sp>
        <p:nvSpPr>
          <p:cNvPr id="47" name="Rectangle 14"/>
          <p:cNvSpPr>
            <a:spLocks noChangeArrowheads="1"/>
          </p:cNvSpPr>
          <p:nvPr/>
        </p:nvSpPr>
        <p:spPr bwMode="auto">
          <a:xfrm>
            <a:off x="1227318" y="5129213"/>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a:ln>
                  <a:noFill/>
                </a:ln>
                <a:effectLst/>
                <a:latin typeface="+mn-lt"/>
                <a:ea typeface="+mj-ea"/>
              </a:rPr>
              <a:t>0.4</a:t>
            </a:r>
          </a:p>
        </p:txBody>
      </p:sp>
      <p:sp>
        <p:nvSpPr>
          <p:cNvPr id="48" name="Rectangle 15"/>
          <p:cNvSpPr>
            <a:spLocks noChangeArrowheads="1"/>
          </p:cNvSpPr>
          <p:nvPr/>
        </p:nvSpPr>
        <p:spPr bwMode="auto">
          <a:xfrm>
            <a:off x="1227318" y="4994275"/>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dirty="0">
                <a:ln>
                  <a:noFill/>
                </a:ln>
                <a:effectLst/>
                <a:latin typeface="+mn-lt"/>
                <a:ea typeface="+mj-ea"/>
              </a:rPr>
              <a:t>0.5</a:t>
            </a:r>
          </a:p>
        </p:txBody>
      </p:sp>
      <p:sp>
        <p:nvSpPr>
          <p:cNvPr id="49" name="Rectangle 16"/>
          <p:cNvSpPr>
            <a:spLocks noChangeArrowheads="1"/>
          </p:cNvSpPr>
          <p:nvPr/>
        </p:nvSpPr>
        <p:spPr bwMode="auto">
          <a:xfrm>
            <a:off x="1227318" y="4856163"/>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a:ln>
                  <a:noFill/>
                </a:ln>
                <a:effectLst/>
                <a:latin typeface="+mn-lt"/>
                <a:ea typeface="+mj-ea"/>
              </a:rPr>
              <a:t>0.6</a:t>
            </a:r>
          </a:p>
        </p:txBody>
      </p:sp>
      <p:sp>
        <p:nvSpPr>
          <p:cNvPr id="50" name="Rectangle 17"/>
          <p:cNvSpPr>
            <a:spLocks noChangeArrowheads="1"/>
          </p:cNvSpPr>
          <p:nvPr/>
        </p:nvSpPr>
        <p:spPr bwMode="auto">
          <a:xfrm>
            <a:off x="1227318" y="4722813"/>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a:ln>
                  <a:noFill/>
                </a:ln>
                <a:effectLst/>
                <a:latin typeface="+mn-lt"/>
                <a:ea typeface="+mj-ea"/>
              </a:rPr>
              <a:t>0.7</a:t>
            </a:r>
          </a:p>
        </p:txBody>
      </p:sp>
      <p:sp>
        <p:nvSpPr>
          <p:cNvPr id="51" name="Rectangle 18"/>
          <p:cNvSpPr>
            <a:spLocks noChangeArrowheads="1"/>
          </p:cNvSpPr>
          <p:nvPr/>
        </p:nvSpPr>
        <p:spPr bwMode="auto">
          <a:xfrm>
            <a:off x="1227318" y="4587875"/>
            <a:ext cx="17633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1" i="0" u="none" strike="noStrike" cap="none" normalizeH="0" baseline="0">
                <a:ln>
                  <a:noFill/>
                </a:ln>
                <a:effectLst/>
                <a:latin typeface="+mn-lt"/>
                <a:ea typeface="+mj-ea"/>
              </a:rPr>
              <a:t>0.8</a:t>
            </a:r>
          </a:p>
        </p:txBody>
      </p:sp>
      <p:sp>
        <p:nvSpPr>
          <p:cNvPr id="52" name="Rectangle 19"/>
          <p:cNvSpPr>
            <a:spLocks noChangeArrowheads="1"/>
          </p:cNvSpPr>
          <p:nvPr/>
        </p:nvSpPr>
        <p:spPr bwMode="auto">
          <a:xfrm>
            <a:off x="1762125" y="5845175"/>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a:ln>
                  <a:noFill/>
                </a:ln>
                <a:effectLst/>
                <a:latin typeface="+mn-lt"/>
                <a:ea typeface="+mj-ea"/>
              </a:rPr>
              <a:t>1</a:t>
            </a:r>
            <a:endParaRPr kumimoji="0" lang="ja-JP" altLang="ja-JP" sz="1800" b="1" i="0" u="none" strike="noStrike" cap="none" normalizeH="0" baseline="0">
              <a:ln>
                <a:noFill/>
              </a:ln>
              <a:effectLst/>
              <a:latin typeface="+mn-lt"/>
              <a:ea typeface="+mj-ea"/>
            </a:endParaRPr>
          </a:p>
        </p:txBody>
      </p:sp>
      <p:sp>
        <p:nvSpPr>
          <p:cNvPr id="53" name="Rectangle 20"/>
          <p:cNvSpPr>
            <a:spLocks noChangeArrowheads="1"/>
          </p:cNvSpPr>
          <p:nvPr/>
        </p:nvSpPr>
        <p:spPr bwMode="auto">
          <a:xfrm>
            <a:off x="2271713" y="584517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a:ln>
                  <a:noFill/>
                </a:ln>
                <a:effectLst/>
                <a:latin typeface="+mn-lt"/>
                <a:ea typeface="+mj-ea"/>
              </a:rPr>
              <a:t>10</a:t>
            </a:r>
            <a:endParaRPr kumimoji="0" lang="ja-JP" altLang="ja-JP" sz="1800" b="1" i="0" u="none" strike="noStrike" cap="none" normalizeH="0" baseline="0">
              <a:ln>
                <a:noFill/>
              </a:ln>
              <a:effectLst/>
              <a:latin typeface="+mn-lt"/>
              <a:ea typeface="+mj-ea"/>
            </a:endParaRPr>
          </a:p>
        </p:txBody>
      </p:sp>
      <p:sp>
        <p:nvSpPr>
          <p:cNvPr id="54" name="Rectangle 21"/>
          <p:cNvSpPr>
            <a:spLocks noChangeArrowheads="1"/>
          </p:cNvSpPr>
          <p:nvPr/>
        </p:nvSpPr>
        <p:spPr bwMode="auto">
          <a:xfrm>
            <a:off x="2832100" y="584517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a:ln>
                  <a:noFill/>
                </a:ln>
                <a:effectLst/>
                <a:latin typeface="+mn-lt"/>
                <a:ea typeface="+mj-ea"/>
              </a:rPr>
              <a:t>20</a:t>
            </a:r>
            <a:endParaRPr kumimoji="0" lang="ja-JP" altLang="ja-JP" sz="1800" b="1" i="0" u="none" strike="noStrike" cap="none" normalizeH="0" baseline="0">
              <a:ln>
                <a:noFill/>
              </a:ln>
              <a:effectLst/>
              <a:latin typeface="+mn-lt"/>
              <a:ea typeface="+mj-ea"/>
            </a:endParaRPr>
          </a:p>
        </p:txBody>
      </p:sp>
      <p:sp>
        <p:nvSpPr>
          <p:cNvPr id="55" name="Rectangle 22"/>
          <p:cNvSpPr>
            <a:spLocks noChangeArrowheads="1"/>
          </p:cNvSpPr>
          <p:nvPr/>
        </p:nvSpPr>
        <p:spPr bwMode="auto">
          <a:xfrm>
            <a:off x="3392488" y="584517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a:ln>
                  <a:noFill/>
                </a:ln>
                <a:effectLst/>
                <a:latin typeface="+mn-lt"/>
                <a:ea typeface="+mj-ea"/>
              </a:rPr>
              <a:t>30</a:t>
            </a:r>
            <a:endParaRPr kumimoji="0" lang="ja-JP" altLang="ja-JP" sz="1800" b="1" i="0" u="none" strike="noStrike" cap="none" normalizeH="0" baseline="0">
              <a:ln>
                <a:noFill/>
              </a:ln>
              <a:effectLst/>
              <a:latin typeface="+mn-lt"/>
              <a:ea typeface="+mj-ea"/>
            </a:endParaRPr>
          </a:p>
        </p:txBody>
      </p:sp>
      <p:sp>
        <p:nvSpPr>
          <p:cNvPr id="56" name="Rectangle 23"/>
          <p:cNvSpPr>
            <a:spLocks noChangeArrowheads="1"/>
          </p:cNvSpPr>
          <p:nvPr/>
        </p:nvSpPr>
        <p:spPr bwMode="auto">
          <a:xfrm>
            <a:off x="3952875" y="584517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a:ln>
                  <a:noFill/>
                </a:ln>
                <a:effectLst/>
                <a:latin typeface="+mn-lt"/>
                <a:ea typeface="+mj-ea"/>
              </a:rPr>
              <a:t>40</a:t>
            </a:r>
            <a:endParaRPr kumimoji="0" lang="ja-JP" altLang="ja-JP" sz="1800" b="1" i="0" u="none" strike="noStrike" cap="none" normalizeH="0" baseline="0">
              <a:ln>
                <a:noFill/>
              </a:ln>
              <a:effectLst/>
              <a:latin typeface="+mn-lt"/>
              <a:ea typeface="+mj-ea"/>
            </a:endParaRPr>
          </a:p>
        </p:txBody>
      </p:sp>
      <p:sp>
        <p:nvSpPr>
          <p:cNvPr id="57" name="Rectangle 24"/>
          <p:cNvSpPr>
            <a:spLocks noChangeArrowheads="1"/>
          </p:cNvSpPr>
          <p:nvPr/>
        </p:nvSpPr>
        <p:spPr bwMode="auto">
          <a:xfrm>
            <a:off x="4511675" y="584517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a:ln>
                  <a:noFill/>
                </a:ln>
                <a:effectLst/>
                <a:latin typeface="+mn-lt"/>
                <a:ea typeface="+mj-ea"/>
              </a:rPr>
              <a:t>50</a:t>
            </a:r>
            <a:endParaRPr kumimoji="0" lang="ja-JP" altLang="ja-JP" sz="1800" b="1" i="0" u="none" strike="noStrike" cap="none" normalizeH="0" baseline="0">
              <a:ln>
                <a:noFill/>
              </a:ln>
              <a:effectLst/>
              <a:latin typeface="+mn-lt"/>
              <a:ea typeface="+mj-ea"/>
            </a:endParaRPr>
          </a:p>
        </p:txBody>
      </p:sp>
      <p:sp>
        <p:nvSpPr>
          <p:cNvPr id="58" name="Rectangle 25"/>
          <p:cNvSpPr>
            <a:spLocks noChangeArrowheads="1"/>
          </p:cNvSpPr>
          <p:nvPr/>
        </p:nvSpPr>
        <p:spPr bwMode="auto">
          <a:xfrm>
            <a:off x="5022850" y="5845175"/>
            <a:ext cx="2548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200" b="1" i="0" u="none" strike="noStrike" cap="none" normalizeH="0" baseline="0">
                <a:ln>
                  <a:noFill/>
                </a:ln>
                <a:effectLst/>
                <a:latin typeface="+mn-lt"/>
                <a:ea typeface="+mj-ea"/>
              </a:rPr>
              <a:t>100</a:t>
            </a:r>
            <a:endParaRPr kumimoji="0" lang="ja-JP" altLang="ja-JP" sz="1800" b="1" i="0" u="none" strike="noStrike" cap="none" normalizeH="0" baseline="0">
              <a:ln>
                <a:noFill/>
              </a:ln>
              <a:effectLst/>
              <a:latin typeface="+mn-lt"/>
              <a:ea typeface="+mj-ea"/>
            </a:endParaRPr>
          </a:p>
        </p:txBody>
      </p:sp>
      <p:sp>
        <p:nvSpPr>
          <p:cNvPr id="59" name="Rectangle 26"/>
          <p:cNvSpPr>
            <a:spLocks noChangeArrowheads="1"/>
          </p:cNvSpPr>
          <p:nvPr/>
        </p:nvSpPr>
        <p:spPr bwMode="auto">
          <a:xfrm rot="16200000">
            <a:off x="403501" y="5025638"/>
            <a:ext cx="11092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1" i="0" u="none" strike="noStrike" cap="none" normalizeH="0" baseline="0" dirty="0">
                <a:ln>
                  <a:noFill/>
                </a:ln>
                <a:effectLst/>
                <a:latin typeface="+mn-lt"/>
                <a:ea typeface="+mj-ea"/>
              </a:rPr>
              <a:t>抵抗値</a:t>
            </a:r>
            <a:r>
              <a:rPr kumimoji="0" lang="en-US" altLang="ja-JP" b="1" i="0" u="none" strike="noStrike" cap="none" normalizeH="0" baseline="0" dirty="0">
                <a:ln>
                  <a:noFill/>
                </a:ln>
                <a:effectLst/>
                <a:latin typeface="+mn-lt"/>
                <a:ea typeface="+mj-ea"/>
              </a:rPr>
              <a:t>(Ω)</a:t>
            </a:r>
            <a:endParaRPr kumimoji="0" lang="ja-JP" altLang="ja-JP" sz="1800" b="1" i="0" u="none" strike="noStrike" cap="none" normalizeH="0" baseline="0" dirty="0">
              <a:ln>
                <a:noFill/>
              </a:ln>
              <a:effectLst/>
              <a:latin typeface="+mn-lt"/>
              <a:ea typeface="+mj-ea"/>
            </a:endParaRPr>
          </a:p>
        </p:txBody>
      </p:sp>
      <p:sp>
        <p:nvSpPr>
          <p:cNvPr id="60" name="Rectangle 27"/>
          <p:cNvSpPr>
            <a:spLocks noChangeArrowheads="1"/>
          </p:cNvSpPr>
          <p:nvPr/>
        </p:nvSpPr>
        <p:spPr bwMode="auto">
          <a:xfrm>
            <a:off x="1133655" y="4992688"/>
            <a:ext cx="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000" b="1" i="0" u="none" strike="noStrike" cap="none" normalizeH="0" baseline="0" dirty="0">
              <a:ln>
                <a:noFill/>
              </a:ln>
              <a:effectLst/>
              <a:latin typeface="+mn-lt"/>
              <a:ea typeface="+mj-ea"/>
            </a:endParaRPr>
          </a:p>
        </p:txBody>
      </p:sp>
      <p:sp>
        <p:nvSpPr>
          <p:cNvPr id="61" name="Rectangle 28"/>
          <p:cNvSpPr>
            <a:spLocks noChangeArrowheads="1"/>
          </p:cNvSpPr>
          <p:nvPr/>
        </p:nvSpPr>
        <p:spPr bwMode="auto">
          <a:xfrm>
            <a:off x="2989913" y="6029841"/>
            <a:ext cx="9297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1" i="0" u="none" strike="noStrike" cap="none" normalizeH="0" baseline="0" dirty="0">
                <a:ln>
                  <a:noFill/>
                </a:ln>
                <a:effectLst/>
                <a:latin typeface="+mn-lt"/>
                <a:ea typeface="+mj-ea"/>
              </a:rPr>
              <a:t>組立回数</a:t>
            </a:r>
          </a:p>
        </p:txBody>
      </p:sp>
      <p:sp>
        <p:nvSpPr>
          <p:cNvPr id="62" name="Rectangle 29"/>
          <p:cNvSpPr>
            <a:spLocks noChangeArrowheads="1"/>
          </p:cNvSpPr>
          <p:nvPr/>
        </p:nvSpPr>
        <p:spPr bwMode="auto">
          <a:xfrm>
            <a:off x="2209471" y="4320441"/>
            <a:ext cx="27058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1" i="0" u="none" strike="noStrike" cap="none" normalizeH="0" baseline="0" dirty="0">
                <a:ln>
                  <a:noFill/>
                </a:ln>
                <a:effectLst/>
                <a:latin typeface="+mn-lt"/>
                <a:ea typeface="+mj-ea"/>
              </a:rPr>
              <a:t>組立回数に伴う抵抗値変化</a:t>
            </a:r>
          </a:p>
        </p:txBody>
      </p:sp>
      <p:sp>
        <p:nvSpPr>
          <p:cNvPr id="64" name="Line 31"/>
          <p:cNvSpPr>
            <a:spLocks noChangeShapeType="1"/>
          </p:cNvSpPr>
          <p:nvPr/>
        </p:nvSpPr>
        <p:spPr bwMode="auto">
          <a:xfrm flipV="1">
            <a:off x="1579563" y="4916488"/>
            <a:ext cx="3879850" cy="7938"/>
          </a:xfrm>
          <a:prstGeom prst="line">
            <a:avLst/>
          </a:prstGeom>
          <a:noFill/>
          <a:ln w="3175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b="1">
              <a:ea typeface="+mj-ea"/>
            </a:endParaRPr>
          </a:p>
        </p:txBody>
      </p:sp>
      <p:sp>
        <p:nvSpPr>
          <p:cNvPr id="65" name="正方形/長方形 64"/>
          <p:cNvSpPr/>
          <p:nvPr/>
        </p:nvSpPr>
        <p:spPr>
          <a:xfrm>
            <a:off x="1564481" y="4654550"/>
            <a:ext cx="3894932" cy="10826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964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電子機器, 回路 が含まれている画像&#10;&#10;自動的に生成された説明">
            <a:extLst>
              <a:ext uri="{FF2B5EF4-FFF2-40B4-BE49-F238E27FC236}">
                <a16:creationId xmlns:a16="http://schemas.microsoft.com/office/drawing/2014/main" id="{DADA0D6C-DC64-4A9B-9764-9C901C2844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1725" y="808050"/>
            <a:ext cx="6578275" cy="1138042"/>
          </a:xfrm>
          <a:prstGeom prst="rect">
            <a:avLst/>
          </a:prstGeom>
        </p:spPr>
      </p:pic>
      <p:sp>
        <p:nvSpPr>
          <p:cNvPr id="3" name="タイトル 2"/>
          <p:cNvSpPr>
            <a:spLocks noGrp="1"/>
          </p:cNvSpPr>
          <p:nvPr>
            <p:ph type="title"/>
          </p:nvPr>
        </p:nvSpPr>
        <p:spPr>
          <a:xfrm>
            <a:off x="0" y="0"/>
            <a:ext cx="9108504" cy="620713"/>
          </a:xfrm>
        </p:spPr>
        <p:txBody>
          <a:bodyPr/>
          <a:lstStyle/>
          <a:p>
            <a:r>
              <a:rPr lang="ja-JP" altLang="en-US" dirty="0"/>
              <a:t>リーフ接続例</a:t>
            </a:r>
            <a:endParaRPr kumimoji="1" lang="ja-JP" altLang="en-US" dirty="0">
              <a:latin typeface="+mj-ea"/>
            </a:endParaRPr>
          </a:p>
        </p:txBody>
      </p:sp>
      <p:sp>
        <p:nvSpPr>
          <p:cNvPr id="14" name="テキスト ボックス 31"/>
          <p:cNvSpPr txBox="1">
            <a:spLocks noChangeArrowheads="1"/>
          </p:cNvSpPr>
          <p:nvPr/>
        </p:nvSpPr>
        <p:spPr bwMode="auto">
          <a:xfrm>
            <a:off x="4625905" y="1873395"/>
            <a:ext cx="2952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ＭＳ Ｐゴシック" panose="020B0600070205080204" pitchFamily="50" charset="-128"/>
              </a:defRPr>
            </a:lvl1pPr>
            <a:lvl2pPr>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lvl="1"/>
            <a:r>
              <a:rPr lang="ja-JP" altLang="en-US" sz="2000" b="1" dirty="0"/>
              <a:t>平置き例（フレキ接続）</a:t>
            </a:r>
            <a:endParaRPr lang="en-US" altLang="ja-JP" sz="2000" b="1" dirty="0"/>
          </a:p>
        </p:txBody>
      </p:sp>
      <p:sp>
        <p:nvSpPr>
          <p:cNvPr id="16" name="テキスト ボックス 34"/>
          <p:cNvSpPr txBox="1">
            <a:spLocks noChangeArrowheads="1"/>
          </p:cNvSpPr>
          <p:nvPr/>
        </p:nvSpPr>
        <p:spPr bwMode="auto">
          <a:xfrm>
            <a:off x="342001" y="2580926"/>
            <a:ext cx="1573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chemeClr val="tx1"/>
                </a:solidFill>
                <a:latin typeface="Arial" panose="020B0604020202020204" pitchFamily="34" charset="0"/>
                <a:ea typeface="ＭＳ Ｐゴシック" panose="020B0600070205080204" pitchFamily="50" charset="-128"/>
              </a:defRPr>
            </a:lvl1pPr>
            <a:lvl2pPr>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lvl="1" algn="ctr"/>
            <a:r>
              <a:rPr lang="ja-JP" altLang="en-US" sz="2000" b="1" dirty="0"/>
              <a:t>積層接続</a:t>
            </a:r>
            <a:endParaRPr lang="en-US" altLang="ja-JP" sz="2000" b="1" dirty="0"/>
          </a:p>
        </p:txBody>
      </p:sp>
      <p:sp>
        <p:nvSpPr>
          <p:cNvPr id="24" name="テキスト ボックス 32"/>
          <p:cNvSpPr txBox="1">
            <a:spLocks noChangeArrowheads="1"/>
          </p:cNvSpPr>
          <p:nvPr/>
        </p:nvSpPr>
        <p:spPr bwMode="auto">
          <a:xfrm>
            <a:off x="6757699" y="2399612"/>
            <a:ext cx="23179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a:solidFill>
                  <a:schemeClr val="tx1"/>
                </a:solidFill>
                <a:latin typeface="Arial" panose="020B0604020202020204" pitchFamily="34" charset="0"/>
                <a:ea typeface="ＭＳ Ｐゴシック" panose="020B0600070205080204" pitchFamily="50" charset="-128"/>
              </a:defRPr>
            </a:lvl1pPr>
            <a:lvl2pPr>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lvl="1"/>
            <a:r>
              <a:rPr lang="ja-JP" altLang="en-US" sz="2000" b="1" dirty="0"/>
              <a:t>平置き例の応用</a:t>
            </a:r>
            <a:endParaRPr lang="en-US" altLang="ja-JP" sz="2000" b="1" dirty="0"/>
          </a:p>
          <a:p>
            <a:pPr marL="0" lvl="1"/>
            <a:r>
              <a:rPr lang="ja-JP" altLang="en-US" sz="2000" b="1" dirty="0"/>
              <a:t>腕巻き</a:t>
            </a:r>
            <a:endParaRPr lang="en-US" altLang="ja-JP" sz="2000" b="1" dirty="0"/>
          </a:p>
          <a:p>
            <a:pPr marL="0" lvl="1"/>
            <a:r>
              <a:rPr lang="ja-JP" altLang="en-US" sz="2000" b="1" dirty="0"/>
              <a:t>ベルト</a:t>
            </a:r>
            <a:endParaRPr lang="en-US" altLang="ja-JP" sz="2000" b="1" dirty="0"/>
          </a:p>
        </p:txBody>
      </p:sp>
      <p:pic>
        <p:nvPicPr>
          <p:cNvPr id="8" name="図 7">
            <a:extLst>
              <a:ext uri="{FF2B5EF4-FFF2-40B4-BE49-F238E27FC236}">
                <a16:creationId xmlns:a16="http://schemas.microsoft.com/office/drawing/2014/main" id="{82A11565-5B3D-406F-99C4-757471A52C9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46344" y="2245126"/>
            <a:ext cx="4010306" cy="1827343"/>
          </a:xfrm>
          <a:prstGeom prst="rect">
            <a:avLst/>
          </a:prstGeom>
        </p:spPr>
      </p:pic>
      <p:pic>
        <p:nvPicPr>
          <p:cNvPr id="9" name="図 8">
            <a:extLst>
              <a:ext uri="{FF2B5EF4-FFF2-40B4-BE49-F238E27FC236}">
                <a16:creationId xmlns:a16="http://schemas.microsoft.com/office/drawing/2014/main" id="{CBBC805E-7542-4A10-BB03-F29E0C15FFE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5119" y="4015860"/>
            <a:ext cx="7045445" cy="924664"/>
          </a:xfrm>
          <a:prstGeom prst="rect">
            <a:avLst/>
          </a:prstGeom>
        </p:spPr>
      </p:pic>
      <p:pic>
        <p:nvPicPr>
          <p:cNvPr id="12" name="図 11">
            <a:extLst>
              <a:ext uri="{FF2B5EF4-FFF2-40B4-BE49-F238E27FC236}">
                <a16:creationId xmlns:a16="http://schemas.microsoft.com/office/drawing/2014/main" id="{78ECDF25-A6E6-4442-975C-4E2F9692332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800000">
            <a:off x="1620342" y="4976790"/>
            <a:ext cx="7039064" cy="941319"/>
          </a:xfrm>
          <a:prstGeom prst="rect">
            <a:avLst/>
          </a:prstGeom>
        </p:spPr>
      </p:pic>
      <p:sp>
        <p:nvSpPr>
          <p:cNvPr id="20" name="テキスト ボックス 31">
            <a:extLst>
              <a:ext uri="{FF2B5EF4-FFF2-40B4-BE49-F238E27FC236}">
                <a16:creationId xmlns:a16="http://schemas.microsoft.com/office/drawing/2014/main" id="{7300398F-3689-49C2-B8D3-101AEA922F5C}"/>
              </a:ext>
            </a:extLst>
          </p:cNvPr>
          <p:cNvSpPr txBox="1">
            <a:spLocks noChangeArrowheads="1"/>
          </p:cNvSpPr>
          <p:nvPr/>
        </p:nvSpPr>
        <p:spPr bwMode="auto">
          <a:xfrm>
            <a:off x="2987824" y="5907180"/>
            <a:ext cx="38888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a:solidFill>
                  <a:schemeClr val="tx1"/>
                </a:solidFill>
                <a:latin typeface="Arial" panose="020B0604020202020204" pitchFamily="34" charset="0"/>
                <a:ea typeface="ＭＳ Ｐゴシック" panose="020B0600070205080204" pitchFamily="50" charset="-128"/>
              </a:defRPr>
            </a:lvl1pPr>
            <a:lvl2pPr>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0" lvl="1"/>
            <a:r>
              <a:rPr lang="ja-JP" altLang="en-US" sz="2000" b="1" dirty="0"/>
              <a:t>熱圧着技術を使えばこんなに薄く</a:t>
            </a:r>
            <a:endParaRPr lang="en-US" altLang="ja-JP" sz="2000" b="1" dirty="0"/>
          </a:p>
        </p:txBody>
      </p:sp>
      <p:pic>
        <p:nvPicPr>
          <p:cNvPr id="13" name="図 12">
            <a:extLst>
              <a:ext uri="{FF2B5EF4-FFF2-40B4-BE49-F238E27FC236}">
                <a16:creationId xmlns:a16="http://schemas.microsoft.com/office/drawing/2014/main" id="{39DFC38C-AA0A-4346-B4FF-18F6D16CDD1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6103" y="1050348"/>
            <a:ext cx="1425009" cy="1432629"/>
          </a:xfrm>
          <a:prstGeom prst="rect">
            <a:avLst/>
          </a:prstGeom>
        </p:spPr>
      </p:pic>
    </p:spTree>
    <p:extLst>
      <p:ext uri="{BB962C8B-B14F-4D97-AF65-F5344CB8AC3E}">
        <p14:creationId xmlns:p14="http://schemas.microsoft.com/office/powerpoint/2010/main" val="2082252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6" descr="https://www.e-trend.co.jp/itemimages/20110627/item470035_l.jpg">
            <a:extLst>
              <a:ext uri="{FF2B5EF4-FFF2-40B4-BE49-F238E27FC236}">
                <a16:creationId xmlns:a16="http://schemas.microsoft.com/office/drawing/2014/main" id="{D099CA8B-6A34-4234-B306-06A3A595597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277" y="834565"/>
            <a:ext cx="3240360" cy="3240360"/>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descr="レゴ が含まれている画像&#10;&#10;自動的に生成された説明">
            <a:extLst>
              <a:ext uri="{FF2B5EF4-FFF2-40B4-BE49-F238E27FC236}">
                <a16:creationId xmlns:a16="http://schemas.microsoft.com/office/drawing/2014/main" id="{63521964-46A6-46E9-843B-E950079B3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780181"/>
            <a:ext cx="2953350" cy="3644191"/>
          </a:xfrm>
          <a:prstGeom prst="rect">
            <a:avLst/>
          </a:prstGeom>
        </p:spPr>
      </p:pic>
      <p:sp>
        <p:nvSpPr>
          <p:cNvPr id="106" name="テキスト ボックス 105"/>
          <p:cNvSpPr txBox="1"/>
          <p:nvPr/>
        </p:nvSpPr>
        <p:spPr>
          <a:xfrm>
            <a:off x="0" y="25956"/>
            <a:ext cx="9144000" cy="646331"/>
          </a:xfrm>
          <a:prstGeom prst="rect">
            <a:avLst/>
          </a:prstGeom>
          <a:noFill/>
        </p:spPr>
        <p:txBody>
          <a:bodyPr wrap="square" rtlCol="0">
            <a:spAutoFit/>
          </a:bodyPr>
          <a:lstStyle/>
          <a:p>
            <a:pPr lvl="0" algn="ctr">
              <a:defRPr/>
            </a:pPr>
            <a:r>
              <a:rPr lang="en-US" altLang="ja-JP" sz="3600" b="1" dirty="0">
                <a:latin typeface="Arial" panose="020B0604020202020204" pitchFamily="34" charset="0"/>
                <a:ea typeface="ＭＳ Ｐゴシック" panose="020B0600070205080204" pitchFamily="50" charset="-128"/>
                <a:cs typeface="Arial" panose="020B0604020202020204" pitchFamily="34" charset="0"/>
              </a:rPr>
              <a:t>Leafony</a:t>
            </a:r>
            <a:r>
              <a:rPr lang="ja-JP" altLang="en-US" sz="3600" b="1" dirty="0">
                <a:latin typeface="Arial" panose="020B0604020202020204" pitchFamily="34" charset="0"/>
                <a:ea typeface="ＭＳ Ｐゴシック" panose="020B0600070205080204" pitchFamily="50" charset="-128"/>
                <a:cs typeface="Arial" panose="020B0604020202020204" pitchFamily="34" charset="0"/>
              </a:rPr>
              <a:t>（リーフォニー）の技術　低電力</a:t>
            </a:r>
            <a:endParaRPr lang="ja-JP" altLang="en-US" sz="3600" b="1" kern="0" dirty="0">
              <a:solidFill>
                <a:sysClr val="windowText" lastClr="000000"/>
              </a:solidFill>
            </a:endParaRPr>
          </a:p>
        </p:txBody>
      </p:sp>
      <p:sp>
        <p:nvSpPr>
          <p:cNvPr id="9" name="矢印: 右 8">
            <a:extLst>
              <a:ext uri="{FF2B5EF4-FFF2-40B4-BE49-F238E27FC236}">
                <a16:creationId xmlns:a16="http://schemas.microsoft.com/office/drawing/2014/main" id="{9699A2AD-079D-4404-8E3C-7CA756CACA37}"/>
              </a:ext>
            </a:extLst>
          </p:cNvPr>
          <p:cNvSpPr/>
          <p:nvPr/>
        </p:nvSpPr>
        <p:spPr>
          <a:xfrm>
            <a:off x="3669081" y="4089758"/>
            <a:ext cx="826180" cy="537216"/>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a:p>
        </p:txBody>
      </p:sp>
      <p:sp>
        <p:nvSpPr>
          <p:cNvPr id="13" name="テキスト ボックス 10">
            <a:extLst>
              <a:ext uri="{FF2B5EF4-FFF2-40B4-BE49-F238E27FC236}">
                <a16:creationId xmlns:a16="http://schemas.microsoft.com/office/drawing/2014/main" id="{467A756C-273D-495A-9866-E8C918A57F51}"/>
              </a:ext>
            </a:extLst>
          </p:cNvPr>
          <p:cNvSpPr txBox="1">
            <a:spLocks noChangeArrowheads="1"/>
          </p:cNvSpPr>
          <p:nvPr/>
        </p:nvSpPr>
        <p:spPr bwMode="auto">
          <a:xfrm>
            <a:off x="4572000" y="873549"/>
            <a:ext cx="412164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b="1" dirty="0"/>
              <a:t>超小型で組立簡単</a:t>
            </a:r>
            <a:endParaRPr lang="en-US" altLang="ja-JP" sz="2400" b="1" dirty="0"/>
          </a:p>
          <a:p>
            <a:endParaRPr lang="en-US" altLang="ja-JP" sz="2400" b="1" dirty="0"/>
          </a:p>
          <a:p>
            <a:r>
              <a:rPr lang="ja-JP" altLang="en-US" sz="2400" b="1" dirty="0">
                <a:solidFill>
                  <a:srgbClr val="0000FF"/>
                </a:solidFill>
              </a:rPr>
              <a:t>電池動作可能</a:t>
            </a:r>
            <a:endParaRPr lang="en-US" altLang="ja-JP" sz="2400" b="1" dirty="0">
              <a:solidFill>
                <a:srgbClr val="0000FF"/>
              </a:solidFill>
            </a:endParaRPr>
          </a:p>
          <a:p>
            <a:endParaRPr lang="en-US" altLang="ja-JP" sz="2400" b="1" dirty="0"/>
          </a:p>
          <a:p>
            <a:r>
              <a:rPr lang="ja-JP" altLang="en-US" sz="2400" b="1" dirty="0"/>
              <a:t>オープンソース・ハード／ソフト</a:t>
            </a:r>
            <a:endParaRPr lang="en-US" altLang="ja-JP" sz="2400" b="1" dirty="0"/>
          </a:p>
          <a:p>
            <a:endParaRPr lang="en-US" altLang="ja-JP" sz="2400" b="1" dirty="0"/>
          </a:p>
          <a:p>
            <a:r>
              <a:rPr lang="ja-JP" altLang="en-US" sz="2400" b="1" dirty="0"/>
              <a:t>リーフ（電子基板）製作簡単</a:t>
            </a:r>
          </a:p>
        </p:txBody>
      </p:sp>
      <p:sp>
        <p:nvSpPr>
          <p:cNvPr id="8" name="楕円 7">
            <a:extLst>
              <a:ext uri="{FF2B5EF4-FFF2-40B4-BE49-F238E27FC236}">
                <a16:creationId xmlns:a16="http://schemas.microsoft.com/office/drawing/2014/main" id="{335F3598-0B30-4C47-BCC4-DAA45ACF9F4B}"/>
              </a:ext>
            </a:extLst>
          </p:cNvPr>
          <p:cNvSpPr/>
          <p:nvPr/>
        </p:nvSpPr>
        <p:spPr>
          <a:xfrm>
            <a:off x="4351755" y="1752605"/>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97DDCB2-ABE7-4050-A966-1346EDA52566}"/>
              </a:ext>
            </a:extLst>
          </p:cNvPr>
          <p:cNvSpPr/>
          <p:nvPr/>
        </p:nvSpPr>
        <p:spPr>
          <a:xfrm>
            <a:off x="4351755" y="2467952"/>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00377D31-2113-4B3F-9387-14B9EC924408}"/>
              </a:ext>
            </a:extLst>
          </p:cNvPr>
          <p:cNvSpPr/>
          <p:nvPr/>
        </p:nvSpPr>
        <p:spPr>
          <a:xfrm>
            <a:off x="4353973" y="3192201"/>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8F91B80-F01D-491F-BFCC-EB851E9D02C7}"/>
              </a:ext>
            </a:extLst>
          </p:cNvPr>
          <p:cNvSpPr/>
          <p:nvPr/>
        </p:nvSpPr>
        <p:spPr>
          <a:xfrm>
            <a:off x="5279383" y="4795322"/>
            <a:ext cx="1364476" cy="461665"/>
          </a:xfrm>
          <a:prstGeom prst="rect">
            <a:avLst/>
          </a:prstGeom>
        </p:spPr>
        <p:txBody>
          <a:bodyPr wrap="none">
            <a:spAutoFit/>
          </a:bodyPr>
          <a:lstStyle/>
          <a:p>
            <a:r>
              <a:rPr lang="en-US" altLang="ja-JP" sz="2400" b="1" dirty="0"/>
              <a:t>Leafony</a:t>
            </a:r>
          </a:p>
        </p:txBody>
      </p:sp>
      <p:sp>
        <p:nvSpPr>
          <p:cNvPr id="20" name="正方形/長方形 19">
            <a:extLst>
              <a:ext uri="{FF2B5EF4-FFF2-40B4-BE49-F238E27FC236}">
                <a16:creationId xmlns:a16="http://schemas.microsoft.com/office/drawing/2014/main" id="{DC0F07B1-03D2-47A4-BF17-32DC8AF4A0BB}"/>
              </a:ext>
            </a:extLst>
          </p:cNvPr>
          <p:cNvSpPr/>
          <p:nvPr/>
        </p:nvSpPr>
        <p:spPr>
          <a:xfrm>
            <a:off x="1143448" y="4776509"/>
            <a:ext cx="649537" cy="369332"/>
          </a:xfrm>
          <a:prstGeom prst="rect">
            <a:avLst/>
          </a:prstGeom>
        </p:spPr>
        <p:txBody>
          <a:bodyPr wrap="none">
            <a:spAutoFit/>
          </a:bodyPr>
          <a:lstStyle/>
          <a:p>
            <a:r>
              <a:rPr lang="ja-JP" altLang="en-US" b="1" dirty="0"/>
              <a:t>従来</a:t>
            </a:r>
            <a:endParaRPr lang="en-US" altLang="ja-JP" b="1" dirty="0"/>
          </a:p>
        </p:txBody>
      </p:sp>
      <p:pic>
        <p:nvPicPr>
          <p:cNvPr id="17" name="図 16">
            <a:extLst>
              <a:ext uri="{FF2B5EF4-FFF2-40B4-BE49-F238E27FC236}">
                <a16:creationId xmlns:a16="http://schemas.microsoft.com/office/drawing/2014/main" id="{AF6A6470-C091-4089-A0FD-46A5BC49B1E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03739" y="3676282"/>
            <a:ext cx="1800200" cy="1090183"/>
          </a:xfrm>
          <a:prstGeom prst="rect">
            <a:avLst/>
          </a:prstGeom>
        </p:spPr>
      </p:pic>
      <p:pic>
        <p:nvPicPr>
          <p:cNvPr id="21" name="図 20">
            <a:extLst>
              <a:ext uri="{FF2B5EF4-FFF2-40B4-BE49-F238E27FC236}">
                <a16:creationId xmlns:a16="http://schemas.microsoft.com/office/drawing/2014/main" id="{BB83FB67-C13B-4A85-A6C8-74DDCA799DE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50424" y="4142716"/>
            <a:ext cx="830997" cy="646331"/>
          </a:xfrm>
          <a:prstGeom prst="rect">
            <a:avLst/>
          </a:prstGeom>
        </p:spPr>
      </p:pic>
      <p:sp>
        <p:nvSpPr>
          <p:cNvPr id="22" name="楕円 21">
            <a:extLst>
              <a:ext uri="{FF2B5EF4-FFF2-40B4-BE49-F238E27FC236}">
                <a16:creationId xmlns:a16="http://schemas.microsoft.com/office/drawing/2014/main" id="{A23DE506-C8DA-426E-90EC-522CBE90910D}"/>
              </a:ext>
            </a:extLst>
          </p:cNvPr>
          <p:cNvSpPr/>
          <p:nvPr/>
        </p:nvSpPr>
        <p:spPr>
          <a:xfrm>
            <a:off x="4351755" y="980656"/>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8265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C458C0C-7D96-4058-A52D-264537107897}"/>
              </a:ext>
            </a:extLst>
          </p:cNvPr>
          <p:cNvSpPr/>
          <p:nvPr/>
        </p:nvSpPr>
        <p:spPr>
          <a:xfrm>
            <a:off x="749721" y="821903"/>
            <a:ext cx="7346785" cy="1569660"/>
          </a:xfrm>
          <a:prstGeom prst="rect">
            <a:avLst/>
          </a:prstGeom>
        </p:spPr>
        <p:txBody>
          <a:bodyPr wrap="square">
            <a:spAutoFit/>
          </a:bodyPr>
          <a:lstStyle/>
          <a:p>
            <a:pPr defTabSz="358775">
              <a:buNone/>
            </a:pPr>
            <a:r>
              <a:rPr lang="ja-JP" altLang="en-US" sz="2400" b="1" dirty="0"/>
              <a:t>すべてのリーフにスタンバイモード付加</a:t>
            </a:r>
            <a:endParaRPr lang="en-US" altLang="ja-JP" sz="2400" b="1" dirty="0"/>
          </a:p>
          <a:p>
            <a:pPr defTabSz="358775">
              <a:buNone/>
            </a:pPr>
            <a:r>
              <a:rPr lang="ja-JP" altLang="en-US" sz="2400" b="1" dirty="0"/>
              <a:t>不使用の時にソフトで低消費電力化が可能</a:t>
            </a:r>
            <a:endParaRPr lang="en-US" altLang="ja-JP" sz="2400" b="1" dirty="0"/>
          </a:p>
          <a:p>
            <a:pPr defTabSz="358775">
              <a:buNone/>
            </a:pPr>
            <a:endParaRPr lang="en-US" altLang="ja-JP" sz="2400" b="1" dirty="0"/>
          </a:p>
          <a:p>
            <a:pPr defTabSz="358775">
              <a:buNone/>
            </a:pPr>
            <a:r>
              <a:rPr lang="ja-JP" altLang="en-US" sz="2400" b="1" dirty="0"/>
              <a:t>必要な時に測れる電池電圧モニターを付加</a:t>
            </a:r>
            <a:endParaRPr lang="en-US" altLang="ja-JP" sz="2400" b="1" dirty="0"/>
          </a:p>
        </p:txBody>
      </p:sp>
      <p:sp>
        <p:nvSpPr>
          <p:cNvPr id="3" name="タイトル 2"/>
          <p:cNvSpPr>
            <a:spLocks noGrp="1"/>
          </p:cNvSpPr>
          <p:nvPr>
            <p:ph type="title"/>
          </p:nvPr>
        </p:nvSpPr>
        <p:spPr>
          <a:xfrm>
            <a:off x="0" y="116633"/>
            <a:ext cx="9144000" cy="426342"/>
          </a:xfrm>
        </p:spPr>
        <p:txBody>
          <a:bodyPr/>
          <a:lstStyle/>
          <a:p>
            <a:r>
              <a:rPr lang="ja-JP" altLang="en-US" dirty="0"/>
              <a:t>低消費電力アーキテクチャ</a:t>
            </a:r>
            <a:endParaRPr kumimoji="1" lang="ja-JP" altLang="en-US" dirty="0"/>
          </a:p>
        </p:txBody>
      </p:sp>
      <p:sp>
        <p:nvSpPr>
          <p:cNvPr id="15" name="円/楕円 1471"/>
          <p:cNvSpPr/>
          <p:nvPr/>
        </p:nvSpPr>
        <p:spPr>
          <a:xfrm>
            <a:off x="489309" y="938598"/>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2" name="正方形/長方形 1">
            <a:extLst>
              <a:ext uri="{FF2B5EF4-FFF2-40B4-BE49-F238E27FC236}">
                <a16:creationId xmlns:a16="http://schemas.microsoft.com/office/drawing/2014/main" id="{ADB92A74-6710-4950-AF6E-781FD02FD9BB}"/>
              </a:ext>
            </a:extLst>
          </p:cNvPr>
          <p:cNvSpPr/>
          <p:nvPr/>
        </p:nvSpPr>
        <p:spPr>
          <a:xfrm>
            <a:off x="5654021" y="4077072"/>
            <a:ext cx="3215036" cy="13483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Group 1111">
            <a:extLst>
              <a:ext uri="{FF2B5EF4-FFF2-40B4-BE49-F238E27FC236}">
                <a16:creationId xmlns:a16="http://schemas.microsoft.com/office/drawing/2014/main" id="{5F6C9606-A30D-4FF7-8C6D-FBA40CBB18EC}"/>
              </a:ext>
            </a:extLst>
          </p:cNvPr>
          <p:cNvGrpSpPr>
            <a:grpSpLocks/>
          </p:cNvGrpSpPr>
          <p:nvPr/>
        </p:nvGrpSpPr>
        <p:grpSpPr bwMode="auto">
          <a:xfrm>
            <a:off x="6996851" y="5425409"/>
            <a:ext cx="457200" cy="304800"/>
            <a:chOff x="2688" y="2304"/>
            <a:chExt cx="144" cy="96"/>
          </a:xfrm>
        </p:grpSpPr>
        <p:sp>
          <p:nvSpPr>
            <p:cNvPr id="31" name="Line 1103">
              <a:extLst>
                <a:ext uri="{FF2B5EF4-FFF2-40B4-BE49-F238E27FC236}">
                  <a16:creationId xmlns:a16="http://schemas.microsoft.com/office/drawing/2014/main" id="{142ECB02-191D-403B-8E05-03C51226506E}"/>
                </a:ext>
              </a:extLst>
            </p:cNvPr>
            <p:cNvSpPr>
              <a:spLocks noChangeShapeType="1"/>
            </p:cNvSpPr>
            <p:nvPr/>
          </p:nvSpPr>
          <p:spPr bwMode="auto">
            <a:xfrm>
              <a:off x="2784" y="2304"/>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33" name="Line 1104">
              <a:extLst>
                <a:ext uri="{FF2B5EF4-FFF2-40B4-BE49-F238E27FC236}">
                  <a16:creationId xmlns:a16="http://schemas.microsoft.com/office/drawing/2014/main" id="{D51BE58F-DCF3-437F-A958-E85839A0B019}"/>
                </a:ext>
              </a:extLst>
            </p:cNvPr>
            <p:cNvSpPr>
              <a:spLocks noChangeShapeType="1"/>
            </p:cNvSpPr>
            <p:nvPr/>
          </p:nvSpPr>
          <p:spPr bwMode="auto">
            <a:xfrm>
              <a:off x="2736" y="2352"/>
              <a:ext cx="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43" name="Line 1105">
              <a:extLst>
                <a:ext uri="{FF2B5EF4-FFF2-40B4-BE49-F238E27FC236}">
                  <a16:creationId xmlns:a16="http://schemas.microsoft.com/office/drawing/2014/main" id="{5AD6172A-2C73-4963-8147-05EB5D38FF90}"/>
                </a:ext>
              </a:extLst>
            </p:cNvPr>
            <p:cNvSpPr>
              <a:spLocks noChangeShapeType="1"/>
            </p:cNvSpPr>
            <p:nvPr/>
          </p:nvSpPr>
          <p:spPr bwMode="auto">
            <a:xfrm flipV="1">
              <a:off x="2736" y="2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44" name="Line 1106">
              <a:extLst>
                <a:ext uri="{FF2B5EF4-FFF2-40B4-BE49-F238E27FC236}">
                  <a16:creationId xmlns:a16="http://schemas.microsoft.com/office/drawing/2014/main" id="{0B37C68A-9EA8-4A1C-B4E1-8A2DB98D2036}"/>
                </a:ext>
              </a:extLst>
            </p:cNvPr>
            <p:cNvSpPr>
              <a:spLocks noChangeShapeType="1"/>
            </p:cNvSpPr>
            <p:nvPr/>
          </p:nvSpPr>
          <p:spPr bwMode="auto">
            <a:xfrm flipV="1">
              <a:off x="2784" y="2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45" name="Line 1107">
              <a:extLst>
                <a:ext uri="{FF2B5EF4-FFF2-40B4-BE49-F238E27FC236}">
                  <a16:creationId xmlns:a16="http://schemas.microsoft.com/office/drawing/2014/main" id="{161EA06E-E6FC-4E60-9A29-11445D2A222B}"/>
                </a:ext>
              </a:extLst>
            </p:cNvPr>
            <p:cNvSpPr>
              <a:spLocks noChangeShapeType="1"/>
            </p:cNvSpPr>
            <p:nvPr/>
          </p:nvSpPr>
          <p:spPr bwMode="auto">
            <a:xfrm flipV="1">
              <a:off x="2688" y="2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grpSp>
      <p:grpSp>
        <p:nvGrpSpPr>
          <p:cNvPr id="46" name="Group 1111">
            <a:extLst>
              <a:ext uri="{FF2B5EF4-FFF2-40B4-BE49-F238E27FC236}">
                <a16:creationId xmlns:a16="http://schemas.microsoft.com/office/drawing/2014/main" id="{F768D09E-A5A1-4BB0-A112-25E8E2683F03}"/>
              </a:ext>
            </a:extLst>
          </p:cNvPr>
          <p:cNvGrpSpPr>
            <a:grpSpLocks/>
          </p:cNvGrpSpPr>
          <p:nvPr/>
        </p:nvGrpSpPr>
        <p:grpSpPr bwMode="auto">
          <a:xfrm>
            <a:off x="1077956" y="5429576"/>
            <a:ext cx="457200" cy="304800"/>
            <a:chOff x="2688" y="2304"/>
            <a:chExt cx="144" cy="96"/>
          </a:xfrm>
        </p:grpSpPr>
        <p:sp>
          <p:nvSpPr>
            <p:cNvPr id="47" name="Line 1103">
              <a:extLst>
                <a:ext uri="{FF2B5EF4-FFF2-40B4-BE49-F238E27FC236}">
                  <a16:creationId xmlns:a16="http://schemas.microsoft.com/office/drawing/2014/main" id="{608B73B9-8373-424E-9F60-1650C93F613B}"/>
                </a:ext>
              </a:extLst>
            </p:cNvPr>
            <p:cNvSpPr>
              <a:spLocks noChangeShapeType="1"/>
            </p:cNvSpPr>
            <p:nvPr/>
          </p:nvSpPr>
          <p:spPr bwMode="auto">
            <a:xfrm>
              <a:off x="2784" y="2304"/>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48" name="Line 1104">
              <a:extLst>
                <a:ext uri="{FF2B5EF4-FFF2-40B4-BE49-F238E27FC236}">
                  <a16:creationId xmlns:a16="http://schemas.microsoft.com/office/drawing/2014/main" id="{2BB30361-AC8A-4361-92C1-238AE8904952}"/>
                </a:ext>
              </a:extLst>
            </p:cNvPr>
            <p:cNvSpPr>
              <a:spLocks noChangeShapeType="1"/>
            </p:cNvSpPr>
            <p:nvPr/>
          </p:nvSpPr>
          <p:spPr bwMode="auto">
            <a:xfrm>
              <a:off x="2736" y="2352"/>
              <a:ext cx="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49" name="Line 1105">
              <a:extLst>
                <a:ext uri="{FF2B5EF4-FFF2-40B4-BE49-F238E27FC236}">
                  <a16:creationId xmlns:a16="http://schemas.microsoft.com/office/drawing/2014/main" id="{5ABE170A-FDF9-4C10-B918-21129CB0529C}"/>
                </a:ext>
              </a:extLst>
            </p:cNvPr>
            <p:cNvSpPr>
              <a:spLocks noChangeShapeType="1"/>
            </p:cNvSpPr>
            <p:nvPr/>
          </p:nvSpPr>
          <p:spPr bwMode="auto">
            <a:xfrm flipV="1">
              <a:off x="2736" y="2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50" name="Line 1106">
              <a:extLst>
                <a:ext uri="{FF2B5EF4-FFF2-40B4-BE49-F238E27FC236}">
                  <a16:creationId xmlns:a16="http://schemas.microsoft.com/office/drawing/2014/main" id="{F48270EB-3B99-4FB7-AEC9-A035759C09E5}"/>
                </a:ext>
              </a:extLst>
            </p:cNvPr>
            <p:cNvSpPr>
              <a:spLocks noChangeShapeType="1"/>
            </p:cNvSpPr>
            <p:nvPr/>
          </p:nvSpPr>
          <p:spPr bwMode="auto">
            <a:xfrm flipV="1">
              <a:off x="2784" y="2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51" name="Line 1107">
              <a:extLst>
                <a:ext uri="{FF2B5EF4-FFF2-40B4-BE49-F238E27FC236}">
                  <a16:creationId xmlns:a16="http://schemas.microsoft.com/office/drawing/2014/main" id="{5228296B-A680-4B4A-9633-491CF93E2E35}"/>
                </a:ext>
              </a:extLst>
            </p:cNvPr>
            <p:cNvSpPr>
              <a:spLocks noChangeShapeType="1"/>
            </p:cNvSpPr>
            <p:nvPr/>
          </p:nvSpPr>
          <p:spPr bwMode="auto">
            <a:xfrm flipV="1">
              <a:off x="2688" y="2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grpSp>
      <p:sp>
        <p:nvSpPr>
          <p:cNvPr id="53" name="Oval 1558">
            <a:extLst>
              <a:ext uri="{FF2B5EF4-FFF2-40B4-BE49-F238E27FC236}">
                <a16:creationId xmlns:a16="http://schemas.microsoft.com/office/drawing/2014/main" id="{EE6A38FA-DBC6-45FC-8A7B-5B80067AF70A}"/>
              </a:ext>
            </a:extLst>
          </p:cNvPr>
          <p:cNvSpPr>
            <a:spLocks noChangeArrowheads="1"/>
          </p:cNvSpPr>
          <p:nvPr/>
        </p:nvSpPr>
        <p:spPr bwMode="auto">
          <a:xfrm rot="5400000">
            <a:off x="4157736" y="3616377"/>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54" name="Oval 1560">
            <a:extLst>
              <a:ext uri="{FF2B5EF4-FFF2-40B4-BE49-F238E27FC236}">
                <a16:creationId xmlns:a16="http://schemas.microsoft.com/office/drawing/2014/main" id="{91019BCF-286B-4B2E-BE5A-867862EDE761}"/>
              </a:ext>
            </a:extLst>
          </p:cNvPr>
          <p:cNvSpPr>
            <a:spLocks noChangeArrowheads="1"/>
          </p:cNvSpPr>
          <p:nvPr/>
        </p:nvSpPr>
        <p:spPr bwMode="auto">
          <a:xfrm rot="5400000">
            <a:off x="3900507" y="3620331"/>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55" name="Line 1561">
            <a:extLst>
              <a:ext uri="{FF2B5EF4-FFF2-40B4-BE49-F238E27FC236}">
                <a16:creationId xmlns:a16="http://schemas.microsoft.com/office/drawing/2014/main" id="{8D6D5724-E23F-453A-AA29-B82EE684AE09}"/>
              </a:ext>
            </a:extLst>
          </p:cNvPr>
          <p:cNvSpPr>
            <a:spLocks noChangeShapeType="1"/>
          </p:cNvSpPr>
          <p:nvPr/>
        </p:nvSpPr>
        <p:spPr bwMode="auto">
          <a:xfrm>
            <a:off x="1380765" y="3656064"/>
            <a:ext cx="251974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ja-JP" altLang="en-US" b="1"/>
          </a:p>
        </p:txBody>
      </p:sp>
      <p:sp>
        <p:nvSpPr>
          <p:cNvPr id="56" name="Line 1562">
            <a:extLst>
              <a:ext uri="{FF2B5EF4-FFF2-40B4-BE49-F238E27FC236}">
                <a16:creationId xmlns:a16="http://schemas.microsoft.com/office/drawing/2014/main" id="{18781553-3469-471B-9898-06B5A49DB7B8}"/>
              </a:ext>
            </a:extLst>
          </p:cNvPr>
          <p:cNvSpPr>
            <a:spLocks noChangeShapeType="1"/>
          </p:cNvSpPr>
          <p:nvPr/>
        </p:nvSpPr>
        <p:spPr bwMode="auto">
          <a:xfrm>
            <a:off x="4189418" y="3654474"/>
            <a:ext cx="311223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ja-JP" altLang="en-US" b="1"/>
          </a:p>
        </p:txBody>
      </p:sp>
      <p:sp>
        <p:nvSpPr>
          <p:cNvPr id="57" name="Line 1563">
            <a:extLst>
              <a:ext uri="{FF2B5EF4-FFF2-40B4-BE49-F238E27FC236}">
                <a16:creationId xmlns:a16="http://schemas.microsoft.com/office/drawing/2014/main" id="{E4647666-93BD-47DE-9527-43E8DFB47D89}"/>
              </a:ext>
            </a:extLst>
          </p:cNvPr>
          <p:cNvSpPr>
            <a:spLocks noChangeShapeType="1"/>
          </p:cNvSpPr>
          <p:nvPr/>
        </p:nvSpPr>
        <p:spPr bwMode="auto">
          <a:xfrm flipV="1">
            <a:off x="3921131" y="3543365"/>
            <a:ext cx="268287" cy="115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ja-JP" altLang="en-US" b="1"/>
          </a:p>
        </p:txBody>
      </p:sp>
      <p:sp>
        <p:nvSpPr>
          <p:cNvPr id="58" name="Line 1562">
            <a:extLst>
              <a:ext uri="{FF2B5EF4-FFF2-40B4-BE49-F238E27FC236}">
                <a16:creationId xmlns:a16="http://schemas.microsoft.com/office/drawing/2014/main" id="{D7C062CE-DE6E-433A-A190-6C007C167C54}"/>
              </a:ext>
            </a:extLst>
          </p:cNvPr>
          <p:cNvSpPr>
            <a:spLocks noChangeShapeType="1"/>
          </p:cNvSpPr>
          <p:nvPr/>
        </p:nvSpPr>
        <p:spPr bwMode="auto">
          <a:xfrm>
            <a:off x="7301650" y="3643350"/>
            <a:ext cx="0" cy="4337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ja-JP" altLang="en-US" b="1"/>
          </a:p>
        </p:txBody>
      </p:sp>
      <p:sp>
        <p:nvSpPr>
          <p:cNvPr id="60" name="Line 1598">
            <a:extLst>
              <a:ext uri="{FF2B5EF4-FFF2-40B4-BE49-F238E27FC236}">
                <a16:creationId xmlns:a16="http://schemas.microsoft.com/office/drawing/2014/main" id="{BC92D695-351C-44F2-A215-AF3D5CD8DE7D}"/>
              </a:ext>
            </a:extLst>
          </p:cNvPr>
          <p:cNvSpPr>
            <a:spLocks noChangeShapeType="1"/>
          </p:cNvSpPr>
          <p:nvPr/>
        </p:nvSpPr>
        <p:spPr bwMode="auto">
          <a:xfrm rot="10800000">
            <a:off x="1253604" y="4812657"/>
            <a:ext cx="2543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61" name="Line 1599">
            <a:extLst>
              <a:ext uri="{FF2B5EF4-FFF2-40B4-BE49-F238E27FC236}">
                <a16:creationId xmlns:a16="http://schemas.microsoft.com/office/drawing/2014/main" id="{439BAE1B-9789-4E00-BAB9-9A57D1D0F8E2}"/>
              </a:ext>
            </a:extLst>
          </p:cNvPr>
          <p:cNvSpPr>
            <a:spLocks noChangeShapeType="1"/>
          </p:cNvSpPr>
          <p:nvPr/>
        </p:nvSpPr>
        <p:spPr bwMode="auto">
          <a:xfrm rot="10800000">
            <a:off x="1075576" y="4717407"/>
            <a:ext cx="6103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62" name="Line 1600">
            <a:extLst>
              <a:ext uri="{FF2B5EF4-FFF2-40B4-BE49-F238E27FC236}">
                <a16:creationId xmlns:a16="http://schemas.microsoft.com/office/drawing/2014/main" id="{1D1D80AA-691A-4313-9E3D-0AFE93AB23BE}"/>
              </a:ext>
            </a:extLst>
          </p:cNvPr>
          <p:cNvSpPr>
            <a:spLocks noChangeShapeType="1"/>
          </p:cNvSpPr>
          <p:nvPr/>
        </p:nvSpPr>
        <p:spPr bwMode="auto">
          <a:xfrm rot="10800000" flipV="1">
            <a:off x="1380767" y="4812656"/>
            <a:ext cx="0" cy="632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63" name="Line 1601">
            <a:extLst>
              <a:ext uri="{FF2B5EF4-FFF2-40B4-BE49-F238E27FC236}">
                <a16:creationId xmlns:a16="http://schemas.microsoft.com/office/drawing/2014/main" id="{D06F0907-F0A3-4836-9DD7-C07D92214636}"/>
              </a:ext>
            </a:extLst>
          </p:cNvPr>
          <p:cNvSpPr>
            <a:spLocks noChangeShapeType="1"/>
          </p:cNvSpPr>
          <p:nvPr/>
        </p:nvSpPr>
        <p:spPr bwMode="auto">
          <a:xfrm rot="10800000" flipV="1">
            <a:off x="1380767" y="3649649"/>
            <a:ext cx="0" cy="106775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64" name="テキスト ボックス 63">
            <a:extLst>
              <a:ext uri="{FF2B5EF4-FFF2-40B4-BE49-F238E27FC236}">
                <a16:creationId xmlns:a16="http://schemas.microsoft.com/office/drawing/2014/main" id="{DB63B661-AB74-4916-BED5-1EE3D355F4D0}"/>
              </a:ext>
            </a:extLst>
          </p:cNvPr>
          <p:cNvSpPr txBox="1"/>
          <p:nvPr/>
        </p:nvSpPr>
        <p:spPr>
          <a:xfrm>
            <a:off x="2019331" y="4215384"/>
            <a:ext cx="3010429" cy="1569660"/>
          </a:xfrm>
          <a:prstGeom prst="rect">
            <a:avLst/>
          </a:prstGeom>
          <a:solidFill>
            <a:srgbClr val="FFFF99"/>
          </a:solidFill>
        </p:spPr>
        <p:txBody>
          <a:bodyPr wrap="square" rtlCol="0">
            <a:spAutoFit/>
          </a:bodyPr>
          <a:lstStyle/>
          <a:p>
            <a:pPr algn="ctr">
              <a:tabLst>
                <a:tab pos="1254125" algn="l"/>
              </a:tabLst>
            </a:pPr>
            <a:r>
              <a:rPr kumimoji="1" lang="ja-JP" altLang="en-US" sz="2400" b="1" dirty="0">
                <a:solidFill>
                  <a:srgbClr val="0000FF"/>
                </a:solidFill>
              </a:rPr>
              <a:t>ソフトウェア制御</a:t>
            </a:r>
            <a:endParaRPr kumimoji="1" lang="en-US" altLang="ja-JP" sz="2400" b="1" dirty="0">
              <a:solidFill>
                <a:srgbClr val="0000FF"/>
              </a:solidFill>
            </a:endParaRPr>
          </a:p>
          <a:p>
            <a:pPr algn="ctr">
              <a:tabLst>
                <a:tab pos="1254125" algn="l"/>
              </a:tabLst>
            </a:pPr>
            <a:r>
              <a:rPr lang="ja-JP" altLang="en-US" sz="2400" b="1" dirty="0">
                <a:solidFill>
                  <a:srgbClr val="0000FF"/>
                </a:solidFill>
              </a:rPr>
              <a:t>（待ち時間には）</a:t>
            </a:r>
            <a:endParaRPr lang="en-US" altLang="ja-JP" sz="2400" b="1" dirty="0">
              <a:solidFill>
                <a:srgbClr val="0000FF"/>
              </a:solidFill>
            </a:endParaRPr>
          </a:p>
          <a:p>
            <a:pPr algn="ctr">
              <a:tabLst>
                <a:tab pos="1254125" algn="l"/>
              </a:tabLst>
            </a:pPr>
            <a:r>
              <a:rPr lang="ja-JP" altLang="en-US" sz="2400" b="1" dirty="0">
                <a:solidFill>
                  <a:srgbClr val="0000FF"/>
                </a:solidFill>
              </a:rPr>
              <a:t>スタンバイ状態</a:t>
            </a:r>
            <a:endParaRPr lang="en-US" altLang="ja-JP" sz="2400" b="1" dirty="0">
              <a:solidFill>
                <a:srgbClr val="0000FF"/>
              </a:solidFill>
            </a:endParaRPr>
          </a:p>
          <a:p>
            <a:pPr algn="ctr">
              <a:tabLst>
                <a:tab pos="1254125" algn="l"/>
              </a:tabLst>
            </a:pPr>
            <a:r>
              <a:rPr kumimoji="1" lang="ja-JP" altLang="en-US" sz="2400" b="1" dirty="0">
                <a:solidFill>
                  <a:srgbClr val="0000FF"/>
                </a:solidFill>
              </a:rPr>
              <a:t>スイッチオフ</a:t>
            </a:r>
            <a:endParaRPr kumimoji="1" lang="en-US" altLang="ja-JP" sz="2400" b="1" dirty="0">
              <a:solidFill>
                <a:srgbClr val="0000FF"/>
              </a:solidFill>
            </a:endParaRPr>
          </a:p>
        </p:txBody>
      </p:sp>
      <p:sp>
        <p:nvSpPr>
          <p:cNvPr id="65" name="テキスト ボックス 64">
            <a:extLst>
              <a:ext uri="{FF2B5EF4-FFF2-40B4-BE49-F238E27FC236}">
                <a16:creationId xmlns:a16="http://schemas.microsoft.com/office/drawing/2014/main" id="{48DDBF96-F544-4396-A775-8AFEC2F94CC7}"/>
              </a:ext>
            </a:extLst>
          </p:cNvPr>
          <p:cNvSpPr txBox="1"/>
          <p:nvPr/>
        </p:nvSpPr>
        <p:spPr>
          <a:xfrm>
            <a:off x="5726873" y="4538549"/>
            <a:ext cx="3309623" cy="461665"/>
          </a:xfrm>
          <a:prstGeom prst="rect">
            <a:avLst/>
          </a:prstGeom>
          <a:noFill/>
        </p:spPr>
        <p:txBody>
          <a:bodyPr wrap="square" rtlCol="0">
            <a:spAutoFit/>
          </a:bodyPr>
          <a:lstStyle/>
          <a:p>
            <a:pPr>
              <a:tabLst>
                <a:tab pos="1254125" algn="l"/>
              </a:tabLst>
            </a:pPr>
            <a:r>
              <a:rPr kumimoji="1" lang="ja-JP" altLang="en-US" sz="2400" b="1" dirty="0"/>
              <a:t>リーフのすべての回路</a:t>
            </a:r>
            <a:endParaRPr kumimoji="1" lang="en-US" altLang="ja-JP" sz="2400" b="1" dirty="0"/>
          </a:p>
        </p:txBody>
      </p:sp>
      <p:sp>
        <p:nvSpPr>
          <p:cNvPr id="4" name="矢印: 右 3">
            <a:extLst>
              <a:ext uri="{FF2B5EF4-FFF2-40B4-BE49-F238E27FC236}">
                <a16:creationId xmlns:a16="http://schemas.microsoft.com/office/drawing/2014/main" id="{B7967EE3-C76F-4F70-90F9-1CD51DC0F159}"/>
              </a:ext>
            </a:extLst>
          </p:cNvPr>
          <p:cNvSpPr/>
          <p:nvPr/>
        </p:nvSpPr>
        <p:spPr>
          <a:xfrm>
            <a:off x="5197199" y="4485069"/>
            <a:ext cx="425392" cy="51514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66" name="矢印: 右 65">
            <a:extLst>
              <a:ext uri="{FF2B5EF4-FFF2-40B4-BE49-F238E27FC236}">
                <a16:creationId xmlns:a16="http://schemas.microsoft.com/office/drawing/2014/main" id="{3FE205EB-1288-4543-8CEB-974FA0D3008B}"/>
              </a:ext>
            </a:extLst>
          </p:cNvPr>
          <p:cNvSpPr/>
          <p:nvPr/>
        </p:nvSpPr>
        <p:spPr>
          <a:xfrm rot="16200000">
            <a:off x="3842578" y="3670868"/>
            <a:ext cx="425392" cy="51514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42" name="Line 1601">
            <a:extLst>
              <a:ext uri="{FF2B5EF4-FFF2-40B4-BE49-F238E27FC236}">
                <a16:creationId xmlns:a16="http://schemas.microsoft.com/office/drawing/2014/main" id="{2D1B1F97-EE92-4C31-B024-FE5C3D71A01D}"/>
              </a:ext>
            </a:extLst>
          </p:cNvPr>
          <p:cNvSpPr>
            <a:spLocks noChangeShapeType="1"/>
          </p:cNvSpPr>
          <p:nvPr/>
        </p:nvSpPr>
        <p:spPr bwMode="auto">
          <a:xfrm rot="10800000" flipV="1">
            <a:off x="624268" y="3664926"/>
            <a:ext cx="0" cy="87362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grpSp>
        <p:nvGrpSpPr>
          <p:cNvPr id="52" name="Group 1111">
            <a:extLst>
              <a:ext uri="{FF2B5EF4-FFF2-40B4-BE49-F238E27FC236}">
                <a16:creationId xmlns:a16="http://schemas.microsoft.com/office/drawing/2014/main" id="{5F61E24C-7A06-4AFB-9590-856F4CA48B89}"/>
              </a:ext>
            </a:extLst>
          </p:cNvPr>
          <p:cNvGrpSpPr>
            <a:grpSpLocks/>
          </p:cNvGrpSpPr>
          <p:nvPr/>
        </p:nvGrpSpPr>
        <p:grpSpPr bwMode="auto">
          <a:xfrm>
            <a:off x="312997" y="5429576"/>
            <a:ext cx="457200" cy="304800"/>
            <a:chOff x="2688" y="2304"/>
            <a:chExt cx="144" cy="96"/>
          </a:xfrm>
        </p:grpSpPr>
        <p:sp>
          <p:nvSpPr>
            <p:cNvPr id="59" name="Line 1103">
              <a:extLst>
                <a:ext uri="{FF2B5EF4-FFF2-40B4-BE49-F238E27FC236}">
                  <a16:creationId xmlns:a16="http://schemas.microsoft.com/office/drawing/2014/main" id="{D1449813-2D4E-48EF-8429-AC5D4741A3EC}"/>
                </a:ext>
              </a:extLst>
            </p:cNvPr>
            <p:cNvSpPr>
              <a:spLocks noChangeShapeType="1"/>
            </p:cNvSpPr>
            <p:nvPr/>
          </p:nvSpPr>
          <p:spPr bwMode="auto">
            <a:xfrm>
              <a:off x="2784" y="2304"/>
              <a:ext cx="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67" name="Line 1104">
              <a:extLst>
                <a:ext uri="{FF2B5EF4-FFF2-40B4-BE49-F238E27FC236}">
                  <a16:creationId xmlns:a16="http://schemas.microsoft.com/office/drawing/2014/main" id="{03C38769-7B1B-4B51-BE76-E9303C344A61}"/>
                </a:ext>
              </a:extLst>
            </p:cNvPr>
            <p:cNvSpPr>
              <a:spLocks noChangeShapeType="1"/>
            </p:cNvSpPr>
            <p:nvPr/>
          </p:nvSpPr>
          <p:spPr bwMode="auto">
            <a:xfrm>
              <a:off x="2736" y="2352"/>
              <a:ext cx="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68" name="Line 1105">
              <a:extLst>
                <a:ext uri="{FF2B5EF4-FFF2-40B4-BE49-F238E27FC236}">
                  <a16:creationId xmlns:a16="http://schemas.microsoft.com/office/drawing/2014/main" id="{9CAFFA42-0195-4CD5-8494-B450E8358052}"/>
                </a:ext>
              </a:extLst>
            </p:cNvPr>
            <p:cNvSpPr>
              <a:spLocks noChangeShapeType="1"/>
            </p:cNvSpPr>
            <p:nvPr/>
          </p:nvSpPr>
          <p:spPr bwMode="auto">
            <a:xfrm flipV="1">
              <a:off x="2736" y="2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69" name="Line 1106">
              <a:extLst>
                <a:ext uri="{FF2B5EF4-FFF2-40B4-BE49-F238E27FC236}">
                  <a16:creationId xmlns:a16="http://schemas.microsoft.com/office/drawing/2014/main" id="{27E32555-7D96-4AD3-996C-89215E4D5182}"/>
                </a:ext>
              </a:extLst>
            </p:cNvPr>
            <p:cNvSpPr>
              <a:spLocks noChangeShapeType="1"/>
            </p:cNvSpPr>
            <p:nvPr/>
          </p:nvSpPr>
          <p:spPr bwMode="auto">
            <a:xfrm flipV="1">
              <a:off x="2784" y="2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70" name="Line 1107">
              <a:extLst>
                <a:ext uri="{FF2B5EF4-FFF2-40B4-BE49-F238E27FC236}">
                  <a16:creationId xmlns:a16="http://schemas.microsoft.com/office/drawing/2014/main" id="{B6DE2AD9-C978-42E5-80A7-D39FC56A2B68}"/>
                </a:ext>
              </a:extLst>
            </p:cNvPr>
            <p:cNvSpPr>
              <a:spLocks noChangeShapeType="1"/>
            </p:cNvSpPr>
            <p:nvPr/>
          </p:nvSpPr>
          <p:spPr bwMode="auto">
            <a:xfrm flipV="1">
              <a:off x="2688" y="2352"/>
              <a:ext cx="48"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grpSp>
      <p:sp>
        <p:nvSpPr>
          <p:cNvPr id="72" name="Line 1600">
            <a:extLst>
              <a:ext uri="{FF2B5EF4-FFF2-40B4-BE49-F238E27FC236}">
                <a16:creationId xmlns:a16="http://schemas.microsoft.com/office/drawing/2014/main" id="{6CE4B6CB-817D-48BB-90DF-D4CF835DE996}"/>
              </a:ext>
            </a:extLst>
          </p:cNvPr>
          <p:cNvSpPr>
            <a:spLocks noChangeShapeType="1"/>
          </p:cNvSpPr>
          <p:nvPr/>
        </p:nvSpPr>
        <p:spPr bwMode="auto">
          <a:xfrm rot="10800000" flipV="1">
            <a:off x="615808" y="4995749"/>
            <a:ext cx="0" cy="44947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73" name="Line 1601">
            <a:extLst>
              <a:ext uri="{FF2B5EF4-FFF2-40B4-BE49-F238E27FC236}">
                <a16:creationId xmlns:a16="http://schemas.microsoft.com/office/drawing/2014/main" id="{93F82495-6A68-4C19-A135-7C6E4A5F67D7}"/>
              </a:ext>
            </a:extLst>
          </p:cNvPr>
          <p:cNvSpPr>
            <a:spLocks noChangeShapeType="1"/>
          </p:cNvSpPr>
          <p:nvPr/>
        </p:nvSpPr>
        <p:spPr bwMode="auto">
          <a:xfrm rot="10800000" flipH="1">
            <a:off x="624266" y="3653427"/>
            <a:ext cx="756468" cy="1150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74" name="Oval 1217">
            <a:extLst>
              <a:ext uri="{FF2B5EF4-FFF2-40B4-BE49-F238E27FC236}">
                <a16:creationId xmlns:a16="http://schemas.microsoft.com/office/drawing/2014/main" id="{78B68F26-3988-4985-A310-FB29EEAA409C}"/>
              </a:ext>
            </a:extLst>
          </p:cNvPr>
          <p:cNvSpPr>
            <a:spLocks noChangeArrowheads="1"/>
          </p:cNvSpPr>
          <p:nvPr/>
        </p:nvSpPr>
        <p:spPr bwMode="auto">
          <a:xfrm>
            <a:off x="1340693" y="3622726"/>
            <a:ext cx="76200" cy="762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grpSp>
        <p:nvGrpSpPr>
          <p:cNvPr id="6" name="グループ化 5">
            <a:extLst>
              <a:ext uri="{FF2B5EF4-FFF2-40B4-BE49-F238E27FC236}">
                <a16:creationId xmlns:a16="http://schemas.microsoft.com/office/drawing/2014/main" id="{3341AF2F-6D2E-45BF-A4B9-4D3F484A30D9}"/>
              </a:ext>
            </a:extLst>
          </p:cNvPr>
          <p:cNvGrpSpPr/>
          <p:nvPr/>
        </p:nvGrpSpPr>
        <p:grpSpPr>
          <a:xfrm>
            <a:off x="390582" y="4538549"/>
            <a:ext cx="457200" cy="471774"/>
            <a:chOff x="390582" y="4538549"/>
            <a:chExt cx="457200" cy="471774"/>
          </a:xfrm>
        </p:grpSpPr>
        <p:sp>
          <p:nvSpPr>
            <p:cNvPr id="40" name="Oval 1607">
              <a:extLst>
                <a:ext uri="{FF2B5EF4-FFF2-40B4-BE49-F238E27FC236}">
                  <a16:creationId xmlns:a16="http://schemas.microsoft.com/office/drawing/2014/main" id="{F7A423D9-9D7D-4078-8A34-D9EEC1A13FC7}"/>
                </a:ext>
              </a:extLst>
            </p:cNvPr>
            <p:cNvSpPr>
              <a:spLocks noChangeArrowheads="1"/>
            </p:cNvSpPr>
            <p:nvPr/>
          </p:nvSpPr>
          <p:spPr bwMode="auto">
            <a:xfrm>
              <a:off x="390582" y="4538549"/>
              <a:ext cx="457200" cy="4572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75" name="テキスト ボックス 74">
              <a:extLst>
                <a:ext uri="{FF2B5EF4-FFF2-40B4-BE49-F238E27FC236}">
                  <a16:creationId xmlns:a16="http://schemas.microsoft.com/office/drawing/2014/main" id="{4BB00F18-D930-45C5-BE85-18B9BD403A1C}"/>
                </a:ext>
              </a:extLst>
            </p:cNvPr>
            <p:cNvSpPr txBox="1"/>
            <p:nvPr/>
          </p:nvSpPr>
          <p:spPr>
            <a:xfrm>
              <a:off x="425410" y="4548658"/>
              <a:ext cx="381000" cy="461665"/>
            </a:xfrm>
            <a:prstGeom prst="rect">
              <a:avLst/>
            </a:prstGeom>
            <a:noFill/>
          </p:spPr>
          <p:txBody>
            <a:bodyPr wrap="square" rtlCol="0">
              <a:spAutoFit/>
            </a:bodyPr>
            <a:lstStyle/>
            <a:p>
              <a:pPr>
                <a:tabLst>
                  <a:tab pos="1254125" algn="l"/>
                </a:tabLst>
              </a:pPr>
              <a:r>
                <a:rPr kumimoji="1" lang="en-US" altLang="ja-JP" sz="2400" b="1" dirty="0"/>
                <a:t>V</a:t>
              </a:r>
            </a:p>
          </p:txBody>
        </p:sp>
      </p:grpSp>
      <p:sp>
        <p:nvSpPr>
          <p:cNvPr id="76" name="円/楕円 1471">
            <a:extLst>
              <a:ext uri="{FF2B5EF4-FFF2-40B4-BE49-F238E27FC236}">
                <a16:creationId xmlns:a16="http://schemas.microsoft.com/office/drawing/2014/main" id="{4FF8702A-2A6F-4DDE-ADE1-EAA41A4C77FA}"/>
              </a:ext>
            </a:extLst>
          </p:cNvPr>
          <p:cNvSpPr/>
          <p:nvPr/>
        </p:nvSpPr>
        <p:spPr>
          <a:xfrm>
            <a:off x="489309" y="2052211"/>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77" name="テキスト ボックス 76">
            <a:extLst>
              <a:ext uri="{FF2B5EF4-FFF2-40B4-BE49-F238E27FC236}">
                <a16:creationId xmlns:a16="http://schemas.microsoft.com/office/drawing/2014/main" id="{57C37FD8-315E-4684-8FB0-2A69EE907D5B}"/>
              </a:ext>
            </a:extLst>
          </p:cNvPr>
          <p:cNvSpPr txBox="1"/>
          <p:nvPr/>
        </p:nvSpPr>
        <p:spPr>
          <a:xfrm>
            <a:off x="30423" y="2839288"/>
            <a:ext cx="3462456" cy="461665"/>
          </a:xfrm>
          <a:prstGeom prst="rect">
            <a:avLst/>
          </a:prstGeom>
          <a:solidFill>
            <a:srgbClr val="FFFF99"/>
          </a:solidFill>
        </p:spPr>
        <p:txBody>
          <a:bodyPr wrap="square" rtlCol="0">
            <a:spAutoFit/>
          </a:bodyPr>
          <a:lstStyle/>
          <a:p>
            <a:pPr algn="ctr">
              <a:tabLst>
                <a:tab pos="1254125" algn="l"/>
              </a:tabLst>
            </a:pPr>
            <a:r>
              <a:rPr kumimoji="1" lang="ja-JP" altLang="en-US" sz="2400" b="1" dirty="0">
                <a:solidFill>
                  <a:srgbClr val="0000FF"/>
                </a:solidFill>
              </a:rPr>
              <a:t>電池電圧モニター付き</a:t>
            </a:r>
            <a:endParaRPr kumimoji="1" lang="en-US" altLang="ja-JP" sz="2400" b="1" dirty="0">
              <a:solidFill>
                <a:srgbClr val="0000FF"/>
              </a:solidFill>
            </a:endParaRPr>
          </a:p>
        </p:txBody>
      </p:sp>
      <p:sp>
        <p:nvSpPr>
          <p:cNvPr id="78" name="矢印: 右 77">
            <a:extLst>
              <a:ext uri="{FF2B5EF4-FFF2-40B4-BE49-F238E27FC236}">
                <a16:creationId xmlns:a16="http://schemas.microsoft.com/office/drawing/2014/main" id="{6976EAB3-1C29-4967-8E0C-ED9408E187E9}"/>
              </a:ext>
            </a:extLst>
          </p:cNvPr>
          <p:cNvSpPr/>
          <p:nvPr/>
        </p:nvSpPr>
        <p:spPr>
          <a:xfrm rot="6648735">
            <a:off x="424249" y="3815831"/>
            <a:ext cx="1067759" cy="268272"/>
          </a:xfrm>
          <a:prstGeom prst="rightArrow">
            <a:avLst/>
          </a:prstGeom>
          <a:ln w="28575"/>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7187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BC458C0C-7D96-4058-A52D-264537107897}"/>
              </a:ext>
            </a:extLst>
          </p:cNvPr>
          <p:cNvSpPr/>
          <p:nvPr/>
        </p:nvSpPr>
        <p:spPr>
          <a:xfrm>
            <a:off x="323529" y="4694846"/>
            <a:ext cx="8820472" cy="1200329"/>
          </a:xfrm>
          <a:prstGeom prst="rect">
            <a:avLst/>
          </a:prstGeom>
        </p:spPr>
        <p:txBody>
          <a:bodyPr wrap="square">
            <a:spAutoFit/>
          </a:bodyPr>
          <a:lstStyle/>
          <a:p>
            <a:pPr defTabSz="358775">
              <a:buNone/>
            </a:pPr>
            <a:r>
              <a:rPr lang="ja-JP" altLang="en-US" sz="2400" b="1" dirty="0">
                <a:solidFill>
                  <a:srgbClr val="00B0F0"/>
                </a:solidFill>
              </a:rPr>
              <a:t>電流測定リーフ</a:t>
            </a:r>
            <a:r>
              <a:rPr lang="ja-JP" altLang="en-US" sz="2400" b="1" dirty="0"/>
              <a:t>を入れるだけで個々のリーフの電流測定が容易</a:t>
            </a:r>
            <a:endParaRPr lang="en-US" altLang="ja-JP" sz="2400" b="1" dirty="0"/>
          </a:p>
          <a:p>
            <a:pPr defTabSz="358775">
              <a:buNone/>
            </a:pPr>
            <a:endParaRPr lang="en-US" altLang="ja-JP" sz="2400" b="1" dirty="0"/>
          </a:p>
          <a:p>
            <a:pPr defTabSz="358775">
              <a:buNone/>
            </a:pPr>
            <a:r>
              <a:rPr lang="ja-JP" altLang="en-US" sz="2400" b="1" dirty="0"/>
              <a:t>低消費電力システムのデバッグが可能</a:t>
            </a:r>
            <a:r>
              <a:rPr lang="en-US" altLang="ja-JP" sz="2400" b="1" dirty="0">
                <a:sym typeface="Wingdings" panose="05000000000000000000" pitchFamily="2" charset="2"/>
              </a:rPr>
              <a:t></a:t>
            </a:r>
            <a:r>
              <a:rPr lang="ja-JP" altLang="en-US" sz="2400" b="1" dirty="0">
                <a:sym typeface="Wingdings" panose="05000000000000000000" pitchFamily="2" charset="2"/>
              </a:rPr>
              <a:t>電池システムの</a:t>
            </a:r>
            <a:r>
              <a:rPr lang="ja-JP" altLang="en-US" sz="2400" b="1" dirty="0"/>
              <a:t>開発加速</a:t>
            </a:r>
            <a:endParaRPr lang="en-US" altLang="ja-JP" sz="2400" b="1" dirty="0"/>
          </a:p>
        </p:txBody>
      </p:sp>
      <p:sp>
        <p:nvSpPr>
          <p:cNvPr id="3" name="タイトル 2"/>
          <p:cNvSpPr>
            <a:spLocks noGrp="1"/>
          </p:cNvSpPr>
          <p:nvPr>
            <p:ph type="title"/>
          </p:nvPr>
        </p:nvSpPr>
        <p:spPr>
          <a:xfrm>
            <a:off x="0" y="116633"/>
            <a:ext cx="9144000" cy="426342"/>
          </a:xfrm>
        </p:spPr>
        <p:txBody>
          <a:bodyPr/>
          <a:lstStyle/>
          <a:p>
            <a:r>
              <a:rPr lang="ja-JP" altLang="en-US" dirty="0"/>
              <a:t>個々のリーフの消費電力を容易に測定可能</a:t>
            </a:r>
            <a:endParaRPr kumimoji="1" lang="ja-JP" altLang="en-US" dirty="0"/>
          </a:p>
        </p:txBody>
      </p:sp>
      <p:sp>
        <p:nvSpPr>
          <p:cNvPr id="15" name="円/楕円 1471"/>
          <p:cNvSpPr/>
          <p:nvPr/>
        </p:nvSpPr>
        <p:spPr>
          <a:xfrm>
            <a:off x="107505" y="4777480"/>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76" name="円/楕円 1471">
            <a:extLst>
              <a:ext uri="{FF2B5EF4-FFF2-40B4-BE49-F238E27FC236}">
                <a16:creationId xmlns:a16="http://schemas.microsoft.com/office/drawing/2014/main" id="{4FF8702A-2A6F-4DDE-ADE1-EAA41A4C77FA}"/>
              </a:ext>
            </a:extLst>
          </p:cNvPr>
          <p:cNvSpPr/>
          <p:nvPr/>
        </p:nvSpPr>
        <p:spPr>
          <a:xfrm>
            <a:off x="117772" y="5558378"/>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grpSp>
        <p:nvGrpSpPr>
          <p:cNvPr id="148" name="グループ化 147">
            <a:extLst>
              <a:ext uri="{FF2B5EF4-FFF2-40B4-BE49-F238E27FC236}">
                <a16:creationId xmlns:a16="http://schemas.microsoft.com/office/drawing/2014/main" id="{83BFC477-10B7-4432-AE42-73659FA80EA1}"/>
              </a:ext>
            </a:extLst>
          </p:cNvPr>
          <p:cNvGrpSpPr/>
          <p:nvPr/>
        </p:nvGrpSpPr>
        <p:grpSpPr>
          <a:xfrm>
            <a:off x="4602179" y="1210620"/>
            <a:ext cx="4296941" cy="3140236"/>
            <a:chOff x="177526" y="1196752"/>
            <a:chExt cx="4296941" cy="3140236"/>
          </a:xfrm>
        </p:grpSpPr>
        <p:grpSp>
          <p:nvGrpSpPr>
            <p:cNvPr id="35" name="グループ化 34">
              <a:extLst>
                <a:ext uri="{FF2B5EF4-FFF2-40B4-BE49-F238E27FC236}">
                  <a16:creationId xmlns:a16="http://schemas.microsoft.com/office/drawing/2014/main" id="{D979C344-F1F6-43ED-B97C-7358C23E1367}"/>
                </a:ext>
              </a:extLst>
            </p:cNvPr>
            <p:cNvGrpSpPr/>
            <p:nvPr/>
          </p:nvGrpSpPr>
          <p:grpSpPr>
            <a:xfrm>
              <a:off x="177526" y="1196752"/>
              <a:ext cx="2942906" cy="3140236"/>
              <a:chOff x="1196338" y="2367113"/>
              <a:chExt cx="2942906" cy="3140236"/>
            </a:xfrm>
          </p:grpSpPr>
          <p:sp>
            <p:nvSpPr>
              <p:cNvPr id="9" name="楕円 8">
                <a:extLst>
                  <a:ext uri="{FF2B5EF4-FFF2-40B4-BE49-F238E27FC236}">
                    <a16:creationId xmlns:a16="http://schemas.microsoft.com/office/drawing/2014/main" id="{1F622318-E6CA-4C4E-93BD-550AE125708D}"/>
                  </a:ext>
                </a:extLst>
              </p:cNvPr>
              <p:cNvSpPr/>
              <p:nvPr/>
            </p:nvSpPr>
            <p:spPr>
              <a:xfrm>
                <a:off x="1718526" y="3629293"/>
                <a:ext cx="2000714" cy="1878056"/>
              </a:xfrm>
              <a:prstGeom prst="ellipse">
                <a:avLst/>
              </a:prstGeom>
              <a:solidFill>
                <a:schemeClr val="accent1">
                  <a:lumMod val="20000"/>
                  <a:lumOff val="80000"/>
                </a:schemeClr>
              </a:solidFill>
              <a:ln>
                <a:noFill/>
              </a:ln>
              <a:scene3d>
                <a:camera prst="isometricOffAxis1Top"/>
                <a:lightRig rig="threePt" dir="t"/>
              </a:scene3d>
              <a:sp3d>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1AB3A955-FBBF-40A9-A0F9-529BAF86678E}"/>
                  </a:ext>
                </a:extLst>
              </p:cNvPr>
              <p:cNvSpPr/>
              <p:nvPr/>
            </p:nvSpPr>
            <p:spPr>
              <a:xfrm>
                <a:off x="1771363" y="3377520"/>
                <a:ext cx="2028425" cy="2028425"/>
              </a:xfrm>
              <a:prstGeom prst="rect">
                <a:avLst/>
              </a:prstGeom>
              <a:solidFill>
                <a:srgbClr val="00B050"/>
              </a:solidFill>
              <a:ln>
                <a:noFill/>
              </a:ln>
              <a:scene3d>
                <a:camera prst="isometricOffAxis1Top"/>
                <a:lightRig rig="threePt" dir="t"/>
              </a:scene3d>
              <a:sp3d>
                <a:bevelT w="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C0DC34EF-5C26-47D1-AE37-29B15D214774}"/>
                  </a:ext>
                </a:extLst>
              </p:cNvPr>
              <p:cNvSpPr/>
              <p:nvPr/>
            </p:nvSpPr>
            <p:spPr>
              <a:xfrm>
                <a:off x="1771363" y="3068960"/>
                <a:ext cx="2028425" cy="2028425"/>
              </a:xfrm>
              <a:prstGeom prst="rect">
                <a:avLst/>
              </a:prstGeom>
              <a:solidFill>
                <a:srgbClr val="00B050"/>
              </a:solidFill>
              <a:ln>
                <a:noFill/>
              </a:ln>
              <a:scene3d>
                <a:camera prst="isometricOffAxis1Top"/>
                <a:lightRig rig="threePt" dir="t"/>
              </a:scene3d>
              <a:sp3d>
                <a:bevelT w="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486B297A-8702-4E65-A0D1-DF7AFED5C1DC}"/>
                  </a:ext>
                </a:extLst>
              </p:cNvPr>
              <p:cNvSpPr/>
              <p:nvPr/>
            </p:nvSpPr>
            <p:spPr>
              <a:xfrm>
                <a:off x="1771363" y="2723394"/>
                <a:ext cx="2028425" cy="2028425"/>
              </a:xfrm>
              <a:prstGeom prst="rect">
                <a:avLst/>
              </a:prstGeom>
              <a:solidFill>
                <a:schemeClr val="accent1">
                  <a:lumMod val="40000"/>
                  <a:lumOff val="60000"/>
                </a:schemeClr>
              </a:solidFill>
              <a:ln>
                <a:noFill/>
              </a:ln>
              <a:scene3d>
                <a:camera prst="isometricOffAxis1Top"/>
                <a:lightRig rig="threePt" dir="t"/>
              </a:scene3d>
              <a:sp3d>
                <a:bevelT w="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3F58D6FC-FF26-406B-9289-573D4554A6D6}"/>
                  </a:ext>
                </a:extLst>
              </p:cNvPr>
              <p:cNvSpPr/>
              <p:nvPr/>
            </p:nvSpPr>
            <p:spPr>
              <a:xfrm>
                <a:off x="1771363" y="2367113"/>
                <a:ext cx="2028425" cy="2028425"/>
              </a:xfrm>
              <a:prstGeom prst="rect">
                <a:avLst/>
              </a:prstGeom>
              <a:solidFill>
                <a:srgbClr val="00B050"/>
              </a:solidFill>
              <a:ln>
                <a:solidFill>
                  <a:srgbClr val="0000FF"/>
                </a:solidFill>
              </a:ln>
              <a:scene3d>
                <a:camera prst="isometricOffAxis1Top"/>
                <a:lightRig rig="threePt" dir="t"/>
              </a:scene3d>
              <a:sp3d>
                <a:bevelT w="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8" name="直線コネクタ 87">
                <a:extLst>
                  <a:ext uri="{FF2B5EF4-FFF2-40B4-BE49-F238E27FC236}">
                    <a16:creationId xmlns:a16="http://schemas.microsoft.com/office/drawing/2014/main" id="{DC3760B5-9076-4D8E-925F-3FFD5694C00D}"/>
                  </a:ext>
                </a:extLst>
              </p:cNvPr>
              <p:cNvCxnSpPr>
                <a:cxnSpLocks/>
              </p:cNvCxnSpPr>
              <p:nvPr/>
            </p:nvCxnSpPr>
            <p:spPr>
              <a:xfrm>
                <a:off x="2339752" y="4249694"/>
                <a:ext cx="0" cy="486878"/>
              </a:xfrm>
              <a:prstGeom prst="line">
                <a:avLst/>
              </a:prstGeom>
              <a:ln w="76200">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6BC40726-3C78-4762-9D56-C3AA5CF6F5AB}"/>
                  </a:ext>
                </a:extLst>
              </p:cNvPr>
              <p:cNvCxnSpPr>
                <a:cxnSpLocks/>
              </p:cNvCxnSpPr>
              <p:nvPr/>
            </p:nvCxnSpPr>
            <p:spPr>
              <a:xfrm flipV="1">
                <a:off x="2360511" y="4002006"/>
                <a:ext cx="1778733" cy="282871"/>
              </a:xfrm>
              <a:prstGeom prst="line">
                <a:avLst/>
              </a:prstGeom>
              <a:ln w="76200">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4029176F-BF56-4492-9BE9-25FA91028BEF}"/>
                  </a:ext>
                </a:extLst>
              </p:cNvPr>
              <p:cNvCxnSpPr>
                <a:cxnSpLocks/>
              </p:cNvCxnSpPr>
              <p:nvPr/>
            </p:nvCxnSpPr>
            <p:spPr>
              <a:xfrm flipV="1">
                <a:off x="2339751" y="3825391"/>
                <a:ext cx="1797034" cy="293023"/>
              </a:xfrm>
              <a:prstGeom prst="line">
                <a:avLst/>
              </a:prstGeom>
              <a:ln w="76200">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F450E5DA-6523-4224-A57B-43EC9DFA123E}"/>
                  </a:ext>
                </a:extLst>
              </p:cNvPr>
              <p:cNvCxnSpPr>
                <a:cxnSpLocks/>
              </p:cNvCxnSpPr>
              <p:nvPr/>
            </p:nvCxnSpPr>
            <p:spPr>
              <a:xfrm>
                <a:off x="2339752" y="3638047"/>
                <a:ext cx="0" cy="486878"/>
              </a:xfrm>
              <a:prstGeom prst="line">
                <a:avLst/>
              </a:prstGeom>
              <a:ln w="76200">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直方体 25">
                <a:extLst>
                  <a:ext uri="{FF2B5EF4-FFF2-40B4-BE49-F238E27FC236}">
                    <a16:creationId xmlns:a16="http://schemas.microsoft.com/office/drawing/2014/main" id="{5108156D-2B43-4C5A-94A0-C3E2A7DEE95D}"/>
                  </a:ext>
                </a:extLst>
              </p:cNvPr>
              <p:cNvSpPr/>
              <p:nvPr/>
            </p:nvSpPr>
            <p:spPr>
              <a:xfrm>
                <a:off x="1196338" y="2960846"/>
                <a:ext cx="1584176" cy="2218294"/>
              </a:xfrm>
              <a:prstGeom prst="cube">
                <a:avLst/>
              </a:prstGeom>
              <a:noFill/>
              <a:ln>
                <a:solidFill>
                  <a:srgbClr val="92D050"/>
                </a:solidFill>
              </a:ln>
              <a:scene3d>
                <a:camera prst="orthographicFront">
                  <a:rot lat="27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5" name="直線コネクタ 114">
                <a:extLst>
                  <a:ext uri="{FF2B5EF4-FFF2-40B4-BE49-F238E27FC236}">
                    <a16:creationId xmlns:a16="http://schemas.microsoft.com/office/drawing/2014/main" id="{269A22EA-B00D-42A6-AD66-7F6B03550BB8}"/>
                  </a:ext>
                </a:extLst>
              </p:cNvPr>
              <p:cNvCxnSpPr>
                <a:cxnSpLocks/>
              </p:cNvCxnSpPr>
              <p:nvPr/>
            </p:nvCxnSpPr>
            <p:spPr>
              <a:xfrm>
                <a:off x="1868654" y="3275981"/>
                <a:ext cx="503925" cy="350857"/>
              </a:xfrm>
              <a:prstGeom prst="line">
                <a:avLst/>
              </a:prstGeom>
              <a:ln w="76200">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429AD0DE-01CC-4916-AD18-A7996A9539EC}"/>
                  </a:ext>
                </a:extLst>
              </p:cNvPr>
              <p:cNvCxnSpPr>
                <a:cxnSpLocks/>
              </p:cNvCxnSpPr>
              <p:nvPr/>
            </p:nvCxnSpPr>
            <p:spPr>
              <a:xfrm flipH="1">
                <a:off x="2367654" y="3435616"/>
                <a:ext cx="1285129" cy="191222"/>
              </a:xfrm>
              <a:prstGeom prst="line">
                <a:avLst/>
              </a:prstGeom>
              <a:ln w="76200">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5" name="グループ化 124">
              <a:extLst>
                <a:ext uri="{FF2B5EF4-FFF2-40B4-BE49-F238E27FC236}">
                  <a16:creationId xmlns:a16="http://schemas.microsoft.com/office/drawing/2014/main" id="{8CE727F6-F8FC-43D6-8272-B415F9EE72BC}"/>
                </a:ext>
              </a:extLst>
            </p:cNvPr>
            <p:cNvGrpSpPr/>
            <p:nvPr/>
          </p:nvGrpSpPr>
          <p:grpSpPr>
            <a:xfrm>
              <a:off x="3071715" y="2326616"/>
              <a:ext cx="741486" cy="802327"/>
              <a:chOff x="3193473" y="3636818"/>
              <a:chExt cx="741486" cy="802327"/>
            </a:xfrm>
          </p:grpSpPr>
          <p:grpSp>
            <p:nvGrpSpPr>
              <p:cNvPr id="96" name="グループ化 95">
                <a:extLst>
                  <a:ext uri="{FF2B5EF4-FFF2-40B4-BE49-F238E27FC236}">
                    <a16:creationId xmlns:a16="http://schemas.microsoft.com/office/drawing/2014/main" id="{A6F9F6E1-B151-40F7-A070-026261735C46}"/>
                  </a:ext>
                </a:extLst>
              </p:cNvPr>
              <p:cNvGrpSpPr/>
              <p:nvPr/>
            </p:nvGrpSpPr>
            <p:grpSpPr>
              <a:xfrm>
                <a:off x="3477759" y="3775532"/>
                <a:ext cx="457200" cy="474799"/>
                <a:chOff x="390582" y="4520950"/>
                <a:chExt cx="457200" cy="474799"/>
              </a:xfrm>
            </p:grpSpPr>
            <p:sp>
              <p:nvSpPr>
                <p:cNvPr id="97" name="Oval 1607">
                  <a:extLst>
                    <a:ext uri="{FF2B5EF4-FFF2-40B4-BE49-F238E27FC236}">
                      <a16:creationId xmlns:a16="http://schemas.microsoft.com/office/drawing/2014/main" id="{9C9516FA-D3AD-45B8-AAB1-3595056CBE9A}"/>
                    </a:ext>
                  </a:extLst>
                </p:cNvPr>
                <p:cNvSpPr>
                  <a:spLocks noChangeArrowheads="1"/>
                </p:cNvSpPr>
                <p:nvPr/>
              </p:nvSpPr>
              <p:spPr bwMode="auto">
                <a:xfrm>
                  <a:off x="390582" y="4538549"/>
                  <a:ext cx="457200" cy="4572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98" name="テキスト ボックス 97">
                  <a:extLst>
                    <a:ext uri="{FF2B5EF4-FFF2-40B4-BE49-F238E27FC236}">
                      <a16:creationId xmlns:a16="http://schemas.microsoft.com/office/drawing/2014/main" id="{8071C4E8-5AC0-41DD-BACA-C3A604F99C7B}"/>
                    </a:ext>
                  </a:extLst>
                </p:cNvPr>
                <p:cNvSpPr txBox="1"/>
                <p:nvPr/>
              </p:nvSpPr>
              <p:spPr>
                <a:xfrm>
                  <a:off x="418483" y="4520950"/>
                  <a:ext cx="381000" cy="461665"/>
                </a:xfrm>
                <a:prstGeom prst="rect">
                  <a:avLst/>
                </a:prstGeom>
                <a:noFill/>
              </p:spPr>
              <p:txBody>
                <a:bodyPr wrap="square" rtlCol="0">
                  <a:spAutoFit/>
                </a:bodyPr>
                <a:lstStyle/>
                <a:p>
                  <a:pPr>
                    <a:tabLst>
                      <a:tab pos="1254125" algn="l"/>
                    </a:tabLst>
                  </a:pPr>
                  <a:r>
                    <a:rPr kumimoji="1" lang="en-US" altLang="ja-JP" sz="2400" b="1" dirty="0"/>
                    <a:t>A</a:t>
                  </a:r>
                </a:p>
              </p:txBody>
            </p:sp>
          </p:grpSp>
          <p:sp>
            <p:nvSpPr>
              <p:cNvPr id="37" name="フリーフォーム: 図形 36">
                <a:extLst>
                  <a:ext uri="{FF2B5EF4-FFF2-40B4-BE49-F238E27FC236}">
                    <a16:creationId xmlns:a16="http://schemas.microsoft.com/office/drawing/2014/main" id="{8995950E-739F-4850-BB6C-7C16A84C86E9}"/>
                  </a:ext>
                </a:extLst>
              </p:cNvPr>
              <p:cNvSpPr/>
              <p:nvPr/>
            </p:nvSpPr>
            <p:spPr>
              <a:xfrm>
                <a:off x="3193473" y="3636818"/>
                <a:ext cx="512618" cy="311727"/>
              </a:xfrm>
              <a:custGeom>
                <a:avLst/>
                <a:gdLst>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18" h="311727">
                    <a:moveTo>
                      <a:pt x="0" y="311727"/>
                    </a:moveTo>
                    <a:cubicBezTo>
                      <a:pt x="76200" y="230909"/>
                      <a:pt x="163946" y="121227"/>
                      <a:pt x="228600" y="69273"/>
                    </a:cubicBezTo>
                    <a:cubicBezTo>
                      <a:pt x="293254" y="17319"/>
                      <a:pt x="340591" y="11546"/>
                      <a:pt x="387927" y="0"/>
                    </a:cubicBezTo>
                    <a:lnTo>
                      <a:pt x="512618" y="0"/>
                    </a:lnTo>
                    <a:lnTo>
                      <a:pt x="512618" y="17318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フリーフォーム: 図形 99">
                <a:extLst>
                  <a:ext uri="{FF2B5EF4-FFF2-40B4-BE49-F238E27FC236}">
                    <a16:creationId xmlns:a16="http://schemas.microsoft.com/office/drawing/2014/main" id="{4B2BB8A9-075E-4684-99C1-E439F6F3D9E9}"/>
                  </a:ext>
                </a:extLst>
              </p:cNvPr>
              <p:cNvSpPr/>
              <p:nvPr/>
            </p:nvSpPr>
            <p:spPr>
              <a:xfrm flipV="1">
                <a:off x="3193473" y="4127418"/>
                <a:ext cx="512618" cy="311727"/>
              </a:xfrm>
              <a:custGeom>
                <a:avLst/>
                <a:gdLst>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18" h="311727">
                    <a:moveTo>
                      <a:pt x="0" y="311727"/>
                    </a:moveTo>
                    <a:cubicBezTo>
                      <a:pt x="76200" y="230909"/>
                      <a:pt x="163946" y="121227"/>
                      <a:pt x="228600" y="69273"/>
                    </a:cubicBezTo>
                    <a:cubicBezTo>
                      <a:pt x="293254" y="17319"/>
                      <a:pt x="340591" y="11546"/>
                      <a:pt x="387927" y="0"/>
                    </a:cubicBezTo>
                    <a:lnTo>
                      <a:pt x="512618" y="0"/>
                    </a:lnTo>
                    <a:lnTo>
                      <a:pt x="512618" y="17318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37">
              <a:extLst>
                <a:ext uri="{FF2B5EF4-FFF2-40B4-BE49-F238E27FC236}">
                  <a16:creationId xmlns:a16="http://schemas.microsoft.com/office/drawing/2014/main" id="{8E2F4F2F-0503-4251-9102-798B010C7637}"/>
                </a:ext>
              </a:extLst>
            </p:cNvPr>
            <p:cNvSpPr txBox="1"/>
            <p:nvPr/>
          </p:nvSpPr>
          <p:spPr>
            <a:xfrm>
              <a:off x="2753265" y="3504291"/>
              <a:ext cx="1277914" cy="369332"/>
            </a:xfrm>
            <a:prstGeom prst="rect">
              <a:avLst/>
            </a:prstGeom>
            <a:noFill/>
          </p:spPr>
          <p:txBody>
            <a:bodyPr wrap="none" rtlCol="0">
              <a:spAutoFit/>
            </a:bodyPr>
            <a:lstStyle/>
            <a:p>
              <a:r>
                <a:rPr kumimoji="1" lang="ja-JP" altLang="en-US" b="1" dirty="0"/>
                <a:t>電池リーフ</a:t>
              </a:r>
            </a:p>
          </p:txBody>
        </p:sp>
        <p:sp>
          <p:nvSpPr>
            <p:cNvPr id="101" name="テキスト ボックス 100">
              <a:extLst>
                <a:ext uri="{FF2B5EF4-FFF2-40B4-BE49-F238E27FC236}">
                  <a16:creationId xmlns:a16="http://schemas.microsoft.com/office/drawing/2014/main" id="{EC9D4FFC-9345-4DB0-B1F6-8BEFB8D78A86}"/>
                </a:ext>
              </a:extLst>
            </p:cNvPr>
            <p:cNvSpPr txBox="1"/>
            <p:nvPr/>
          </p:nvSpPr>
          <p:spPr>
            <a:xfrm>
              <a:off x="2778169" y="1877274"/>
              <a:ext cx="1696298" cy="369332"/>
            </a:xfrm>
            <a:prstGeom prst="rect">
              <a:avLst/>
            </a:prstGeom>
            <a:noFill/>
          </p:spPr>
          <p:txBody>
            <a:bodyPr wrap="none" rtlCol="0">
              <a:spAutoFit/>
            </a:bodyPr>
            <a:lstStyle/>
            <a:p>
              <a:r>
                <a:rPr kumimoji="1" lang="ja-JP" altLang="en-US" b="1" dirty="0">
                  <a:solidFill>
                    <a:srgbClr val="00B0F0"/>
                  </a:solidFill>
                </a:rPr>
                <a:t>電流測定リーフ</a:t>
              </a:r>
            </a:p>
          </p:txBody>
        </p:sp>
        <p:cxnSp>
          <p:nvCxnSpPr>
            <p:cNvPr id="41" name="直線矢印コネクタ 40">
              <a:extLst>
                <a:ext uri="{FF2B5EF4-FFF2-40B4-BE49-F238E27FC236}">
                  <a16:creationId xmlns:a16="http://schemas.microsoft.com/office/drawing/2014/main" id="{588F659D-6180-4C5F-923A-632A896161BA}"/>
                </a:ext>
              </a:extLst>
            </p:cNvPr>
            <p:cNvCxnSpPr/>
            <p:nvPr/>
          </p:nvCxnSpPr>
          <p:spPr>
            <a:xfrm flipH="1">
              <a:off x="2741678" y="2271865"/>
              <a:ext cx="506616" cy="40364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5E5ECC3A-84A2-4E00-AF93-EFD9856BC9F0}"/>
                </a:ext>
              </a:extLst>
            </p:cNvPr>
            <p:cNvSpPr txBox="1"/>
            <p:nvPr/>
          </p:nvSpPr>
          <p:spPr>
            <a:xfrm>
              <a:off x="2515796" y="1371734"/>
              <a:ext cx="1919115" cy="369332"/>
            </a:xfrm>
            <a:prstGeom prst="rect">
              <a:avLst/>
            </a:prstGeom>
            <a:noFill/>
          </p:spPr>
          <p:txBody>
            <a:bodyPr wrap="none" rtlCol="0">
              <a:spAutoFit/>
            </a:bodyPr>
            <a:lstStyle/>
            <a:p>
              <a:r>
                <a:rPr kumimoji="1" lang="ja-JP" altLang="en-US" b="1" dirty="0">
                  <a:solidFill>
                    <a:srgbClr val="0000FF"/>
                  </a:solidFill>
                </a:rPr>
                <a:t>被電流測定リーフ</a:t>
              </a:r>
            </a:p>
          </p:txBody>
        </p:sp>
        <p:cxnSp>
          <p:nvCxnSpPr>
            <p:cNvPr id="103" name="直線矢印コネクタ 102">
              <a:extLst>
                <a:ext uri="{FF2B5EF4-FFF2-40B4-BE49-F238E27FC236}">
                  <a16:creationId xmlns:a16="http://schemas.microsoft.com/office/drawing/2014/main" id="{F9ED760D-7E73-4A3C-9434-A826143D2B01}"/>
                </a:ext>
              </a:extLst>
            </p:cNvPr>
            <p:cNvCxnSpPr/>
            <p:nvPr/>
          </p:nvCxnSpPr>
          <p:spPr>
            <a:xfrm flipH="1">
              <a:off x="2312814" y="1717556"/>
              <a:ext cx="506616" cy="4036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9" name="グループ化 148">
            <a:extLst>
              <a:ext uri="{FF2B5EF4-FFF2-40B4-BE49-F238E27FC236}">
                <a16:creationId xmlns:a16="http://schemas.microsoft.com/office/drawing/2014/main" id="{F4C1CD85-B539-4D06-BB1A-FF5432812EC0}"/>
              </a:ext>
            </a:extLst>
          </p:cNvPr>
          <p:cNvGrpSpPr/>
          <p:nvPr/>
        </p:nvGrpSpPr>
        <p:grpSpPr>
          <a:xfrm>
            <a:off x="164892" y="1315833"/>
            <a:ext cx="6668366" cy="3192728"/>
            <a:chOff x="4427984" y="1274884"/>
            <a:chExt cx="6668366" cy="3192728"/>
          </a:xfrm>
        </p:grpSpPr>
        <p:pic>
          <p:nvPicPr>
            <p:cNvPr id="71" name="Picture 2">
              <a:extLst>
                <a:ext uri="{FF2B5EF4-FFF2-40B4-BE49-F238E27FC236}">
                  <a16:creationId xmlns:a16="http://schemas.microsoft.com/office/drawing/2014/main" id="{CE6AADFE-FA76-4AA5-A3A1-D25BCE4DF7C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27984" y="1274884"/>
              <a:ext cx="4248472" cy="283231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1322F376-033B-4CE0-821A-F12A0EB34CA4}"/>
                </a:ext>
              </a:extLst>
            </p:cNvPr>
            <p:cNvSpPr/>
            <p:nvPr/>
          </p:nvSpPr>
          <p:spPr>
            <a:xfrm>
              <a:off x="6230360" y="2037118"/>
              <a:ext cx="1366905" cy="1224136"/>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AC7CC400-89D5-40AA-9977-3B91A96836F4}"/>
                </a:ext>
              </a:extLst>
            </p:cNvPr>
            <p:cNvCxnSpPr>
              <a:cxnSpLocks/>
            </p:cNvCxnSpPr>
            <p:nvPr/>
          </p:nvCxnSpPr>
          <p:spPr>
            <a:xfrm>
              <a:off x="4932040" y="3636932"/>
              <a:ext cx="3744416" cy="0"/>
            </a:xfrm>
            <a:prstGeom prst="line">
              <a:avLst/>
            </a:prstGeom>
            <a:ln w="76200">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2CADBD4E-42A3-4171-8D30-09F406746F38}"/>
                </a:ext>
              </a:extLst>
            </p:cNvPr>
            <p:cNvCxnSpPr>
              <a:cxnSpLocks/>
            </p:cNvCxnSpPr>
            <p:nvPr/>
          </p:nvCxnSpPr>
          <p:spPr>
            <a:xfrm>
              <a:off x="8172400" y="1418735"/>
              <a:ext cx="0" cy="2204207"/>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7A1B0A6-2BED-416F-AA4F-2959C139AF91}"/>
                </a:ext>
              </a:extLst>
            </p:cNvPr>
            <p:cNvCxnSpPr>
              <a:cxnSpLocks/>
            </p:cNvCxnSpPr>
            <p:nvPr/>
          </p:nvCxnSpPr>
          <p:spPr>
            <a:xfrm>
              <a:off x="7164288" y="2305205"/>
              <a:ext cx="1008112" cy="0"/>
            </a:xfrm>
            <a:prstGeom prst="line">
              <a:avLst/>
            </a:prstGeom>
            <a:ln w="76200">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408B9C82-9B90-44CD-8F68-5D7AA5014485}"/>
                </a:ext>
              </a:extLst>
            </p:cNvPr>
            <p:cNvCxnSpPr>
              <a:cxnSpLocks/>
            </p:cNvCxnSpPr>
            <p:nvPr/>
          </p:nvCxnSpPr>
          <p:spPr>
            <a:xfrm>
              <a:off x="6445455" y="2649186"/>
              <a:ext cx="0" cy="973756"/>
            </a:xfrm>
            <a:prstGeom prst="line">
              <a:avLst/>
            </a:prstGeom>
            <a:ln w="76200">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FA7AE3C4-6CB5-4B78-B29D-D845A170E038}"/>
                </a:ext>
              </a:extLst>
            </p:cNvPr>
            <p:cNvCxnSpPr>
              <a:cxnSpLocks/>
            </p:cNvCxnSpPr>
            <p:nvPr/>
          </p:nvCxnSpPr>
          <p:spPr>
            <a:xfrm>
              <a:off x="7164288" y="2881269"/>
              <a:ext cx="1008112" cy="0"/>
            </a:xfrm>
            <a:prstGeom prst="line">
              <a:avLst/>
            </a:prstGeom>
            <a:ln w="76200">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A5451E7F-0304-4ADF-B6CC-02E87A54750F}"/>
                </a:ext>
              </a:extLst>
            </p:cNvPr>
            <p:cNvSpPr/>
            <p:nvPr/>
          </p:nvSpPr>
          <p:spPr>
            <a:xfrm>
              <a:off x="6337443" y="3385028"/>
              <a:ext cx="216024" cy="1141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ボックス 120">
              <a:extLst>
                <a:ext uri="{FF2B5EF4-FFF2-40B4-BE49-F238E27FC236}">
                  <a16:creationId xmlns:a16="http://schemas.microsoft.com/office/drawing/2014/main" id="{59ACC636-3537-4B04-B04A-3DDCF7473E10}"/>
                </a:ext>
              </a:extLst>
            </p:cNvPr>
            <p:cNvSpPr txBox="1"/>
            <p:nvPr/>
          </p:nvSpPr>
          <p:spPr>
            <a:xfrm>
              <a:off x="4488876" y="2244533"/>
              <a:ext cx="2563522" cy="369332"/>
            </a:xfrm>
            <a:prstGeom prst="rect">
              <a:avLst/>
            </a:prstGeom>
            <a:noFill/>
          </p:spPr>
          <p:txBody>
            <a:bodyPr wrap="none" rtlCol="0">
              <a:spAutoFit/>
            </a:bodyPr>
            <a:lstStyle/>
            <a:p>
              <a:r>
                <a:rPr kumimoji="1" lang="ja-JP" altLang="en-US" b="1" dirty="0">
                  <a:solidFill>
                    <a:srgbClr val="0000FF"/>
                  </a:solidFill>
                </a:rPr>
                <a:t>被電流測定回路ブロック</a:t>
              </a:r>
            </a:p>
          </p:txBody>
        </p:sp>
        <p:sp>
          <p:nvSpPr>
            <p:cNvPr id="122" name="テキスト ボックス 121">
              <a:extLst>
                <a:ext uri="{FF2B5EF4-FFF2-40B4-BE49-F238E27FC236}">
                  <a16:creationId xmlns:a16="http://schemas.microsoft.com/office/drawing/2014/main" id="{AAC70911-B77D-438A-B48D-FB66647D67AB}"/>
                </a:ext>
              </a:extLst>
            </p:cNvPr>
            <p:cNvSpPr txBox="1"/>
            <p:nvPr/>
          </p:nvSpPr>
          <p:spPr>
            <a:xfrm>
              <a:off x="6913812" y="3687400"/>
              <a:ext cx="1720343" cy="369332"/>
            </a:xfrm>
            <a:prstGeom prst="rect">
              <a:avLst/>
            </a:prstGeom>
            <a:noFill/>
          </p:spPr>
          <p:txBody>
            <a:bodyPr wrap="none" rtlCol="0">
              <a:spAutoFit/>
            </a:bodyPr>
            <a:lstStyle/>
            <a:p>
              <a:r>
                <a:rPr kumimoji="1" lang="ja-JP" altLang="en-US" b="1" dirty="0">
                  <a:solidFill>
                    <a:srgbClr val="FFFF00"/>
                  </a:solidFill>
                </a:rPr>
                <a:t>電源線引き回し</a:t>
              </a:r>
            </a:p>
          </p:txBody>
        </p:sp>
        <p:sp>
          <p:nvSpPr>
            <p:cNvPr id="123" name="正方形/長方形 122">
              <a:extLst>
                <a:ext uri="{FF2B5EF4-FFF2-40B4-BE49-F238E27FC236}">
                  <a16:creationId xmlns:a16="http://schemas.microsoft.com/office/drawing/2014/main" id="{CC6B9757-5E39-495E-8A87-A822E48A0A0A}"/>
                </a:ext>
              </a:extLst>
            </p:cNvPr>
            <p:cNvSpPr/>
            <p:nvPr/>
          </p:nvSpPr>
          <p:spPr>
            <a:xfrm rot="5400000">
              <a:off x="7751846" y="2821091"/>
              <a:ext cx="216024" cy="1141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13545E25-E11C-4CEB-B0BC-98D52611DB11}"/>
                </a:ext>
              </a:extLst>
            </p:cNvPr>
            <p:cNvSpPr/>
            <p:nvPr/>
          </p:nvSpPr>
          <p:spPr>
            <a:xfrm rot="5400000">
              <a:off x="7751846" y="2261054"/>
              <a:ext cx="216024" cy="1141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6" name="グループ化 125">
              <a:extLst>
                <a:ext uri="{FF2B5EF4-FFF2-40B4-BE49-F238E27FC236}">
                  <a16:creationId xmlns:a16="http://schemas.microsoft.com/office/drawing/2014/main" id="{BBF06729-0A91-4B57-9BF8-04021FB8BCE8}"/>
                </a:ext>
              </a:extLst>
            </p:cNvPr>
            <p:cNvGrpSpPr/>
            <p:nvPr/>
          </p:nvGrpSpPr>
          <p:grpSpPr>
            <a:xfrm flipH="1">
              <a:off x="5714766" y="3040934"/>
              <a:ext cx="741486" cy="802327"/>
              <a:chOff x="3193473" y="3636818"/>
              <a:chExt cx="741486" cy="802327"/>
            </a:xfrm>
          </p:grpSpPr>
          <p:grpSp>
            <p:nvGrpSpPr>
              <p:cNvPr id="127" name="グループ化 126">
                <a:extLst>
                  <a:ext uri="{FF2B5EF4-FFF2-40B4-BE49-F238E27FC236}">
                    <a16:creationId xmlns:a16="http://schemas.microsoft.com/office/drawing/2014/main" id="{718BF953-45AE-4CF4-A229-03F1E4997BEE}"/>
                  </a:ext>
                </a:extLst>
              </p:cNvPr>
              <p:cNvGrpSpPr/>
              <p:nvPr/>
            </p:nvGrpSpPr>
            <p:grpSpPr>
              <a:xfrm>
                <a:off x="3477759" y="3775532"/>
                <a:ext cx="457200" cy="474799"/>
                <a:chOff x="390582" y="4520950"/>
                <a:chExt cx="457200" cy="474799"/>
              </a:xfrm>
            </p:grpSpPr>
            <p:sp>
              <p:nvSpPr>
                <p:cNvPr id="130" name="Oval 1607">
                  <a:extLst>
                    <a:ext uri="{FF2B5EF4-FFF2-40B4-BE49-F238E27FC236}">
                      <a16:creationId xmlns:a16="http://schemas.microsoft.com/office/drawing/2014/main" id="{F44CCA75-0BF1-4F62-A908-1ED14760B6A3}"/>
                    </a:ext>
                  </a:extLst>
                </p:cNvPr>
                <p:cNvSpPr>
                  <a:spLocks noChangeArrowheads="1"/>
                </p:cNvSpPr>
                <p:nvPr/>
              </p:nvSpPr>
              <p:spPr bwMode="auto">
                <a:xfrm>
                  <a:off x="390582" y="4538549"/>
                  <a:ext cx="457200" cy="4572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131" name="テキスト ボックス 130">
                  <a:extLst>
                    <a:ext uri="{FF2B5EF4-FFF2-40B4-BE49-F238E27FC236}">
                      <a16:creationId xmlns:a16="http://schemas.microsoft.com/office/drawing/2014/main" id="{9BE75B00-0672-4104-B262-6023F142E599}"/>
                    </a:ext>
                  </a:extLst>
                </p:cNvPr>
                <p:cNvSpPr txBox="1"/>
                <p:nvPr/>
              </p:nvSpPr>
              <p:spPr>
                <a:xfrm>
                  <a:off x="418483" y="4520950"/>
                  <a:ext cx="381000" cy="461665"/>
                </a:xfrm>
                <a:prstGeom prst="rect">
                  <a:avLst/>
                </a:prstGeom>
                <a:noFill/>
              </p:spPr>
              <p:txBody>
                <a:bodyPr wrap="square" rtlCol="0">
                  <a:spAutoFit/>
                </a:bodyPr>
                <a:lstStyle/>
                <a:p>
                  <a:pPr>
                    <a:tabLst>
                      <a:tab pos="1254125" algn="l"/>
                    </a:tabLst>
                  </a:pPr>
                  <a:r>
                    <a:rPr kumimoji="1" lang="en-US" altLang="ja-JP" sz="2400" b="1" dirty="0"/>
                    <a:t>A</a:t>
                  </a:r>
                </a:p>
              </p:txBody>
            </p:sp>
          </p:grpSp>
          <p:sp>
            <p:nvSpPr>
              <p:cNvPr id="128" name="フリーフォーム: 図形 127">
                <a:extLst>
                  <a:ext uri="{FF2B5EF4-FFF2-40B4-BE49-F238E27FC236}">
                    <a16:creationId xmlns:a16="http://schemas.microsoft.com/office/drawing/2014/main" id="{761406F1-97D9-405A-A021-1A06B776572B}"/>
                  </a:ext>
                </a:extLst>
              </p:cNvPr>
              <p:cNvSpPr/>
              <p:nvPr/>
            </p:nvSpPr>
            <p:spPr>
              <a:xfrm>
                <a:off x="3193473" y="3636818"/>
                <a:ext cx="512618" cy="311727"/>
              </a:xfrm>
              <a:custGeom>
                <a:avLst/>
                <a:gdLst>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18" h="311727">
                    <a:moveTo>
                      <a:pt x="0" y="311727"/>
                    </a:moveTo>
                    <a:cubicBezTo>
                      <a:pt x="76200" y="230909"/>
                      <a:pt x="163946" y="121227"/>
                      <a:pt x="228600" y="69273"/>
                    </a:cubicBezTo>
                    <a:cubicBezTo>
                      <a:pt x="293254" y="17319"/>
                      <a:pt x="340591" y="11546"/>
                      <a:pt x="387927" y="0"/>
                    </a:cubicBezTo>
                    <a:lnTo>
                      <a:pt x="512618" y="0"/>
                    </a:lnTo>
                    <a:lnTo>
                      <a:pt x="512618" y="17318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フリーフォーム: 図形 128">
                <a:extLst>
                  <a:ext uri="{FF2B5EF4-FFF2-40B4-BE49-F238E27FC236}">
                    <a16:creationId xmlns:a16="http://schemas.microsoft.com/office/drawing/2014/main" id="{5D8BD5F4-42C9-4EF1-A73F-254C988677F3}"/>
                  </a:ext>
                </a:extLst>
              </p:cNvPr>
              <p:cNvSpPr/>
              <p:nvPr/>
            </p:nvSpPr>
            <p:spPr>
              <a:xfrm flipV="1">
                <a:off x="3193473" y="4127418"/>
                <a:ext cx="512618" cy="311727"/>
              </a:xfrm>
              <a:custGeom>
                <a:avLst/>
                <a:gdLst>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18" h="311727">
                    <a:moveTo>
                      <a:pt x="0" y="311727"/>
                    </a:moveTo>
                    <a:cubicBezTo>
                      <a:pt x="76200" y="230909"/>
                      <a:pt x="163946" y="121227"/>
                      <a:pt x="228600" y="69273"/>
                    </a:cubicBezTo>
                    <a:cubicBezTo>
                      <a:pt x="293254" y="17319"/>
                      <a:pt x="340591" y="11546"/>
                      <a:pt x="387927" y="0"/>
                    </a:cubicBezTo>
                    <a:lnTo>
                      <a:pt x="512618" y="0"/>
                    </a:lnTo>
                    <a:lnTo>
                      <a:pt x="512618" y="17318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8" name="グループ化 137">
              <a:extLst>
                <a:ext uri="{FF2B5EF4-FFF2-40B4-BE49-F238E27FC236}">
                  <a16:creationId xmlns:a16="http://schemas.microsoft.com/office/drawing/2014/main" id="{3EC60CC4-6696-46F3-9FE9-1BA51B5D9DD0}"/>
                </a:ext>
              </a:extLst>
            </p:cNvPr>
            <p:cNvGrpSpPr/>
            <p:nvPr/>
          </p:nvGrpSpPr>
          <p:grpSpPr>
            <a:xfrm>
              <a:off x="7458019" y="1555761"/>
              <a:ext cx="802327" cy="747373"/>
              <a:chOff x="7579777" y="2865963"/>
              <a:chExt cx="802327" cy="747373"/>
            </a:xfrm>
          </p:grpSpPr>
          <p:grpSp>
            <p:nvGrpSpPr>
              <p:cNvPr id="133" name="グループ化 132">
                <a:extLst>
                  <a:ext uri="{FF2B5EF4-FFF2-40B4-BE49-F238E27FC236}">
                    <a16:creationId xmlns:a16="http://schemas.microsoft.com/office/drawing/2014/main" id="{436596B5-9F91-49C3-A920-F8825E3AECAE}"/>
                  </a:ext>
                </a:extLst>
              </p:cNvPr>
              <p:cNvGrpSpPr/>
              <p:nvPr/>
            </p:nvGrpSpPr>
            <p:grpSpPr>
              <a:xfrm rot="5400000" flipH="1">
                <a:off x="7765649" y="2868907"/>
                <a:ext cx="463087" cy="457200"/>
                <a:chOff x="390582" y="4538549"/>
                <a:chExt cx="463087" cy="457200"/>
              </a:xfrm>
            </p:grpSpPr>
            <p:sp>
              <p:nvSpPr>
                <p:cNvPr id="136" name="Oval 1607">
                  <a:extLst>
                    <a:ext uri="{FF2B5EF4-FFF2-40B4-BE49-F238E27FC236}">
                      <a16:creationId xmlns:a16="http://schemas.microsoft.com/office/drawing/2014/main" id="{C65169A6-85C9-44D8-9AEA-7B32FDF1DDD1}"/>
                    </a:ext>
                  </a:extLst>
                </p:cNvPr>
                <p:cNvSpPr>
                  <a:spLocks noChangeArrowheads="1"/>
                </p:cNvSpPr>
                <p:nvPr/>
              </p:nvSpPr>
              <p:spPr bwMode="auto">
                <a:xfrm>
                  <a:off x="390582" y="4538549"/>
                  <a:ext cx="457200" cy="4572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137" name="テキスト ボックス 136">
                  <a:extLst>
                    <a:ext uri="{FF2B5EF4-FFF2-40B4-BE49-F238E27FC236}">
                      <a16:creationId xmlns:a16="http://schemas.microsoft.com/office/drawing/2014/main" id="{BB8A4187-4ADE-42B2-AEEA-FAB6933F4E89}"/>
                    </a:ext>
                  </a:extLst>
                </p:cNvPr>
                <p:cNvSpPr txBox="1"/>
                <p:nvPr/>
              </p:nvSpPr>
              <p:spPr>
                <a:xfrm rot="5400000">
                  <a:off x="432337" y="4548658"/>
                  <a:ext cx="381000" cy="461665"/>
                </a:xfrm>
                <a:prstGeom prst="rect">
                  <a:avLst/>
                </a:prstGeom>
                <a:noFill/>
              </p:spPr>
              <p:txBody>
                <a:bodyPr wrap="square" rtlCol="0">
                  <a:spAutoFit/>
                </a:bodyPr>
                <a:lstStyle/>
                <a:p>
                  <a:pPr>
                    <a:tabLst>
                      <a:tab pos="1254125" algn="l"/>
                    </a:tabLst>
                  </a:pPr>
                  <a:r>
                    <a:rPr kumimoji="1" lang="en-US" altLang="ja-JP" sz="2400" b="1" dirty="0"/>
                    <a:t>A</a:t>
                  </a:r>
                </a:p>
              </p:txBody>
            </p:sp>
          </p:grpSp>
          <p:sp>
            <p:nvSpPr>
              <p:cNvPr id="134" name="フリーフォーム: 図形 133">
                <a:extLst>
                  <a:ext uri="{FF2B5EF4-FFF2-40B4-BE49-F238E27FC236}">
                    <a16:creationId xmlns:a16="http://schemas.microsoft.com/office/drawing/2014/main" id="{AF04FD60-68F9-4F61-8523-32C19A42179E}"/>
                  </a:ext>
                </a:extLst>
              </p:cNvPr>
              <p:cNvSpPr/>
              <p:nvPr/>
            </p:nvSpPr>
            <p:spPr>
              <a:xfrm rot="5400000" flipH="1">
                <a:off x="7969932" y="3201163"/>
                <a:ext cx="512618" cy="311727"/>
              </a:xfrm>
              <a:custGeom>
                <a:avLst/>
                <a:gdLst>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18" h="311727">
                    <a:moveTo>
                      <a:pt x="0" y="311727"/>
                    </a:moveTo>
                    <a:cubicBezTo>
                      <a:pt x="76200" y="230909"/>
                      <a:pt x="163946" y="121227"/>
                      <a:pt x="228600" y="69273"/>
                    </a:cubicBezTo>
                    <a:cubicBezTo>
                      <a:pt x="293254" y="17319"/>
                      <a:pt x="340591" y="11546"/>
                      <a:pt x="387927" y="0"/>
                    </a:cubicBezTo>
                    <a:lnTo>
                      <a:pt x="512618" y="0"/>
                    </a:lnTo>
                    <a:lnTo>
                      <a:pt x="512618" y="17318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フリーフォーム: 図形 134">
                <a:extLst>
                  <a:ext uri="{FF2B5EF4-FFF2-40B4-BE49-F238E27FC236}">
                    <a16:creationId xmlns:a16="http://schemas.microsoft.com/office/drawing/2014/main" id="{77FC78B6-5FF6-456A-80F7-53C86B179ACB}"/>
                  </a:ext>
                </a:extLst>
              </p:cNvPr>
              <p:cNvSpPr/>
              <p:nvPr/>
            </p:nvSpPr>
            <p:spPr>
              <a:xfrm rot="5400000" flipH="1" flipV="1">
                <a:off x="7479332" y="3201163"/>
                <a:ext cx="512618" cy="311727"/>
              </a:xfrm>
              <a:custGeom>
                <a:avLst/>
                <a:gdLst>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18" h="311727">
                    <a:moveTo>
                      <a:pt x="0" y="311727"/>
                    </a:moveTo>
                    <a:cubicBezTo>
                      <a:pt x="76200" y="230909"/>
                      <a:pt x="163946" y="121227"/>
                      <a:pt x="228600" y="69273"/>
                    </a:cubicBezTo>
                    <a:cubicBezTo>
                      <a:pt x="293254" y="17319"/>
                      <a:pt x="340591" y="11546"/>
                      <a:pt x="387927" y="0"/>
                    </a:cubicBezTo>
                    <a:lnTo>
                      <a:pt x="512618" y="0"/>
                    </a:lnTo>
                    <a:lnTo>
                      <a:pt x="512618" y="17318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9" name="グループ化 138">
              <a:extLst>
                <a:ext uri="{FF2B5EF4-FFF2-40B4-BE49-F238E27FC236}">
                  <a16:creationId xmlns:a16="http://schemas.microsoft.com/office/drawing/2014/main" id="{F90663B4-D1DB-4B3C-BAB8-663D2C0BF3F9}"/>
                </a:ext>
              </a:extLst>
            </p:cNvPr>
            <p:cNvGrpSpPr/>
            <p:nvPr/>
          </p:nvGrpSpPr>
          <p:grpSpPr>
            <a:xfrm flipV="1">
              <a:off x="7464339" y="2883593"/>
              <a:ext cx="802327" cy="747373"/>
              <a:chOff x="7579777" y="2865963"/>
              <a:chExt cx="802327" cy="747373"/>
            </a:xfrm>
          </p:grpSpPr>
          <p:grpSp>
            <p:nvGrpSpPr>
              <p:cNvPr id="140" name="グループ化 139">
                <a:extLst>
                  <a:ext uri="{FF2B5EF4-FFF2-40B4-BE49-F238E27FC236}">
                    <a16:creationId xmlns:a16="http://schemas.microsoft.com/office/drawing/2014/main" id="{ED2C3957-77E2-443B-81C2-A9CB81D89322}"/>
                  </a:ext>
                </a:extLst>
              </p:cNvPr>
              <p:cNvGrpSpPr/>
              <p:nvPr/>
            </p:nvGrpSpPr>
            <p:grpSpPr>
              <a:xfrm rot="5400000" flipH="1">
                <a:off x="7765649" y="2868907"/>
                <a:ext cx="463087" cy="457200"/>
                <a:chOff x="390582" y="4538549"/>
                <a:chExt cx="463087" cy="457200"/>
              </a:xfrm>
            </p:grpSpPr>
            <p:sp>
              <p:nvSpPr>
                <p:cNvPr id="143" name="Oval 1607">
                  <a:extLst>
                    <a:ext uri="{FF2B5EF4-FFF2-40B4-BE49-F238E27FC236}">
                      <a16:creationId xmlns:a16="http://schemas.microsoft.com/office/drawing/2014/main" id="{C33127D0-D102-40B2-B496-94F08023FC68}"/>
                    </a:ext>
                  </a:extLst>
                </p:cNvPr>
                <p:cNvSpPr>
                  <a:spLocks noChangeArrowheads="1"/>
                </p:cNvSpPr>
                <p:nvPr/>
              </p:nvSpPr>
              <p:spPr bwMode="auto">
                <a:xfrm>
                  <a:off x="390582" y="4538549"/>
                  <a:ext cx="457200" cy="4572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ja-JP" altLang="en-US" b="1"/>
                </a:p>
              </p:txBody>
            </p:sp>
            <p:sp>
              <p:nvSpPr>
                <p:cNvPr id="144" name="テキスト ボックス 143">
                  <a:extLst>
                    <a:ext uri="{FF2B5EF4-FFF2-40B4-BE49-F238E27FC236}">
                      <a16:creationId xmlns:a16="http://schemas.microsoft.com/office/drawing/2014/main" id="{1571F82D-38BA-47E7-984E-A3E4DBF625BE}"/>
                    </a:ext>
                  </a:extLst>
                </p:cNvPr>
                <p:cNvSpPr txBox="1"/>
                <p:nvPr/>
              </p:nvSpPr>
              <p:spPr>
                <a:xfrm rot="16200000">
                  <a:off x="432337" y="4548658"/>
                  <a:ext cx="381000" cy="461665"/>
                </a:xfrm>
                <a:prstGeom prst="rect">
                  <a:avLst/>
                </a:prstGeom>
                <a:noFill/>
              </p:spPr>
              <p:txBody>
                <a:bodyPr wrap="square" rtlCol="0">
                  <a:spAutoFit/>
                </a:bodyPr>
                <a:lstStyle/>
                <a:p>
                  <a:pPr>
                    <a:tabLst>
                      <a:tab pos="1254125" algn="l"/>
                    </a:tabLst>
                  </a:pPr>
                  <a:r>
                    <a:rPr kumimoji="1" lang="en-US" altLang="ja-JP" sz="2400" b="1" dirty="0"/>
                    <a:t>A</a:t>
                  </a:r>
                </a:p>
              </p:txBody>
            </p:sp>
          </p:grpSp>
          <p:sp>
            <p:nvSpPr>
              <p:cNvPr id="141" name="フリーフォーム: 図形 140">
                <a:extLst>
                  <a:ext uri="{FF2B5EF4-FFF2-40B4-BE49-F238E27FC236}">
                    <a16:creationId xmlns:a16="http://schemas.microsoft.com/office/drawing/2014/main" id="{1AAA03F2-85D2-4323-AD2C-DC978E66CDF0}"/>
                  </a:ext>
                </a:extLst>
              </p:cNvPr>
              <p:cNvSpPr/>
              <p:nvPr/>
            </p:nvSpPr>
            <p:spPr>
              <a:xfrm rot="5400000" flipH="1">
                <a:off x="7969932" y="3201163"/>
                <a:ext cx="512618" cy="311727"/>
              </a:xfrm>
              <a:custGeom>
                <a:avLst/>
                <a:gdLst>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18" h="311727">
                    <a:moveTo>
                      <a:pt x="0" y="311727"/>
                    </a:moveTo>
                    <a:cubicBezTo>
                      <a:pt x="76200" y="230909"/>
                      <a:pt x="163946" y="121227"/>
                      <a:pt x="228600" y="69273"/>
                    </a:cubicBezTo>
                    <a:cubicBezTo>
                      <a:pt x="293254" y="17319"/>
                      <a:pt x="340591" y="11546"/>
                      <a:pt x="387927" y="0"/>
                    </a:cubicBezTo>
                    <a:lnTo>
                      <a:pt x="512618" y="0"/>
                    </a:lnTo>
                    <a:lnTo>
                      <a:pt x="512618" y="17318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フリーフォーム: 図形 141">
                <a:extLst>
                  <a:ext uri="{FF2B5EF4-FFF2-40B4-BE49-F238E27FC236}">
                    <a16:creationId xmlns:a16="http://schemas.microsoft.com/office/drawing/2014/main" id="{BE71693F-8C96-4B42-A648-EEA0ABAD8307}"/>
                  </a:ext>
                </a:extLst>
              </p:cNvPr>
              <p:cNvSpPr/>
              <p:nvPr/>
            </p:nvSpPr>
            <p:spPr>
              <a:xfrm rot="5400000" flipH="1" flipV="1">
                <a:off x="7479332" y="3201163"/>
                <a:ext cx="512618" cy="311727"/>
              </a:xfrm>
              <a:custGeom>
                <a:avLst/>
                <a:gdLst>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 name="connsiteX0" fmla="*/ 0 w 512618"/>
                  <a:gd name="connsiteY0" fmla="*/ 311727 h 311727"/>
                  <a:gd name="connsiteX1" fmla="*/ 228600 w 512618"/>
                  <a:gd name="connsiteY1" fmla="*/ 69273 h 311727"/>
                  <a:gd name="connsiteX2" fmla="*/ 387927 w 512618"/>
                  <a:gd name="connsiteY2" fmla="*/ 0 h 311727"/>
                  <a:gd name="connsiteX3" fmla="*/ 512618 w 512618"/>
                  <a:gd name="connsiteY3" fmla="*/ 0 h 311727"/>
                  <a:gd name="connsiteX4" fmla="*/ 512618 w 512618"/>
                  <a:gd name="connsiteY4" fmla="*/ 173182 h 31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18" h="311727">
                    <a:moveTo>
                      <a:pt x="0" y="311727"/>
                    </a:moveTo>
                    <a:cubicBezTo>
                      <a:pt x="76200" y="230909"/>
                      <a:pt x="163946" y="121227"/>
                      <a:pt x="228600" y="69273"/>
                    </a:cubicBezTo>
                    <a:cubicBezTo>
                      <a:pt x="293254" y="17319"/>
                      <a:pt x="340591" y="11546"/>
                      <a:pt x="387927" y="0"/>
                    </a:cubicBezTo>
                    <a:lnTo>
                      <a:pt x="512618" y="0"/>
                    </a:lnTo>
                    <a:lnTo>
                      <a:pt x="512618" y="17318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5" name="正方形/長方形 144">
              <a:extLst>
                <a:ext uri="{FF2B5EF4-FFF2-40B4-BE49-F238E27FC236}">
                  <a16:creationId xmlns:a16="http://schemas.microsoft.com/office/drawing/2014/main" id="{2EB7E6EC-F30D-4BEA-BBD2-B17DAD386685}"/>
                </a:ext>
              </a:extLst>
            </p:cNvPr>
            <p:cNvSpPr/>
            <p:nvPr/>
          </p:nvSpPr>
          <p:spPr>
            <a:xfrm rot="5400000">
              <a:off x="5529014" y="4222164"/>
              <a:ext cx="216024" cy="1141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テキスト ボックス 145">
              <a:extLst>
                <a:ext uri="{FF2B5EF4-FFF2-40B4-BE49-F238E27FC236}">
                  <a16:creationId xmlns:a16="http://schemas.microsoft.com/office/drawing/2014/main" id="{E095039B-8162-4070-8706-54D915DC1311}"/>
                </a:ext>
              </a:extLst>
            </p:cNvPr>
            <p:cNvSpPr txBox="1"/>
            <p:nvPr/>
          </p:nvSpPr>
          <p:spPr>
            <a:xfrm>
              <a:off x="5774644" y="4098280"/>
              <a:ext cx="2509020" cy="369332"/>
            </a:xfrm>
            <a:prstGeom prst="rect">
              <a:avLst/>
            </a:prstGeom>
            <a:noFill/>
          </p:spPr>
          <p:txBody>
            <a:bodyPr wrap="none" rtlCol="0">
              <a:spAutoFit/>
            </a:bodyPr>
            <a:lstStyle/>
            <a:p>
              <a:r>
                <a:rPr kumimoji="1" lang="ja-JP" altLang="en-US" b="1" dirty="0">
                  <a:solidFill>
                    <a:srgbClr val="FF0000"/>
                  </a:solidFill>
                </a:rPr>
                <a:t>電源線の切断必要部分</a:t>
              </a:r>
            </a:p>
          </p:txBody>
        </p:sp>
        <p:sp>
          <p:nvSpPr>
            <p:cNvPr id="66" name="テキスト ボックス 65">
              <a:extLst>
                <a:ext uri="{FF2B5EF4-FFF2-40B4-BE49-F238E27FC236}">
                  <a16:creationId xmlns:a16="http://schemas.microsoft.com/office/drawing/2014/main" id="{AC0E75C9-0517-494C-971D-406A287846E7}"/>
                </a:ext>
              </a:extLst>
            </p:cNvPr>
            <p:cNvSpPr txBox="1"/>
            <p:nvPr/>
          </p:nvSpPr>
          <p:spPr>
            <a:xfrm>
              <a:off x="10214377" y="3075126"/>
              <a:ext cx="881973" cy="369332"/>
            </a:xfrm>
            <a:prstGeom prst="rect">
              <a:avLst/>
            </a:prstGeom>
            <a:noFill/>
          </p:spPr>
          <p:txBody>
            <a:bodyPr wrap="none" rtlCol="0">
              <a:spAutoFit/>
            </a:bodyPr>
            <a:lstStyle/>
            <a:p>
              <a:r>
                <a:rPr kumimoji="1" lang="ja-JP" altLang="en-US" b="1" dirty="0">
                  <a:solidFill>
                    <a:srgbClr val="FFFF00"/>
                  </a:solidFill>
                </a:rPr>
                <a:t>電源線</a:t>
              </a:r>
            </a:p>
          </p:txBody>
        </p:sp>
      </p:grpSp>
      <p:sp>
        <p:nvSpPr>
          <p:cNvPr id="147" name="正方形/長方形 146">
            <a:extLst>
              <a:ext uri="{FF2B5EF4-FFF2-40B4-BE49-F238E27FC236}">
                <a16:creationId xmlns:a16="http://schemas.microsoft.com/office/drawing/2014/main" id="{20A498E3-EDCA-428C-988A-32C3B5043121}"/>
              </a:ext>
            </a:extLst>
          </p:cNvPr>
          <p:cNvSpPr/>
          <p:nvPr/>
        </p:nvSpPr>
        <p:spPr>
          <a:xfrm>
            <a:off x="55303" y="809489"/>
            <a:ext cx="5069064" cy="461665"/>
          </a:xfrm>
          <a:prstGeom prst="rect">
            <a:avLst/>
          </a:prstGeom>
        </p:spPr>
        <p:txBody>
          <a:bodyPr wrap="square">
            <a:spAutoFit/>
          </a:bodyPr>
          <a:lstStyle/>
          <a:p>
            <a:pPr defTabSz="358775">
              <a:buNone/>
            </a:pPr>
            <a:r>
              <a:rPr lang="ja-JP" altLang="en-US" sz="2400" b="1" dirty="0"/>
              <a:t>従来：回路ブロックの電流測定が困難</a:t>
            </a:r>
            <a:endParaRPr lang="en-US" altLang="ja-JP" sz="2400" b="1" dirty="0"/>
          </a:p>
        </p:txBody>
      </p:sp>
      <p:sp>
        <p:nvSpPr>
          <p:cNvPr id="150" name="正方形/長方形 149">
            <a:extLst>
              <a:ext uri="{FF2B5EF4-FFF2-40B4-BE49-F238E27FC236}">
                <a16:creationId xmlns:a16="http://schemas.microsoft.com/office/drawing/2014/main" id="{C23A581F-20BF-4971-98F9-2ED83BFC46EC}"/>
              </a:ext>
            </a:extLst>
          </p:cNvPr>
          <p:cNvSpPr/>
          <p:nvPr/>
        </p:nvSpPr>
        <p:spPr>
          <a:xfrm>
            <a:off x="5723635" y="794939"/>
            <a:ext cx="1584176" cy="461665"/>
          </a:xfrm>
          <a:prstGeom prst="rect">
            <a:avLst/>
          </a:prstGeom>
        </p:spPr>
        <p:txBody>
          <a:bodyPr wrap="square">
            <a:spAutoFit/>
          </a:bodyPr>
          <a:lstStyle/>
          <a:p>
            <a:pPr defTabSz="358775">
              <a:buNone/>
            </a:pPr>
            <a:r>
              <a:rPr lang="en-US" altLang="ja-JP" sz="2400" b="1" dirty="0"/>
              <a:t>Leafony</a:t>
            </a:r>
          </a:p>
        </p:txBody>
      </p:sp>
    </p:spTree>
    <p:extLst>
      <p:ext uri="{BB962C8B-B14F-4D97-AF65-F5344CB8AC3E}">
        <p14:creationId xmlns:p14="http://schemas.microsoft.com/office/powerpoint/2010/main" val="3550031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0" y="116633"/>
            <a:ext cx="9144000" cy="426342"/>
          </a:xfrm>
        </p:spPr>
        <p:txBody>
          <a:bodyPr/>
          <a:lstStyle/>
          <a:p>
            <a:r>
              <a:rPr kumimoji="1" lang="ja-JP" altLang="en-US" dirty="0"/>
              <a:t>低消費電力システムのデバッグ例</a:t>
            </a:r>
          </a:p>
        </p:txBody>
      </p:sp>
      <p:sp>
        <p:nvSpPr>
          <p:cNvPr id="15" name="円/楕円 1471"/>
          <p:cNvSpPr/>
          <p:nvPr/>
        </p:nvSpPr>
        <p:spPr>
          <a:xfrm>
            <a:off x="321176" y="1124744"/>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22" name="円/楕円 1471">
            <a:extLst>
              <a:ext uri="{FF2B5EF4-FFF2-40B4-BE49-F238E27FC236}">
                <a16:creationId xmlns:a16="http://schemas.microsoft.com/office/drawing/2014/main" id="{FC6F178E-2FE1-4CB0-8D31-005822E96A5A}"/>
              </a:ext>
            </a:extLst>
          </p:cNvPr>
          <p:cNvSpPr/>
          <p:nvPr/>
        </p:nvSpPr>
        <p:spPr>
          <a:xfrm>
            <a:off x="336162" y="3217832"/>
            <a:ext cx="216024" cy="216024"/>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graphicFrame>
        <p:nvGraphicFramePr>
          <p:cNvPr id="24" name="表 23">
            <a:extLst>
              <a:ext uri="{FF2B5EF4-FFF2-40B4-BE49-F238E27FC236}">
                <a16:creationId xmlns:a16="http://schemas.microsoft.com/office/drawing/2014/main" id="{9ED81798-C9E4-487B-BC90-5170CE93A766}"/>
              </a:ext>
            </a:extLst>
          </p:cNvPr>
          <p:cNvGraphicFramePr>
            <a:graphicFrameLocks noGrp="1"/>
          </p:cNvGraphicFramePr>
          <p:nvPr/>
        </p:nvGraphicFramePr>
        <p:xfrm>
          <a:off x="247328" y="3005720"/>
          <a:ext cx="4102100" cy="2590800"/>
        </p:xfrm>
        <a:graphic>
          <a:graphicData uri="http://schemas.openxmlformats.org/drawingml/2006/table">
            <a:tbl>
              <a:tblPr firstRow="1" bandRow="1">
                <a:tableStyleId>{5C22544A-7EE6-4342-B048-85BDC9FD1C3A}</a:tableStyleId>
              </a:tblPr>
              <a:tblGrid>
                <a:gridCol w="1153964">
                  <a:extLst>
                    <a:ext uri="{9D8B030D-6E8A-4147-A177-3AD203B41FA5}">
                      <a16:colId xmlns:a16="http://schemas.microsoft.com/office/drawing/2014/main" val="20000"/>
                    </a:ext>
                  </a:extLst>
                </a:gridCol>
                <a:gridCol w="1246336">
                  <a:extLst>
                    <a:ext uri="{9D8B030D-6E8A-4147-A177-3AD203B41FA5}">
                      <a16:colId xmlns:a16="http://schemas.microsoft.com/office/drawing/2014/main" val="20001"/>
                    </a:ext>
                  </a:extLst>
                </a:gridCol>
                <a:gridCol w="1701800">
                  <a:extLst>
                    <a:ext uri="{9D8B030D-6E8A-4147-A177-3AD203B41FA5}">
                      <a16:colId xmlns:a16="http://schemas.microsoft.com/office/drawing/2014/main" val="20002"/>
                    </a:ext>
                  </a:extLst>
                </a:gridCol>
              </a:tblGrid>
              <a:tr h="293415">
                <a:tc>
                  <a:txBody>
                    <a:bodyPr/>
                    <a:lstStyle/>
                    <a:p>
                      <a:pPr algn="ctr"/>
                      <a:r>
                        <a:rPr kumimoji="1" lang="en-US" altLang="ja-JP" sz="1600" b="1" dirty="0"/>
                        <a:t>Leaf</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b="1" dirty="0"/>
                        <a:t>送信時の電流</a:t>
                      </a:r>
                      <a:r>
                        <a:rPr kumimoji="1" lang="en-US" altLang="ja-JP" sz="1600" b="1" dirty="0"/>
                        <a:t>[mA]</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b="1" dirty="0"/>
                        <a:t>待機時の消費電流</a:t>
                      </a:r>
                      <a:r>
                        <a:rPr kumimoji="1" lang="en-US" altLang="ja-JP" sz="1600" b="1" dirty="0"/>
                        <a:t>[mA]</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918">
                <a:tc>
                  <a:txBody>
                    <a:bodyPr/>
                    <a:lstStyle/>
                    <a:p>
                      <a:r>
                        <a:rPr kumimoji="1" lang="en-US" altLang="ja-JP" sz="1600" b="1" dirty="0"/>
                        <a:t>AVR(</a:t>
                      </a:r>
                      <a:r>
                        <a:rPr kumimoji="1" lang="en-US" altLang="ja-JP" sz="1600" b="1" dirty="0" err="1"/>
                        <a:t>μP</a:t>
                      </a:r>
                      <a:r>
                        <a:rPr kumimoji="1" lang="en-US" altLang="ja-JP" sz="1600" b="1" dirty="0"/>
                        <a:t>)</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3.6</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0.112</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918">
                <a:tc>
                  <a:txBody>
                    <a:bodyPr/>
                    <a:lstStyle/>
                    <a:p>
                      <a:r>
                        <a:rPr kumimoji="1" lang="en-US" altLang="ja-JP" sz="1600" b="1" dirty="0"/>
                        <a:t>BLE</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3.3</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0.009</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918">
                <a:tc>
                  <a:txBody>
                    <a:bodyPr/>
                    <a:lstStyle/>
                    <a:p>
                      <a:r>
                        <a:rPr kumimoji="1" lang="en-US" altLang="ja-JP" sz="1600" b="1" dirty="0"/>
                        <a:t>Sensor</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0.1</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0.002</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3918">
                <a:tc>
                  <a:txBody>
                    <a:bodyPr/>
                    <a:lstStyle/>
                    <a:p>
                      <a:r>
                        <a:rPr kumimoji="1" lang="en-US" altLang="ja-JP" sz="1600" b="1" dirty="0"/>
                        <a:t>USB</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10</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10</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3918">
                <a:tc>
                  <a:txBody>
                    <a:bodyPr/>
                    <a:lstStyle/>
                    <a:p>
                      <a:r>
                        <a:rPr kumimoji="1" lang="ja-JP" altLang="en-US" sz="1600" b="1" dirty="0"/>
                        <a:t>合計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17</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10.1</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83918">
                <a:tc>
                  <a:txBody>
                    <a:bodyPr/>
                    <a:lstStyle/>
                    <a:p>
                      <a:r>
                        <a:rPr kumimoji="1" lang="ja-JP" altLang="en-US" sz="1600" b="1" dirty="0"/>
                        <a:t>電池寿命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r"/>
                      <a:r>
                        <a:rPr kumimoji="1" lang="ja-JP" altLang="en-US" sz="1600" b="1" dirty="0"/>
                        <a:t>約３日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kumimoji="1" lang="ja-JP"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0509273"/>
                  </a:ext>
                </a:extLst>
              </a:tr>
            </a:tbl>
          </a:graphicData>
        </a:graphic>
      </p:graphicFrame>
      <p:graphicFrame>
        <p:nvGraphicFramePr>
          <p:cNvPr id="26" name="表 25">
            <a:extLst>
              <a:ext uri="{FF2B5EF4-FFF2-40B4-BE49-F238E27FC236}">
                <a16:creationId xmlns:a16="http://schemas.microsoft.com/office/drawing/2014/main" id="{481A668A-46FC-4253-A3FB-486135B85CEB}"/>
              </a:ext>
            </a:extLst>
          </p:cNvPr>
          <p:cNvGraphicFramePr>
            <a:graphicFrameLocks noGrp="1"/>
          </p:cNvGraphicFramePr>
          <p:nvPr/>
        </p:nvGraphicFramePr>
        <p:xfrm>
          <a:off x="4644008" y="2996952"/>
          <a:ext cx="4102100" cy="2590800"/>
        </p:xfrm>
        <a:graphic>
          <a:graphicData uri="http://schemas.openxmlformats.org/drawingml/2006/table">
            <a:tbl>
              <a:tblPr firstRow="1" bandRow="1">
                <a:tableStyleId>{5C22544A-7EE6-4342-B048-85BDC9FD1C3A}</a:tableStyleId>
              </a:tblPr>
              <a:tblGrid>
                <a:gridCol w="1109836">
                  <a:extLst>
                    <a:ext uri="{9D8B030D-6E8A-4147-A177-3AD203B41FA5}">
                      <a16:colId xmlns:a16="http://schemas.microsoft.com/office/drawing/2014/main" val="20000"/>
                    </a:ext>
                  </a:extLst>
                </a:gridCol>
                <a:gridCol w="1290464">
                  <a:extLst>
                    <a:ext uri="{9D8B030D-6E8A-4147-A177-3AD203B41FA5}">
                      <a16:colId xmlns:a16="http://schemas.microsoft.com/office/drawing/2014/main" val="20001"/>
                    </a:ext>
                  </a:extLst>
                </a:gridCol>
                <a:gridCol w="1701800">
                  <a:extLst>
                    <a:ext uri="{9D8B030D-6E8A-4147-A177-3AD203B41FA5}">
                      <a16:colId xmlns:a16="http://schemas.microsoft.com/office/drawing/2014/main" val="20002"/>
                    </a:ext>
                  </a:extLst>
                </a:gridCol>
              </a:tblGrid>
              <a:tr h="538780">
                <a:tc>
                  <a:txBody>
                    <a:bodyPr/>
                    <a:lstStyle/>
                    <a:p>
                      <a:pPr algn="ctr"/>
                      <a:r>
                        <a:rPr kumimoji="1" lang="en-US" altLang="ja-JP" sz="1600" b="1" dirty="0"/>
                        <a:t>Leaf</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b="1" dirty="0"/>
                        <a:t>送信時の電流</a:t>
                      </a:r>
                      <a:r>
                        <a:rPr kumimoji="1" lang="en-US" altLang="ja-JP" sz="1600" b="1" dirty="0"/>
                        <a:t>[mA]</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600" b="1" dirty="0"/>
                        <a:t>待機時の電流</a:t>
                      </a:r>
                      <a:endParaRPr kumimoji="1" lang="en-US" altLang="ja-JP" sz="1600" b="1" dirty="0"/>
                    </a:p>
                    <a:p>
                      <a:pPr algn="ctr"/>
                      <a:r>
                        <a:rPr kumimoji="1" lang="en-US" altLang="ja-JP" sz="1600" b="1" dirty="0"/>
                        <a:t>[mA]</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2151">
                <a:tc>
                  <a:txBody>
                    <a:bodyPr/>
                    <a:lstStyle/>
                    <a:p>
                      <a:r>
                        <a:rPr kumimoji="1" lang="en-US" altLang="ja-JP" sz="1600" b="1" dirty="0"/>
                        <a:t>AVR(</a:t>
                      </a:r>
                      <a:r>
                        <a:rPr kumimoji="1" lang="en-US" altLang="ja-JP" sz="1600" b="1" dirty="0" err="1"/>
                        <a:t>μP</a:t>
                      </a:r>
                      <a:r>
                        <a:rPr kumimoji="1" lang="en-US" altLang="ja-JP" sz="1600" b="1" dirty="0"/>
                        <a:t>)</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3.6</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0.005</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2151">
                <a:tc>
                  <a:txBody>
                    <a:bodyPr/>
                    <a:lstStyle/>
                    <a:p>
                      <a:r>
                        <a:rPr kumimoji="1" lang="en-US" altLang="ja-JP" sz="1600" b="1" dirty="0"/>
                        <a:t>BLE</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3.3</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0.009</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2151">
                <a:tc>
                  <a:txBody>
                    <a:bodyPr/>
                    <a:lstStyle/>
                    <a:p>
                      <a:r>
                        <a:rPr kumimoji="1" lang="en-US" altLang="ja-JP" sz="1600" b="1" dirty="0"/>
                        <a:t>Sensor</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0.1</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0.002</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2151">
                <a:tc>
                  <a:txBody>
                    <a:bodyPr/>
                    <a:lstStyle/>
                    <a:p>
                      <a:r>
                        <a:rPr kumimoji="1" lang="en-US" altLang="ja-JP" sz="1600" b="1" dirty="0"/>
                        <a:t>USB</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0.001</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0.001</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2151">
                <a:tc>
                  <a:txBody>
                    <a:bodyPr/>
                    <a:lstStyle/>
                    <a:p>
                      <a:r>
                        <a:rPr kumimoji="1" lang="ja-JP" altLang="en-US" sz="1600" b="1" dirty="0"/>
                        <a:t>合計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7</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kumimoji="1" lang="en-US" altLang="ja-JP" sz="1600" b="1" dirty="0"/>
                        <a:t>0.017</a:t>
                      </a:r>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2151">
                <a:tc>
                  <a:txBody>
                    <a:bodyPr/>
                    <a:lstStyle/>
                    <a:p>
                      <a:endParaRPr kumimoji="1" lang="ja-JP" alt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r"/>
                      <a:r>
                        <a:rPr kumimoji="1" lang="ja-JP" altLang="en-US" sz="1600" b="1" dirty="0"/>
                        <a:t>約</a:t>
                      </a:r>
                      <a:r>
                        <a:rPr kumimoji="1" lang="en-US" altLang="ja-JP" sz="1600" b="1" dirty="0"/>
                        <a:t>1</a:t>
                      </a:r>
                      <a:r>
                        <a:rPr kumimoji="1" lang="ja-JP" altLang="en-US" sz="1600" b="1" dirty="0"/>
                        <a:t>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a:endParaRPr kumimoji="1" lang="ja-JP"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225104"/>
                  </a:ext>
                </a:extLst>
              </a:tr>
            </a:tbl>
          </a:graphicData>
        </a:graphic>
      </p:graphicFrame>
      <p:sp>
        <p:nvSpPr>
          <p:cNvPr id="27" name="テキスト ボックス 26">
            <a:extLst>
              <a:ext uri="{FF2B5EF4-FFF2-40B4-BE49-F238E27FC236}">
                <a16:creationId xmlns:a16="http://schemas.microsoft.com/office/drawing/2014/main" id="{C3DE8AF3-4007-41A8-B3A1-DB99AE742EDC}"/>
              </a:ext>
            </a:extLst>
          </p:cNvPr>
          <p:cNvSpPr txBox="1"/>
          <p:nvPr/>
        </p:nvSpPr>
        <p:spPr>
          <a:xfrm>
            <a:off x="1846910" y="2177221"/>
            <a:ext cx="1140643" cy="461665"/>
          </a:xfrm>
          <a:prstGeom prst="rect">
            <a:avLst/>
          </a:prstGeom>
          <a:noFill/>
        </p:spPr>
        <p:txBody>
          <a:bodyPr wrap="square" rtlCol="0">
            <a:spAutoFit/>
          </a:bodyPr>
          <a:lstStyle/>
          <a:p>
            <a:r>
              <a:rPr kumimoji="1" lang="ja-JP" altLang="en-US" sz="2400" b="1" dirty="0"/>
              <a:t>対策前</a:t>
            </a:r>
            <a:endParaRPr kumimoji="1" lang="en-US" altLang="ja-JP" sz="2400" b="1" dirty="0"/>
          </a:p>
        </p:txBody>
      </p:sp>
      <p:sp>
        <p:nvSpPr>
          <p:cNvPr id="32" name="テキスト ボックス 31">
            <a:extLst>
              <a:ext uri="{FF2B5EF4-FFF2-40B4-BE49-F238E27FC236}">
                <a16:creationId xmlns:a16="http://schemas.microsoft.com/office/drawing/2014/main" id="{1A23F265-B92C-4E0D-BD5D-C3D0B9560358}"/>
              </a:ext>
            </a:extLst>
          </p:cNvPr>
          <p:cNvSpPr txBox="1"/>
          <p:nvPr/>
        </p:nvSpPr>
        <p:spPr>
          <a:xfrm>
            <a:off x="6571520" y="2161201"/>
            <a:ext cx="1140643" cy="461665"/>
          </a:xfrm>
          <a:prstGeom prst="rect">
            <a:avLst/>
          </a:prstGeom>
          <a:noFill/>
        </p:spPr>
        <p:txBody>
          <a:bodyPr wrap="square" rtlCol="0">
            <a:spAutoFit/>
          </a:bodyPr>
          <a:lstStyle/>
          <a:p>
            <a:r>
              <a:rPr kumimoji="1" lang="ja-JP" altLang="en-US" sz="2400" b="1" dirty="0"/>
              <a:t>対策後</a:t>
            </a:r>
            <a:endParaRPr kumimoji="1" lang="en-US" altLang="ja-JP" sz="2400" b="1" dirty="0"/>
          </a:p>
        </p:txBody>
      </p:sp>
      <p:sp>
        <p:nvSpPr>
          <p:cNvPr id="34" name="角丸四角形 2">
            <a:extLst>
              <a:ext uri="{FF2B5EF4-FFF2-40B4-BE49-F238E27FC236}">
                <a16:creationId xmlns:a16="http://schemas.microsoft.com/office/drawing/2014/main" id="{2B28CF92-FBBB-4075-B140-74555086EDE9}"/>
              </a:ext>
            </a:extLst>
          </p:cNvPr>
          <p:cNvSpPr/>
          <p:nvPr/>
        </p:nvSpPr>
        <p:spPr>
          <a:xfrm>
            <a:off x="3573981" y="3583282"/>
            <a:ext cx="775447" cy="3122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35" name="角丸四角形 9">
            <a:extLst>
              <a:ext uri="{FF2B5EF4-FFF2-40B4-BE49-F238E27FC236}">
                <a16:creationId xmlns:a16="http://schemas.microsoft.com/office/drawing/2014/main" id="{748AE479-6774-4759-B1A9-511191A6A814}"/>
              </a:ext>
            </a:extLst>
          </p:cNvPr>
          <p:cNvSpPr/>
          <p:nvPr/>
        </p:nvSpPr>
        <p:spPr>
          <a:xfrm>
            <a:off x="3560534" y="4598920"/>
            <a:ext cx="775447" cy="3122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36" name="角丸四角形 11">
            <a:extLst>
              <a:ext uri="{FF2B5EF4-FFF2-40B4-BE49-F238E27FC236}">
                <a16:creationId xmlns:a16="http://schemas.microsoft.com/office/drawing/2014/main" id="{5257FE0F-FBFE-47D9-ADDB-CC2D1D298604}"/>
              </a:ext>
            </a:extLst>
          </p:cNvPr>
          <p:cNvSpPr/>
          <p:nvPr/>
        </p:nvSpPr>
        <p:spPr>
          <a:xfrm>
            <a:off x="7934563" y="3583282"/>
            <a:ext cx="775447" cy="312282"/>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38" name="角丸四角形 12">
            <a:extLst>
              <a:ext uri="{FF2B5EF4-FFF2-40B4-BE49-F238E27FC236}">
                <a16:creationId xmlns:a16="http://schemas.microsoft.com/office/drawing/2014/main" id="{B22932C7-401E-48EC-8D6D-0C53BB3C6C03}"/>
              </a:ext>
            </a:extLst>
          </p:cNvPr>
          <p:cNvSpPr/>
          <p:nvPr/>
        </p:nvSpPr>
        <p:spPr>
          <a:xfrm>
            <a:off x="7934563" y="4588050"/>
            <a:ext cx="775447" cy="312282"/>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39" name="角丸四角形 13">
            <a:extLst>
              <a:ext uri="{FF2B5EF4-FFF2-40B4-BE49-F238E27FC236}">
                <a16:creationId xmlns:a16="http://schemas.microsoft.com/office/drawing/2014/main" id="{685192AE-5DDF-446B-82BF-DA6FC04CD1CF}"/>
              </a:ext>
            </a:extLst>
          </p:cNvPr>
          <p:cNvSpPr/>
          <p:nvPr/>
        </p:nvSpPr>
        <p:spPr>
          <a:xfrm>
            <a:off x="6183797" y="4591394"/>
            <a:ext cx="775447" cy="312282"/>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40" name="角丸四角形 14">
            <a:extLst>
              <a:ext uri="{FF2B5EF4-FFF2-40B4-BE49-F238E27FC236}">
                <a16:creationId xmlns:a16="http://schemas.microsoft.com/office/drawing/2014/main" id="{01D11192-D562-4F26-A794-C5C2217FFB64}"/>
              </a:ext>
            </a:extLst>
          </p:cNvPr>
          <p:cNvSpPr/>
          <p:nvPr/>
        </p:nvSpPr>
        <p:spPr>
          <a:xfrm>
            <a:off x="1829224" y="4579640"/>
            <a:ext cx="775447" cy="3122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41" name="正方形/長方形 40">
            <a:extLst>
              <a:ext uri="{FF2B5EF4-FFF2-40B4-BE49-F238E27FC236}">
                <a16:creationId xmlns:a16="http://schemas.microsoft.com/office/drawing/2014/main" id="{12E3EDE1-9573-46FF-B51B-565688AC3B52}"/>
              </a:ext>
            </a:extLst>
          </p:cNvPr>
          <p:cNvSpPr/>
          <p:nvPr/>
        </p:nvSpPr>
        <p:spPr>
          <a:xfrm>
            <a:off x="567858" y="5583686"/>
            <a:ext cx="8372236" cy="338554"/>
          </a:xfrm>
          <a:prstGeom prst="rect">
            <a:avLst/>
          </a:prstGeom>
        </p:spPr>
        <p:txBody>
          <a:bodyPr wrap="square">
            <a:spAutoFit/>
          </a:bodyPr>
          <a:lstStyle/>
          <a:p>
            <a:pPr defTabSz="358775">
              <a:buNone/>
            </a:pPr>
            <a:r>
              <a:rPr lang="ja-JP" altLang="en-US" sz="1600" b="1" dirty="0">
                <a:solidFill>
                  <a:prstClr val="black"/>
                </a:solidFill>
              </a:rPr>
              <a:t>電池は</a:t>
            </a:r>
            <a:r>
              <a:rPr lang="en-US" altLang="ja-JP" sz="1600" b="1" dirty="0"/>
              <a:t>CR2540(</a:t>
            </a:r>
            <a:r>
              <a:rPr lang="en-US" altLang="ja-JP" sz="1600" b="1" dirty="0" err="1"/>
              <a:t>610mAHr</a:t>
            </a:r>
            <a:r>
              <a:rPr lang="en-US" altLang="ja-JP" sz="1600" b="1" dirty="0"/>
              <a:t>)</a:t>
            </a:r>
            <a:r>
              <a:rPr lang="ja-JP" altLang="en-US" sz="1600" b="1" dirty="0"/>
              <a:t> 、</a:t>
            </a:r>
            <a:r>
              <a:rPr lang="en-US" altLang="ja-JP" sz="1600" b="1" dirty="0"/>
              <a:t>60</a:t>
            </a:r>
            <a:r>
              <a:rPr lang="ja-JP" altLang="en-US" sz="1600" b="1" dirty="0"/>
              <a:t>分に</a:t>
            </a:r>
            <a:r>
              <a:rPr lang="en-US" altLang="ja-JP" sz="1600" b="1" dirty="0"/>
              <a:t>30</a:t>
            </a:r>
            <a:r>
              <a:rPr lang="ja-JP" altLang="en-US" sz="1600" b="1" dirty="0"/>
              <a:t>秒だけ活性化すると仮定。</a:t>
            </a:r>
            <a:endParaRPr lang="en-US" altLang="ja-JP" sz="1600" b="1" dirty="0"/>
          </a:p>
        </p:txBody>
      </p:sp>
      <p:sp>
        <p:nvSpPr>
          <p:cNvPr id="42" name="円/楕円 1471">
            <a:extLst>
              <a:ext uri="{FF2B5EF4-FFF2-40B4-BE49-F238E27FC236}">
                <a16:creationId xmlns:a16="http://schemas.microsoft.com/office/drawing/2014/main" id="{01E9CE47-EA8B-40E3-9856-293EEE94D163}"/>
              </a:ext>
            </a:extLst>
          </p:cNvPr>
          <p:cNvSpPr/>
          <p:nvPr/>
        </p:nvSpPr>
        <p:spPr>
          <a:xfrm>
            <a:off x="444174" y="5644951"/>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25" name="テキスト ボックス 24">
            <a:extLst>
              <a:ext uri="{FF2B5EF4-FFF2-40B4-BE49-F238E27FC236}">
                <a16:creationId xmlns:a16="http://schemas.microsoft.com/office/drawing/2014/main" id="{E78EE7C0-7F66-4DBF-BE95-0EC00E75588A}"/>
              </a:ext>
            </a:extLst>
          </p:cNvPr>
          <p:cNvSpPr txBox="1"/>
          <p:nvPr/>
        </p:nvSpPr>
        <p:spPr>
          <a:xfrm>
            <a:off x="2634280" y="2592574"/>
            <a:ext cx="4067944" cy="461665"/>
          </a:xfrm>
          <a:prstGeom prst="rect">
            <a:avLst/>
          </a:prstGeom>
          <a:noFill/>
        </p:spPr>
        <p:txBody>
          <a:bodyPr wrap="square" rtlCol="0">
            <a:spAutoFit/>
          </a:bodyPr>
          <a:lstStyle/>
          <a:p>
            <a:r>
              <a:rPr kumimoji="1" lang="ja-JP" altLang="en-US" sz="2400" b="1" dirty="0"/>
              <a:t>ハード・ソフトによる低電力化</a:t>
            </a:r>
            <a:endParaRPr kumimoji="1" lang="en-US" altLang="ja-JP" sz="2400" b="1" dirty="0"/>
          </a:p>
        </p:txBody>
      </p:sp>
      <p:sp>
        <p:nvSpPr>
          <p:cNvPr id="28" name="テキスト ボックス 27">
            <a:extLst>
              <a:ext uri="{FF2B5EF4-FFF2-40B4-BE49-F238E27FC236}">
                <a16:creationId xmlns:a16="http://schemas.microsoft.com/office/drawing/2014/main" id="{711C0A26-C2CE-46A0-8F12-E11BE8FFE339}"/>
              </a:ext>
            </a:extLst>
          </p:cNvPr>
          <p:cNvSpPr txBox="1"/>
          <p:nvPr/>
        </p:nvSpPr>
        <p:spPr>
          <a:xfrm>
            <a:off x="537200" y="992152"/>
            <a:ext cx="8016650" cy="830997"/>
          </a:xfrm>
          <a:prstGeom prst="rect">
            <a:avLst/>
          </a:prstGeom>
          <a:noFill/>
        </p:spPr>
        <p:txBody>
          <a:bodyPr wrap="square" rtlCol="0">
            <a:spAutoFit/>
          </a:bodyPr>
          <a:lstStyle/>
          <a:p>
            <a:pPr>
              <a:tabLst>
                <a:tab pos="1254125" algn="l"/>
              </a:tabLst>
            </a:pPr>
            <a:r>
              <a:rPr kumimoji="1" lang="en-US" altLang="ja-JP" sz="2400" b="1" dirty="0"/>
              <a:t>Bluetooth</a:t>
            </a:r>
            <a:r>
              <a:rPr lang="ja-JP" altLang="en-US" sz="2400" b="1" dirty="0"/>
              <a:t>システム</a:t>
            </a:r>
            <a:r>
              <a:rPr lang="ja-JP" altLang="en-US" sz="2400" b="1"/>
              <a:t>の例：</a:t>
            </a:r>
            <a:endParaRPr kumimoji="1" lang="en-US" altLang="ja-JP" sz="2400" b="1" dirty="0"/>
          </a:p>
          <a:p>
            <a:pPr>
              <a:tabLst>
                <a:tab pos="1254125" algn="l"/>
              </a:tabLst>
            </a:pPr>
            <a:r>
              <a:rPr kumimoji="1" lang="ja-JP" altLang="en-US" sz="2400" b="1" dirty="0"/>
              <a:t>電流測定リーフを使ってデバッグは容易に</a:t>
            </a:r>
            <a:endParaRPr lang="en-US" altLang="ja-JP" sz="2400" b="1" dirty="0"/>
          </a:p>
        </p:txBody>
      </p:sp>
    </p:spTree>
    <p:extLst>
      <p:ext uri="{BB962C8B-B14F-4D97-AF65-F5344CB8AC3E}">
        <p14:creationId xmlns:p14="http://schemas.microsoft.com/office/powerpoint/2010/main" val="3527448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テキスト ボックス 105"/>
          <p:cNvSpPr txBox="1"/>
          <p:nvPr/>
        </p:nvSpPr>
        <p:spPr>
          <a:xfrm>
            <a:off x="0" y="25956"/>
            <a:ext cx="9144000" cy="584775"/>
          </a:xfrm>
          <a:prstGeom prst="rect">
            <a:avLst/>
          </a:prstGeom>
          <a:noFill/>
        </p:spPr>
        <p:txBody>
          <a:bodyPr wrap="square" rtlCol="0">
            <a:spAutoFit/>
          </a:bodyPr>
          <a:lstStyle/>
          <a:p>
            <a:pPr lvl="0" algn="ctr">
              <a:defRPr/>
            </a:pPr>
            <a:r>
              <a:rPr lang="ja-JP" altLang="en-US" sz="3200" b="1" noProof="0" dirty="0">
                <a:latin typeface="Arial" panose="020B0604020202020204" pitchFamily="34" charset="0"/>
                <a:ea typeface="ＭＳ Ｐゴシック" panose="020B0600070205080204" pitchFamily="50" charset="-128"/>
                <a:cs typeface="Arial" panose="020B0604020202020204" pitchFamily="34" charset="0"/>
              </a:rPr>
              <a:t>アウトライン</a:t>
            </a:r>
            <a:endParaRPr kumimoji="1" lang="ja-JP" altLang="en-US" sz="3200" b="1" i="0" u="none" strike="noStrike" kern="0" cap="none" spc="0" normalizeH="0" baseline="0" noProof="0" dirty="0">
              <a:ln>
                <a:noFill/>
              </a:ln>
              <a:solidFill>
                <a:sysClr val="windowText" lastClr="000000"/>
              </a:solidFill>
              <a:effectLst/>
              <a:uLnTx/>
              <a:uFillTx/>
            </a:endParaRPr>
          </a:p>
        </p:txBody>
      </p:sp>
      <p:sp>
        <p:nvSpPr>
          <p:cNvPr id="13" name="テキスト ボックス 10">
            <a:extLst>
              <a:ext uri="{FF2B5EF4-FFF2-40B4-BE49-F238E27FC236}">
                <a16:creationId xmlns:a16="http://schemas.microsoft.com/office/drawing/2014/main" id="{467A756C-273D-495A-9866-E8C918A57F51}"/>
              </a:ext>
            </a:extLst>
          </p:cNvPr>
          <p:cNvSpPr txBox="1">
            <a:spLocks noChangeArrowheads="1"/>
          </p:cNvSpPr>
          <p:nvPr/>
        </p:nvSpPr>
        <p:spPr bwMode="auto">
          <a:xfrm>
            <a:off x="2937735" y="1237463"/>
            <a:ext cx="298992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3200" b="1" dirty="0"/>
              <a:t>背景</a:t>
            </a:r>
            <a:endParaRPr lang="en-US" altLang="ja-JP" sz="3200" b="1" dirty="0"/>
          </a:p>
          <a:p>
            <a:endParaRPr lang="en-US" altLang="ja-JP" sz="3200" b="1" dirty="0"/>
          </a:p>
          <a:p>
            <a:r>
              <a:rPr lang="en-US" altLang="ja-JP" sz="3200" b="1" dirty="0"/>
              <a:t>Leafony</a:t>
            </a:r>
            <a:r>
              <a:rPr lang="ja-JP" altLang="en-US" sz="3200" b="1" dirty="0"/>
              <a:t>とは</a:t>
            </a:r>
            <a:endParaRPr lang="en-US" altLang="ja-JP" sz="3200" b="1" dirty="0"/>
          </a:p>
          <a:p>
            <a:endParaRPr lang="en-US" altLang="ja-JP" sz="3200" b="1" dirty="0"/>
          </a:p>
          <a:p>
            <a:r>
              <a:rPr lang="ja-JP" altLang="en-US" sz="3200" b="1" dirty="0"/>
              <a:t>頒布リーフ群</a:t>
            </a:r>
            <a:endParaRPr lang="en-US" altLang="ja-JP" sz="3200" b="1" dirty="0"/>
          </a:p>
          <a:p>
            <a:endParaRPr lang="en-US" altLang="ja-JP" sz="3200" b="1" dirty="0"/>
          </a:p>
          <a:p>
            <a:r>
              <a:rPr lang="ja-JP" altLang="en-US" sz="3200" b="1" dirty="0"/>
              <a:t>利活用シーン</a:t>
            </a:r>
            <a:endParaRPr lang="en-US" altLang="ja-JP" sz="3200" b="1" dirty="0"/>
          </a:p>
          <a:p>
            <a:endParaRPr lang="en-US" altLang="ja-JP" sz="3200" b="1" dirty="0"/>
          </a:p>
          <a:p>
            <a:r>
              <a:rPr lang="en-US" altLang="ja-JP" sz="3200" b="1" dirty="0"/>
              <a:t>Leafony</a:t>
            </a:r>
            <a:r>
              <a:rPr lang="ja-JP" altLang="en-US" sz="3200" b="1" dirty="0"/>
              <a:t>の進展</a:t>
            </a:r>
          </a:p>
        </p:txBody>
      </p:sp>
      <p:sp>
        <p:nvSpPr>
          <p:cNvPr id="8" name="楕円 7">
            <a:extLst>
              <a:ext uri="{FF2B5EF4-FFF2-40B4-BE49-F238E27FC236}">
                <a16:creationId xmlns:a16="http://schemas.microsoft.com/office/drawing/2014/main" id="{335F3598-0B30-4C47-BCC4-DAA45ACF9F4B}"/>
              </a:ext>
            </a:extLst>
          </p:cNvPr>
          <p:cNvSpPr/>
          <p:nvPr/>
        </p:nvSpPr>
        <p:spPr>
          <a:xfrm>
            <a:off x="2505687" y="2348879"/>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97DDCB2-ABE7-4050-A966-1346EDA52566}"/>
              </a:ext>
            </a:extLst>
          </p:cNvPr>
          <p:cNvSpPr/>
          <p:nvPr/>
        </p:nvSpPr>
        <p:spPr>
          <a:xfrm>
            <a:off x="2505687" y="3326734"/>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00377D31-2113-4B3F-9387-14B9EC924408}"/>
              </a:ext>
            </a:extLst>
          </p:cNvPr>
          <p:cNvSpPr/>
          <p:nvPr/>
        </p:nvSpPr>
        <p:spPr>
          <a:xfrm>
            <a:off x="2507905" y="4305213"/>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AF6A6470-C091-4089-A0FD-46A5BC49B1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0232" y="4231802"/>
            <a:ext cx="1800200" cy="1090183"/>
          </a:xfrm>
          <a:prstGeom prst="rect">
            <a:avLst/>
          </a:prstGeom>
        </p:spPr>
      </p:pic>
      <p:sp>
        <p:nvSpPr>
          <p:cNvPr id="22" name="楕円 21">
            <a:extLst>
              <a:ext uri="{FF2B5EF4-FFF2-40B4-BE49-F238E27FC236}">
                <a16:creationId xmlns:a16="http://schemas.microsoft.com/office/drawing/2014/main" id="{A23DE506-C8DA-426E-90EC-522CBE90910D}"/>
              </a:ext>
            </a:extLst>
          </p:cNvPr>
          <p:cNvSpPr/>
          <p:nvPr/>
        </p:nvSpPr>
        <p:spPr>
          <a:xfrm>
            <a:off x="2505687" y="1383600"/>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62D1B50-58D9-4A6B-B1F9-6F7417EDC20C}"/>
              </a:ext>
            </a:extLst>
          </p:cNvPr>
          <p:cNvSpPr/>
          <p:nvPr/>
        </p:nvSpPr>
        <p:spPr>
          <a:xfrm>
            <a:off x="6878094" y="5321985"/>
            <a:ext cx="1364476" cy="461665"/>
          </a:xfrm>
          <a:prstGeom prst="rect">
            <a:avLst/>
          </a:prstGeom>
        </p:spPr>
        <p:txBody>
          <a:bodyPr wrap="none">
            <a:spAutoFit/>
          </a:bodyPr>
          <a:lstStyle/>
          <a:p>
            <a:r>
              <a:rPr lang="en-US" altLang="ja-JP" sz="2400" b="1" dirty="0"/>
              <a:t>Leafony</a:t>
            </a:r>
          </a:p>
        </p:txBody>
      </p:sp>
      <p:sp>
        <p:nvSpPr>
          <p:cNvPr id="10" name="楕円 9">
            <a:extLst>
              <a:ext uri="{FF2B5EF4-FFF2-40B4-BE49-F238E27FC236}">
                <a16:creationId xmlns:a16="http://schemas.microsoft.com/office/drawing/2014/main" id="{8FA68ED7-E725-4440-AB9A-9B36CBD20FAA}"/>
              </a:ext>
            </a:extLst>
          </p:cNvPr>
          <p:cNvSpPr/>
          <p:nvPr/>
        </p:nvSpPr>
        <p:spPr>
          <a:xfrm>
            <a:off x="2507905" y="5294553"/>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0130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6" descr="https://www.e-trend.co.jp/itemimages/20110627/item470035_l.jpg">
            <a:extLst>
              <a:ext uri="{FF2B5EF4-FFF2-40B4-BE49-F238E27FC236}">
                <a16:creationId xmlns:a16="http://schemas.microsoft.com/office/drawing/2014/main" id="{D099CA8B-6A34-4234-B306-06A3A595597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277" y="834565"/>
            <a:ext cx="3240360" cy="3240360"/>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descr="レゴ が含まれている画像&#10;&#10;自動的に生成された説明">
            <a:extLst>
              <a:ext uri="{FF2B5EF4-FFF2-40B4-BE49-F238E27FC236}">
                <a16:creationId xmlns:a16="http://schemas.microsoft.com/office/drawing/2014/main" id="{63521964-46A6-46E9-843B-E950079B3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780181"/>
            <a:ext cx="2953350" cy="3644191"/>
          </a:xfrm>
          <a:prstGeom prst="rect">
            <a:avLst/>
          </a:prstGeom>
        </p:spPr>
      </p:pic>
      <p:sp>
        <p:nvSpPr>
          <p:cNvPr id="106" name="テキスト ボックス 105"/>
          <p:cNvSpPr txBox="1"/>
          <p:nvPr/>
        </p:nvSpPr>
        <p:spPr>
          <a:xfrm>
            <a:off x="0" y="25956"/>
            <a:ext cx="9073478" cy="646331"/>
          </a:xfrm>
          <a:prstGeom prst="rect">
            <a:avLst/>
          </a:prstGeom>
          <a:noFill/>
        </p:spPr>
        <p:txBody>
          <a:bodyPr wrap="square" rtlCol="0">
            <a:spAutoFit/>
          </a:bodyPr>
          <a:lstStyle/>
          <a:p>
            <a:pPr lvl="0" algn="ctr">
              <a:defRPr/>
            </a:pPr>
            <a:r>
              <a:rPr lang="en-US" altLang="ja-JP" sz="3600" b="1" dirty="0">
                <a:latin typeface="Arial" panose="020B0604020202020204" pitchFamily="34" charset="0"/>
                <a:ea typeface="ＭＳ Ｐゴシック" panose="020B0600070205080204" pitchFamily="50" charset="-128"/>
                <a:cs typeface="Arial" panose="020B0604020202020204" pitchFamily="34" charset="0"/>
              </a:rPr>
              <a:t>Leafony</a:t>
            </a:r>
            <a:r>
              <a:rPr lang="ja-JP" altLang="en-US" sz="3600" b="1" dirty="0">
                <a:latin typeface="Arial" panose="020B0604020202020204" pitchFamily="34" charset="0"/>
                <a:ea typeface="ＭＳ Ｐゴシック" panose="020B0600070205080204" pitchFamily="50" charset="-128"/>
                <a:cs typeface="Arial" panose="020B0604020202020204" pitchFamily="34" charset="0"/>
              </a:rPr>
              <a:t>（リーフォニー）の技術　ソフトウェア</a:t>
            </a:r>
            <a:endParaRPr lang="ja-JP" altLang="en-US" sz="3600" b="1" kern="0" dirty="0">
              <a:solidFill>
                <a:sysClr val="windowText" lastClr="000000"/>
              </a:solidFill>
            </a:endParaRPr>
          </a:p>
        </p:txBody>
      </p:sp>
      <p:sp>
        <p:nvSpPr>
          <p:cNvPr id="9" name="矢印: 右 8">
            <a:extLst>
              <a:ext uri="{FF2B5EF4-FFF2-40B4-BE49-F238E27FC236}">
                <a16:creationId xmlns:a16="http://schemas.microsoft.com/office/drawing/2014/main" id="{9699A2AD-079D-4404-8E3C-7CA756CACA37}"/>
              </a:ext>
            </a:extLst>
          </p:cNvPr>
          <p:cNvSpPr/>
          <p:nvPr/>
        </p:nvSpPr>
        <p:spPr>
          <a:xfrm>
            <a:off x="3669081" y="4089758"/>
            <a:ext cx="826180" cy="537216"/>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a:p>
        </p:txBody>
      </p:sp>
      <p:sp>
        <p:nvSpPr>
          <p:cNvPr id="13" name="テキスト ボックス 10">
            <a:extLst>
              <a:ext uri="{FF2B5EF4-FFF2-40B4-BE49-F238E27FC236}">
                <a16:creationId xmlns:a16="http://schemas.microsoft.com/office/drawing/2014/main" id="{467A756C-273D-495A-9866-E8C918A57F51}"/>
              </a:ext>
            </a:extLst>
          </p:cNvPr>
          <p:cNvSpPr txBox="1">
            <a:spLocks noChangeArrowheads="1"/>
          </p:cNvSpPr>
          <p:nvPr/>
        </p:nvSpPr>
        <p:spPr bwMode="auto">
          <a:xfrm>
            <a:off x="4572000" y="873549"/>
            <a:ext cx="412164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b="1" dirty="0"/>
              <a:t>超小型で組立簡単</a:t>
            </a:r>
            <a:endParaRPr lang="en-US" altLang="ja-JP" sz="2400" b="1" dirty="0"/>
          </a:p>
          <a:p>
            <a:endParaRPr lang="en-US" altLang="ja-JP" sz="2400" b="1" dirty="0"/>
          </a:p>
          <a:p>
            <a:r>
              <a:rPr lang="ja-JP" altLang="en-US" sz="2400" b="1" dirty="0"/>
              <a:t>電池動作可能</a:t>
            </a:r>
            <a:endParaRPr lang="en-US" altLang="ja-JP" sz="2400" b="1" dirty="0"/>
          </a:p>
          <a:p>
            <a:endParaRPr lang="en-US" altLang="ja-JP" sz="2400" b="1" dirty="0"/>
          </a:p>
          <a:p>
            <a:r>
              <a:rPr lang="ja-JP" altLang="en-US" sz="2400" b="1" dirty="0">
                <a:solidFill>
                  <a:srgbClr val="0000FF"/>
                </a:solidFill>
              </a:rPr>
              <a:t>オープンソース・ハード／ソフト</a:t>
            </a:r>
            <a:endParaRPr lang="en-US" altLang="ja-JP" sz="2400" b="1" dirty="0">
              <a:solidFill>
                <a:srgbClr val="0000FF"/>
              </a:solidFill>
            </a:endParaRPr>
          </a:p>
          <a:p>
            <a:endParaRPr lang="en-US" altLang="ja-JP" sz="2400" b="1" dirty="0"/>
          </a:p>
          <a:p>
            <a:r>
              <a:rPr lang="ja-JP" altLang="en-US" sz="2400" b="1" dirty="0"/>
              <a:t>リーフ（電子基板）製作簡単</a:t>
            </a:r>
          </a:p>
        </p:txBody>
      </p:sp>
      <p:sp>
        <p:nvSpPr>
          <p:cNvPr id="8" name="楕円 7">
            <a:extLst>
              <a:ext uri="{FF2B5EF4-FFF2-40B4-BE49-F238E27FC236}">
                <a16:creationId xmlns:a16="http://schemas.microsoft.com/office/drawing/2014/main" id="{335F3598-0B30-4C47-BCC4-DAA45ACF9F4B}"/>
              </a:ext>
            </a:extLst>
          </p:cNvPr>
          <p:cNvSpPr/>
          <p:nvPr/>
        </p:nvSpPr>
        <p:spPr>
          <a:xfrm>
            <a:off x="4351755" y="1752605"/>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97DDCB2-ABE7-4050-A966-1346EDA52566}"/>
              </a:ext>
            </a:extLst>
          </p:cNvPr>
          <p:cNvSpPr/>
          <p:nvPr/>
        </p:nvSpPr>
        <p:spPr>
          <a:xfrm>
            <a:off x="4351755" y="2467952"/>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00377D31-2113-4B3F-9387-14B9EC924408}"/>
              </a:ext>
            </a:extLst>
          </p:cNvPr>
          <p:cNvSpPr/>
          <p:nvPr/>
        </p:nvSpPr>
        <p:spPr>
          <a:xfrm>
            <a:off x="4353973" y="3192201"/>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C0F07B1-03D2-47A4-BF17-32DC8AF4A0BB}"/>
              </a:ext>
            </a:extLst>
          </p:cNvPr>
          <p:cNvSpPr/>
          <p:nvPr/>
        </p:nvSpPr>
        <p:spPr>
          <a:xfrm>
            <a:off x="1143448" y="4776509"/>
            <a:ext cx="649537" cy="369332"/>
          </a:xfrm>
          <a:prstGeom prst="rect">
            <a:avLst/>
          </a:prstGeom>
        </p:spPr>
        <p:txBody>
          <a:bodyPr wrap="none">
            <a:spAutoFit/>
          </a:bodyPr>
          <a:lstStyle/>
          <a:p>
            <a:r>
              <a:rPr lang="ja-JP" altLang="en-US" b="1" dirty="0"/>
              <a:t>従来</a:t>
            </a:r>
            <a:endParaRPr lang="en-US" altLang="ja-JP" b="1" dirty="0"/>
          </a:p>
        </p:txBody>
      </p:sp>
      <p:pic>
        <p:nvPicPr>
          <p:cNvPr id="17" name="図 16">
            <a:extLst>
              <a:ext uri="{FF2B5EF4-FFF2-40B4-BE49-F238E27FC236}">
                <a16:creationId xmlns:a16="http://schemas.microsoft.com/office/drawing/2014/main" id="{AF6A6470-C091-4089-A0FD-46A5BC49B1E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03739" y="3676282"/>
            <a:ext cx="1800200" cy="1090183"/>
          </a:xfrm>
          <a:prstGeom prst="rect">
            <a:avLst/>
          </a:prstGeom>
        </p:spPr>
      </p:pic>
      <p:pic>
        <p:nvPicPr>
          <p:cNvPr id="21" name="図 20">
            <a:extLst>
              <a:ext uri="{FF2B5EF4-FFF2-40B4-BE49-F238E27FC236}">
                <a16:creationId xmlns:a16="http://schemas.microsoft.com/office/drawing/2014/main" id="{BB83FB67-C13B-4A85-A6C8-74DDCA799DE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50424" y="4142716"/>
            <a:ext cx="830997" cy="646331"/>
          </a:xfrm>
          <a:prstGeom prst="rect">
            <a:avLst/>
          </a:prstGeom>
        </p:spPr>
      </p:pic>
      <p:sp>
        <p:nvSpPr>
          <p:cNvPr id="22" name="楕円 21">
            <a:extLst>
              <a:ext uri="{FF2B5EF4-FFF2-40B4-BE49-F238E27FC236}">
                <a16:creationId xmlns:a16="http://schemas.microsoft.com/office/drawing/2014/main" id="{A23DE506-C8DA-426E-90EC-522CBE90910D}"/>
              </a:ext>
            </a:extLst>
          </p:cNvPr>
          <p:cNvSpPr/>
          <p:nvPr/>
        </p:nvSpPr>
        <p:spPr>
          <a:xfrm>
            <a:off x="4351755" y="980656"/>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9D7C18BC-D662-4CFC-B0D1-EA7FE5063658}"/>
              </a:ext>
            </a:extLst>
          </p:cNvPr>
          <p:cNvSpPr/>
          <p:nvPr/>
        </p:nvSpPr>
        <p:spPr>
          <a:xfrm>
            <a:off x="5279383" y="4795322"/>
            <a:ext cx="1364476" cy="461665"/>
          </a:xfrm>
          <a:prstGeom prst="rect">
            <a:avLst/>
          </a:prstGeom>
        </p:spPr>
        <p:txBody>
          <a:bodyPr wrap="none">
            <a:spAutoFit/>
          </a:bodyPr>
          <a:lstStyle/>
          <a:p>
            <a:r>
              <a:rPr lang="en-US" altLang="ja-JP" sz="2400" b="1" dirty="0"/>
              <a:t>Leafony</a:t>
            </a:r>
          </a:p>
        </p:txBody>
      </p:sp>
    </p:spTree>
    <p:extLst>
      <p:ext uri="{BB962C8B-B14F-4D97-AF65-F5344CB8AC3E}">
        <p14:creationId xmlns:p14="http://schemas.microsoft.com/office/powerpoint/2010/main" val="2826999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ソフトウェア開発も容易　デモ</a:t>
            </a:r>
          </a:p>
        </p:txBody>
      </p:sp>
      <p:grpSp>
        <p:nvGrpSpPr>
          <p:cNvPr id="11" name="グループ化 10">
            <a:extLst>
              <a:ext uri="{FF2B5EF4-FFF2-40B4-BE49-F238E27FC236}">
                <a16:creationId xmlns:a16="http://schemas.microsoft.com/office/drawing/2014/main" id="{382866C3-5632-4F38-876B-46E220F6B6D5}"/>
              </a:ext>
            </a:extLst>
          </p:cNvPr>
          <p:cNvGrpSpPr/>
          <p:nvPr/>
        </p:nvGrpSpPr>
        <p:grpSpPr>
          <a:xfrm>
            <a:off x="5724128" y="1844824"/>
            <a:ext cx="3207085" cy="4454285"/>
            <a:chOff x="5652120" y="1412776"/>
            <a:chExt cx="3207085" cy="4454285"/>
          </a:xfrm>
        </p:grpSpPr>
        <p:pic>
          <p:nvPicPr>
            <p:cNvPr id="2" name="図 1">
              <a:extLst>
                <a:ext uri="{FF2B5EF4-FFF2-40B4-BE49-F238E27FC236}">
                  <a16:creationId xmlns:a16="http://schemas.microsoft.com/office/drawing/2014/main" id="{20E2BF6F-52AF-4FEF-9ABE-7734E64FC9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52120" y="1412776"/>
              <a:ext cx="3207085" cy="4454285"/>
            </a:xfrm>
            <a:prstGeom prst="rect">
              <a:avLst/>
            </a:prstGeom>
          </p:spPr>
        </p:pic>
        <p:sp>
          <p:nvSpPr>
            <p:cNvPr id="3" name="楕円 2">
              <a:extLst>
                <a:ext uri="{FF2B5EF4-FFF2-40B4-BE49-F238E27FC236}">
                  <a16:creationId xmlns:a16="http://schemas.microsoft.com/office/drawing/2014/main" id="{D92BB28B-7794-420A-888D-DBC999CA6988}"/>
                </a:ext>
              </a:extLst>
            </p:cNvPr>
            <p:cNvSpPr/>
            <p:nvPr/>
          </p:nvSpPr>
          <p:spPr>
            <a:xfrm>
              <a:off x="5796136" y="1700808"/>
              <a:ext cx="288032" cy="2880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矢印コネクタ 7">
            <a:extLst>
              <a:ext uri="{FF2B5EF4-FFF2-40B4-BE49-F238E27FC236}">
                <a16:creationId xmlns:a16="http://schemas.microsoft.com/office/drawing/2014/main" id="{197B6D02-F576-481B-9CAD-A1A566569904}"/>
              </a:ext>
            </a:extLst>
          </p:cNvPr>
          <p:cNvCxnSpPr>
            <a:cxnSpLocks/>
          </p:cNvCxnSpPr>
          <p:nvPr/>
        </p:nvCxnSpPr>
        <p:spPr>
          <a:xfrm>
            <a:off x="5364088" y="1881921"/>
            <a:ext cx="435927" cy="3949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897396EE-56D2-4D65-9A9A-B9A73B403BF3}"/>
              </a:ext>
            </a:extLst>
          </p:cNvPr>
          <p:cNvSpPr/>
          <p:nvPr/>
        </p:nvSpPr>
        <p:spPr>
          <a:xfrm>
            <a:off x="539552" y="1988840"/>
            <a:ext cx="4572000" cy="3046988"/>
          </a:xfrm>
          <a:prstGeom prst="rect">
            <a:avLst/>
          </a:prstGeom>
        </p:spPr>
        <p:txBody>
          <a:bodyPr>
            <a:spAutoFit/>
          </a:bodyPr>
          <a:lstStyle/>
          <a:p>
            <a:pPr marL="0" lvl="1">
              <a:defRPr/>
            </a:pPr>
            <a:r>
              <a:rPr lang="ja-JP" altLang="en-US" sz="2400" b="1" dirty="0"/>
              <a:t>ソフトウェアは</a:t>
            </a:r>
            <a:r>
              <a:rPr lang="en-US" altLang="ja-JP" sz="2400" b="1" dirty="0"/>
              <a:t>Arduino</a:t>
            </a:r>
            <a:r>
              <a:rPr lang="ja-JP" altLang="en-US" sz="2400" b="1" dirty="0"/>
              <a:t>コンパチ、数万本のソフトがダウンロード可</a:t>
            </a:r>
            <a:endParaRPr lang="en-US" altLang="ja-JP" sz="2400" b="1" dirty="0"/>
          </a:p>
          <a:p>
            <a:pPr marL="0" lvl="1">
              <a:defRPr/>
            </a:pPr>
            <a:r>
              <a:rPr lang="ja-JP" altLang="en-US" sz="2400" b="1" dirty="0"/>
              <a:t>（ミュージシャンやアート系の方も自らプログラムして利用）</a:t>
            </a:r>
            <a:endParaRPr lang="en-US" altLang="ja-JP" sz="2400" b="1" dirty="0"/>
          </a:p>
          <a:p>
            <a:pPr marL="0" lvl="1">
              <a:defRPr/>
            </a:pPr>
            <a:endParaRPr lang="en-US" altLang="ja-JP" sz="2400" b="1" dirty="0"/>
          </a:p>
          <a:p>
            <a:pPr marL="0" lvl="1">
              <a:defRPr/>
            </a:pPr>
            <a:r>
              <a:rPr lang="en-US" altLang="ja-JP" sz="2400" b="1" dirty="0"/>
              <a:t>CPU</a:t>
            </a:r>
            <a:r>
              <a:rPr lang="ja-JP" altLang="en-US" sz="2400" b="1" dirty="0"/>
              <a:t>リーフを変更すれば、その他のソフトウェア開発環境でも使用可能。例：</a:t>
            </a:r>
            <a:r>
              <a:rPr lang="en-US" altLang="ja-JP" sz="2400" b="1" dirty="0" err="1"/>
              <a:t>mbed</a:t>
            </a:r>
            <a:r>
              <a:rPr lang="ja-JP" altLang="en-US" sz="2400" b="1" dirty="0"/>
              <a:t>など</a:t>
            </a:r>
            <a:endParaRPr lang="en-US" altLang="ja-JP" sz="2400" b="1" dirty="0"/>
          </a:p>
        </p:txBody>
      </p:sp>
      <p:sp>
        <p:nvSpPr>
          <p:cNvPr id="10" name="円/楕円 238">
            <a:extLst>
              <a:ext uri="{FF2B5EF4-FFF2-40B4-BE49-F238E27FC236}">
                <a16:creationId xmlns:a16="http://schemas.microsoft.com/office/drawing/2014/main" id="{914040BC-58E7-483E-A415-C737A9014E9B}"/>
              </a:ext>
            </a:extLst>
          </p:cNvPr>
          <p:cNvSpPr/>
          <p:nvPr/>
        </p:nvSpPr>
        <p:spPr>
          <a:xfrm>
            <a:off x="274822" y="2132856"/>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24CB797-DC73-4B13-9D84-F5338DAD06DE}"/>
              </a:ext>
            </a:extLst>
          </p:cNvPr>
          <p:cNvSpPr/>
          <p:nvPr/>
        </p:nvSpPr>
        <p:spPr>
          <a:xfrm>
            <a:off x="4716016" y="681592"/>
            <a:ext cx="4572000" cy="1200329"/>
          </a:xfrm>
          <a:prstGeom prst="rect">
            <a:avLst/>
          </a:prstGeom>
        </p:spPr>
        <p:txBody>
          <a:bodyPr>
            <a:spAutoFit/>
          </a:bodyPr>
          <a:lstStyle/>
          <a:p>
            <a:pPr marL="0" lvl="1">
              <a:defRPr/>
            </a:pPr>
            <a:r>
              <a:rPr lang="ja-JP" altLang="en-US" sz="2400" b="1" dirty="0"/>
              <a:t>このボタンを押すだけで、コンパイルやフラッシュメモリへの書き込みなどが自動的に行われる</a:t>
            </a:r>
            <a:endParaRPr lang="en-US" altLang="ja-JP" sz="2400" b="1" dirty="0"/>
          </a:p>
        </p:txBody>
      </p:sp>
      <p:sp>
        <p:nvSpPr>
          <p:cNvPr id="14" name="円/楕円 238">
            <a:extLst>
              <a:ext uri="{FF2B5EF4-FFF2-40B4-BE49-F238E27FC236}">
                <a16:creationId xmlns:a16="http://schemas.microsoft.com/office/drawing/2014/main" id="{A3B0FD38-66C0-4460-BC66-418BDC1AEB22}"/>
              </a:ext>
            </a:extLst>
          </p:cNvPr>
          <p:cNvSpPr/>
          <p:nvPr/>
        </p:nvSpPr>
        <p:spPr>
          <a:xfrm>
            <a:off x="274822" y="4005064"/>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41851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Arial" panose="020B0604020202020204" pitchFamily="34" charset="0"/>
                <a:cs typeface="Arial" panose="020B0604020202020204" pitchFamily="34" charset="0"/>
              </a:rPr>
              <a:t>Leafony</a:t>
            </a:r>
            <a:r>
              <a:rPr lang="ja-JP" altLang="en-US" dirty="0">
                <a:latin typeface="Arial" panose="020B0604020202020204" pitchFamily="34" charset="0"/>
                <a:cs typeface="Arial" panose="020B0604020202020204" pitchFamily="34" charset="0"/>
              </a:rPr>
              <a:t>のデータを一般公開完了</a:t>
            </a:r>
            <a:endParaRPr kumimoji="1" lang="ja-JP" altLang="en-US" dirty="0">
              <a:latin typeface="Arial" panose="020B0604020202020204" pitchFamily="34" charset="0"/>
              <a:cs typeface="Arial" panose="020B0604020202020204" pitchFamily="34" charset="0"/>
            </a:endParaRPr>
          </a:p>
        </p:txBody>
      </p:sp>
      <p:sp>
        <p:nvSpPr>
          <p:cNvPr id="4" name="正方形/長方形 3">
            <a:extLst>
              <a:ext uri="{FF2B5EF4-FFF2-40B4-BE49-F238E27FC236}">
                <a16:creationId xmlns:a16="http://schemas.microsoft.com/office/drawing/2014/main" id="{725C5113-CF80-4C75-A46F-CA1D0F619137}"/>
              </a:ext>
            </a:extLst>
          </p:cNvPr>
          <p:cNvSpPr/>
          <p:nvPr/>
        </p:nvSpPr>
        <p:spPr>
          <a:xfrm>
            <a:off x="251520" y="1052736"/>
            <a:ext cx="8892480" cy="5139869"/>
          </a:xfrm>
          <a:prstGeom prst="rect">
            <a:avLst/>
          </a:prstGeom>
        </p:spPr>
        <p:txBody>
          <a:bodyPr wrap="square">
            <a:spAutoFit/>
          </a:bodyPr>
          <a:lstStyle/>
          <a:p>
            <a:pPr defTabSz="358775"/>
            <a:r>
              <a:rPr lang="ja-JP" altLang="en-US" sz="3200" b="1" dirty="0">
                <a:solidFill>
                  <a:srgbClr val="0000FF"/>
                </a:solidFill>
              </a:rPr>
              <a:t>仕様書、回路図、パターン図、応用例、ソフトウェア</a:t>
            </a:r>
            <a:r>
              <a:rPr lang="en-US" altLang="ja-JP" sz="2400" b="1" baseline="30000" dirty="0">
                <a:solidFill>
                  <a:srgbClr val="0000FF"/>
                </a:solidFill>
              </a:rPr>
              <a:t>*</a:t>
            </a:r>
            <a:endParaRPr lang="en-US" altLang="ja-JP" sz="2400" b="1" baseline="30000" dirty="0"/>
          </a:p>
          <a:p>
            <a:pPr defTabSz="358775"/>
            <a:r>
              <a:rPr lang="ja-JP" altLang="en-US" sz="2400" b="1" dirty="0"/>
              <a:t>などオープン、商業的にも自由に無償で使用可</a:t>
            </a:r>
            <a:endParaRPr lang="en-US" altLang="ja-JP" sz="2400" b="1" dirty="0"/>
          </a:p>
          <a:p>
            <a:pPr defTabSz="358775"/>
            <a:endParaRPr lang="en-US" altLang="ja-JP" sz="2400" b="1" dirty="0"/>
          </a:p>
          <a:p>
            <a:pPr>
              <a:tabLst>
                <a:tab pos="8162925" algn="r"/>
              </a:tabLst>
            </a:pPr>
            <a:r>
              <a:rPr lang="en-US" altLang="ja-JP" sz="3200" b="1" dirty="0">
                <a:solidFill>
                  <a:srgbClr val="0000FF"/>
                </a:solidFill>
              </a:rPr>
              <a:t>Leafony </a:t>
            </a:r>
          </a:p>
          <a:p>
            <a:pPr>
              <a:tabLst>
                <a:tab pos="8162925" algn="r"/>
              </a:tabLst>
            </a:pPr>
            <a:r>
              <a:rPr lang="en-US" altLang="ja-JP" sz="2800" b="1" dirty="0"/>
              <a:t>Leafony</a:t>
            </a:r>
            <a:r>
              <a:rPr lang="ja-JP" altLang="en-US" sz="2800" b="1" dirty="0"/>
              <a:t>は商標登録。</a:t>
            </a:r>
            <a:endParaRPr lang="en-US" altLang="ja-JP" sz="2800" b="1" dirty="0"/>
          </a:p>
          <a:p>
            <a:pPr>
              <a:tabLst>
                <a:tab pos="8162925" algn="r"/>
              </a:tabLst>
            </a:pPr>
            <a:r>
              <a:rPr lang="ja-JP" altLang="en-US" sz="2800" b="1" dirty="0"/>
              <a:t>リーフ上に</a:t>
            </a:r>
            <a:r>
              <a:rPr lang="en-US" altLang="ja-JP" sz="2800" b="1" dirty="0"/>
              <a:t>Leafony</a:t>
            </a:r>
            <a:r>
              <a:rPr lang="ja-JP" altLang="en-US" sz="2800" b="1" dirty="0"/>
              <a:t>という表示は</a:t>
            </a:r>
            <a:endParaRPr lang="en-US" altLang="ja-JP" sz="2800" b="1" dirty="0"/>
          </a:p>
          <a:p>
            <a:pPr>
              <a:tabLst>
                <a:tab pos="8162925" algn="r"/>
              </a:tabLst>
            </a:pPr>
            <a:r>
              <a:rPr lang="en-US" altLang="ja-JP" sz="2800" b="1" dirty="0"/>
              <a:t>Leafony</a:t>
            </a:r>
            <a:r>
              <a:rPr lang="ja-JP" altLang="en-US" sz="2800" b="1" dirty="0"/>
              <a:t> </a:t>
            </a:r>
            <a:r>
              <a:rPr lang="en-US" altLang="ja-JP" sz="2800" b="1" dirty="0"/>
              <a:t>Systems</a:t>
            </a:r>
            <a:r>
              <a:rPr lang="ja-JP" altLang="en-US" sz="2800" b="1" dirty="0"/>
              <a:t>だけ</a:t>
            </a:r>
            <a:endParaRPr lang="en-US" altLang="ja-JP" sz="2800" b="1" dirty="0"/>
          </a:p>
          <a:p>
            <a:pPr>
              <a:tabLst>
                <a:tab pos="8162925" algn="r"/>
              </a:tabLst>
            </a:pPr>
            <a:endParaRPr lang="en-US" altLang="ja-JP" sz="2800" b="1" dirty="0"/>
          </a:p>
          <a:p>
            <a:pPr>
              <a:tabLst>
                <a:tab pos="8162925" algn="r"/>
              </a:tabLst>
            </a:pPr>
            <a:r>
              <a:rPr lang="en-US" altLang="ja-JP" sz="3200" b="1" dirty="0">
                <a:solidFill>
                  <a:srgbClr val="0000FF"/>
                </a:solidFill>
              </a:rPr>
              <a:t>Leafony</a:t>
            </a:r>
            <a:r>
              <a:rPr lang="ja-JP" altLang="en-US" sz="3200" b="1" dirty="0">
                <a:solidFill>
                  <a:srgbClr val="0000FF"/>
                </a:solidFill>
              </a:rPr>
              <a:t>バス</a:t>
            </a:r>
            <a:endParaRPr lang="en-US" altLang="ja-JP" sz="3200" b="1" dirty="0">
              <a:solidFill>
                <a:srgbClr val="0000FF"/>
              </a:solidFill>
            </a:endParaRPr>
          </a:p>
          <a:p>
            <a:pPr>
              <a:tabLst>
                <a:tab pos="8162925" algn="r"/>
              </a:tabLst>
            </a:pPr>
            <a:r>
              <a:rPr lang="en-US" altLang="ja-JP" sz="2400" b="1" dirty="0" err="1"/>
              <a:t>20mm</a:t>
            </a:r>
            <a:r>
              <a:rPr lang="en-US" altLang="ja-JP" sz="2400" b="1" dirty="0"/>
              <a:t> x </a:t>
            </a:r>
            <a:r>
              <a:rPr lang="en-US" altLang="ja-JP" sz="2400" b="1" dirty="0" err="1"/>
              <a:t>5.5mm</a:t>
            </a:r>
            <a:r>
              <a:rPr lang="ja-JP" altLang="en-US" sz="2400" b="1" dirty="0"/>
              <a:t>のバス領域。アートワークは</a:t>
            </a:r>
            <a:r>
              <a:rPr lang="en-US" altLang="ja-JP" sz="2400" b="1" dirty="0">
                <a:solidFill>
                  <a:srgbClr val="0000FF"/>
                </a:solidFill>
              </a:rPr>
              <a:t>CC-BY</a:t>
            </a:r>
            <a:r>
              <a:rPr lang="ja-JP" altLang="en-US" sz="2400" b="1" dirty="0">
                <a:solidFill>
                  <a:srgbClr val="0000FF"/>
                </a:solidFill>
              </a:rPr>
              <a:t>ライセンス</a:t>
            </a:r>
            <a:endParaRPr lang="en-US" altLang="ja-JP" sz="2400" b="1" dirty="0">
              <a:solidFill>
                <a:srgbClr val="0000FF"/>
              </a:solidFill>
            </a:endParaRPr>
          </a:p>
          <a:p>
            <a:pPr>
              <a:tabLst>
                <a:tab pos="8162925" algn="r"/>
              </a:tabLst>
            </a:pPr>
            <a:r>
              <a:rPr lang="ja-JP" altLang="en-US" sz="2400" b="1" dirty="0"/>
              <a:t>で公開。使用の際は、</a:t>
            </a:r>
            <a:r>
              <a:rPr lang="en-US" altLang="ja-JP" sz="2400" b="1" dirty="0"/>
              <a:t>Leafony</a:t>
            </a:r>
            <a:r>
              <a:rPr lang="ja-JP" altLang="en-US" sz="2400" b="1" dirty="0"/>
              <a:t>バス準拠などと表示をお願い致します。その他のリーフのアートワークの著作権は主張しません。</a:t>
            </a:r>
            <a:endParaRPr lang="en-US" altLang="ja-JP" sz="2400" b="1" dirty="0"/>
          </a:p>
        </p:txBody>
      </p:sp>
      <p:sp>
        <p:nvSpPr>
          <p:cNvPr id="10" name="楕円 9">
            <a:extLst>
              <a:ext uri="{FF2B5EF4-FFF2-40B4-BE49-F238E27FC236}">
                <a16:creationId xmlns:a16="http://schemas.microsoft.com/office/drawing/2014/main" id="{7FB9FFA5-002C-49E2-BDBB-E05B909A752E}"/>
              </a:ext>
            </a:extLst>
          </p:cNvPr>
          <p:cNvSpPr/>
          <p:nvPr/>
        </p:nvSpPr>
        <p:spPr>
          <a:xfrm>
            <a:off x="35496" y="1230452"/>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77C3AD6-CC4F-4449-9344-5A9B9D0905F5}"/>
              </a:ext>
            </a:extLst>
          </p:cNvPr>
          <p:cNvSpPr/>
          <p:nvPr/>
        </p:nvSpPr>
        <p:spPr>
          <a:xfrm>
            <a:off x="35496" y="2504016"/>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601D38C-2957-4BDD-882B-88163FE151E8}"/>
              </a:ext>
            </a:extLst>
          </p:cNvPr>
          <p:cNvSpPr/>
          <p:nvPr/>
        </p:nvSpPr>
        <p:spPr>
          <a:xfrm>
            <a:off x="35496" y="4664256"/>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404FB7AC-EC61-48EF-8F96-B5595F9555AE}"/>
              </a:ext>
            </a:extLst>
          </p:cNvPr>
          <p:cNvGrpSpPr/>
          <p:nvPr/>
        </p:nvGrpSpPr>
        <p:grpSpPr>
          <a:xfrm>
            <a:off x="6156176" y="2924944"/>
            <a:ext cx="1887926" cy="1856976"/>
            <a:chOff x="7208239" y="2204864"/>
            <a:chExt cx="1887926" cy="1856976"/>
          </a:xfrm>
        </p:grpSpPr>
        <p:pic>
          <p:nvPicPr>
            <p:cNvPr id="12" name="図 11" descr="電子機器, 回路 が含まれている画像&#10;&#10;自動的に生成された説明">
              <a:extLst>
                <a:ext uri="{FF2B5EF4-FFF2-40B4-BE49-F238E27FC236}">
                  <a16:creationId xmlns:a16="http://schemas.microsoft.com/office/drawing/2014/main" id="{EE46740B-BE08-4620-B4F7-B4BBE952D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239" y="2204864"/>
              <a:ext cx="1887926" cy="1856976"/>
            </a:xfrm>
            <a:prstGeom prst="rect">
              <a:avLst/>
            </a:prstGeom>
          </p:spPr>
        </p:pic>
        <p:sp>
          <p:nvSpPr>
            <p:cNvPr id="14" name="正方形/長方形 13">
              <a:extLst>
                <a:ext uri="{FF2B5EF4-FFF2-40B4-BE49-F238E27FC236}">
                  <a16:creationId xmlns:a16="http://schemas.microsoft.com/office/drawing/2014/main" id="{FC49710E-CD1F-4AE8-8323-7E098DBA6A5D}"/>
                </a:ext>
              </a:extLst>
            </p:cNvPr>
            <p:cNvSpPr/>
            <p:nvPr/>
          </p:nvSpPr>
          <p:spPr>
            <a:xfrm>
              <a:off x="7308304" y="2276872"/>
              <a:ext cx="1787860" cy="504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矢印: 左 6">
            <a:extLst>
              <a:ext uri="{FF2B5EF4-FFF2-40B4-BE49-F238E27FC236}">
                <a16:creationId xmlns:a16="http://schemas.microsoft.com/office/drawing/2014/main" id="{304E921E-F809-4436-84E8-7DFF4FB3898E}"/>
              </a:ext>
            </a:extLst>
          </p:cNvPr>
          <p:cNvSpPr/>
          <p:nvPr/>
        </p:nvSpPr>
        <p:spPr>
          <a:xfrm rot="20484904">
            <a:off x="2568199" y="3982922"/>
            <a:ext cx="3700060" cy="216024"/>
          </a:xfrm>
          <a:prstGeom prst="leftArrow">
            <a:avLst>
              <a:gd name="adj1" fmla="val 50000"/>
              <a:gd name="adj2" fmla="val 14533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B44AA5D2-BA39-4722-9F06-1153D8C13195}"/>
              </a:ext>
            </a:extLst>
          </p:cNvPr>
          <p:cNvSpPr/>
          <p:nvPr/>
        </p:nvSpPr>
        <p:spPr>
          <a:xfrm>
            <a:off x="251520" y="6374203"/>
            <a:ext cx="2378729" cy="461665"/>
          </a:xfrm>
          <a:prstGeom prst="rect">
            <a:avLst/>
          </a:prstGeom>
        </p:spPr>
        <p:txBody>
          <a:bodyPr wrap="square">
            <a:spAutoFit/>
          </a:bodyPr>
          <a:lstStyle/>
          <a:p>
            <a:pPr defTabSz="358775"/>
            <a:r>
              <a:rPr lang="en-US" altLang="ja-JP" sz="2400" b="1" baseline="30000" dirty="0"/>
              <a:t>*</a:t>
            </a:r>
            <a:r>
              <a:rPr lang="en-US" altLang="ja-JP" sz="2400" b="1" dirty="0"/>
              <a:t>MIT</a:t>
            </a:r>
            <a:r>
              <a:rPr lang="ja-JP" altLang="en-US" sz="2400" b="1" dirty="0"/>
              <a:t>ライセンス</a:t>
            </a:r>
            <a:endParaRPr lang="en-US" altLang="ja-JP" sz="2400" b="1" dirty="0"/>
          </a:p>
        </p:txBody>
      </p:sp>
      <p:sp>
        <p:nvSpPr>
          <p:cNvPr id="19" name="正方形/長方形 18">
            <a:extLst>
              <a:ext uri="{FF2B5EF4-FFF2-40B4-BE49-F238E27FC236}">
                <a16:creationId xmlns:a16="http://schemas.microsoft.com/office/drawing/2014/main" id="{FD4E0841-6839-44D3-8A51-754697F93BBB}"/>
              </a:ext>
            </a:extLst>
          </p:cNvPr>
          <p:cNvSpPr/>
          <p:nvPr/>
        </p:nvSpPr>
        <p:spPr>
          <a:xfrm>
            <a:off x="2123728" y="1928961"/>
            <a:ext cx="5940152" cy="830997"/>
          </a:xfrm>
          <a:prstGeom prst="rect">
            <a:avLst/>
          </a:prstGeom>
        </p:spPr>
        <p:txBody>
          <a:bodyPr wrap="square">
            <a:spAutoFit/>
          </a:bodyPr>
          <a:lstStyle/>
          <a:p>
            <a:pPr defTabSz="358775"/>
            <a:r>
              <a:rPr lang="ja-JP" altLang="en-US" sz="2400" b="1" dirty="0">
                <a:solidFill>
                  <a:srgbClr val="009900"/>
                </a:solidFill>
              </a:rPr>
              <a:t>ライセンス関係の詳細は</a:t>
            </a:r>
            <a:r>
              <a:rPr lang="en-US" altLang="ja-JP" sz="2400" b="1" dirty="0">
                <a:solidFill>
                  <a:srgbClr val="009900"/>
                </a:solidFill>
              </a:rPr>
              <a:t/>
            </a:r>
            <a:br>
              <a:rPr lang="en-US" altLang="ja-JP" sz="2400" b="1" dirty="0">
                <a:solidFill>
                  <a:srgbClr val="009900"/>
                </a:solidFill>
              </a:rPr>
            </a:br>
            <a:r>
              <a:rPr lang="en-US" altLang="ja-JP" sz="2400" b="1" dirty="0">
                <a:solidFill>
                  <a:srgbClr val="009900"/>
                </a:solidFill>
              </a:rPr>
              <a:t>https://docs.leafony.com/docs/license/</a:t>
            </a:r>
          </a:p>
        </p:txBody>
      </p:sp>
      <p:pic>
        <p:nvPicPr>
          <p:cNvPr id="8" name="図 7" descr="QR コード&#10;&#10;自動的に生成された説明">
            <a:extLst>
              <a:ext uri="{FF2B5EF4-FFF2-40B4-BE49-F238E27FC236}">
                <a16:creationId xmlns:a16="http://schemas.microsoft.com/office/drawing/2014/main" id="{0F5323FB-8262-4633-8537-4E9A5C68F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1553866"/>
            <a:ext cx="1116198" cy="1116198"/>
          </a:xfrm>
          <a:prstGeom prst="rect">
            <a:avLst/>
          </a:prstGeom>
        </p:spPr>
      </p:pic>
    </p:spTree>
    <p:extLst>
      <p:ext uri="{BB962C8B-B14F-4D97-AF65-F5344CB8AC3E}">
        <p14:creationId xmlns:p14="http://schemas.microsoft.com/office/powerpoint/2010/main" val="3252681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 y="116633"/>
            <a:ext cx="9102225" cy="426342"/>
          </a:xfrm>
        </p:spPr>
        <p:txBody>
          <a:bodyPr/>
          <a:lstStyle/>
          <a:p>
            <a:r>
              <a:rPr lang="ja-JP" altLang="en-US" dirty="0"/>
              <a:t>アプリ例などビデオ化とドキュメント化して公開</a:t>
            </a:r>
          </a:p>
        </p:txBody>
      </p:sp>
      <p:sp>
        <p:nvSpPr>
          <p:cNvPr id="14" name="楕円 13">
            <a:extLst>
              <a:ext uri="{FF2B5EF4-FFF2-40B4-BE49-F238E27FC236}">
                <a16:creationId xmlns:a16="http://schemas.microsoft.com/office/drawing/2014/main" id="{98B0CA58-7521-49DE-BAB3-C1345D9E0050}"/>
              </a:ext>
            </a:extLst>
          </p:cNvPr>
          <p:cNvSpPr/>
          <p:nvPr/>
        </p:nvSpPr>
        <p:spPr>
          <a:xfrm>
            <a:off x="2297" y="1128179"/>
            <a:ext cx="227374" cy="24113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200" b="1" dirty="0">
              <a:solidFill>
                <a:srgbClr val="0000FF"/>
              </a:solidFill>
              <a:latin typeface="+mj-lt"/>
            </a:endParaRPr>
          </a:p>
        </p:txBody>
      </p:sp>
      <p:sp>
        <p:nvSpPr>
          <p:cNvPr id="13" name="テキスト ボックス 12">
            <a:extLst>
              <a:ext uri="{FF2B5EF4-FFF2-40B4-BE49-F238E27FC236}">
                <a16:creationId xmlns:a16="http://schemas.microsoft.com/office/drawing/2014/main" id="{545946EF-0FF1-4F8B-9B9D-57227AD10A18}"/>
              </a:ext>
            </a:extLst>
          </p:cNvPr>
          <p:cNvSpPr txBox="1"/>
          <p:nvPr/>
        </p:nvSpPr>
        <p:spPr>
          <a:xfrm>
            <a:off x="237437" y="1026261"/>
            <a:ext cx="3017727" cy="983102"/>
          </a:xfrm>
          <a:prstGeom prst="rect">
            <a:avLst/>
          </a:prstGeom>
          <a:noFill/>
        </p:spPr>
        <p:txBody>
          <a:bodyPr wrap="square" rtlCol="0">
            <a:spAutoFit/>
          </a:bodyPr>
          <a:lstStyle/>
          <a:p>
            <a:r>
              <a:rPr lang="ja-JP" altLang="en-US" b="1" dirty="0"/>
              <a:t>教育用（</a:t>
            </a:r>
            <a:r>
              <a:rPr lang="en-US" altLang="ja-JP" b="1" dirty="0" err="1"/>
              <a:t>LED&amp;Mic&amp;Vol</a:t>
            </a:r>
            <a:r>
              <a:rPr lang="ja-JP" altLang="en-US" b="1" dirty="0"/>
              <a:t>）</a:t>
            </a:r>
            <a:endParaRPr lang="en-US" altLang="ja-JP" b="1" dirty="0"/>
          </a:p>
          <a:p>
            <a:r>
              <a:rPr lang="ja-JP" altLang="en-US" sz="1500" b="1" dirty="0"/>
              <a:t>デバイスとソフトウェアの関係を知るには好適</a:t>
            </a:r>
          </a:p>
        </p:txBody>
      </p:sp>
      <p:pic>
        <p:nvPicPr>
          <p:cNvPr id="17" name="Micリーフデモ">
            <a:hlinkClick r:id="" action="ppaction://media"/>
            <a:extLst>
              <a:ext uri="{FF2B5EF4-FFF2-40B4-BE49-F238E27FC236}">
                <a16:creationId xmlns:a16="http://schemas.microsoft.com/office/drawing/2014/main" id="{19DDD790-3040-47C8-8C43-1972398DFC2C}"/>
              </a:ext>
            </a:extLst>
          </p:cNvPr>
          <p:cNvPicPr>
            <a:picLocks noChangeAspect="1"/>
          </p:cNvPicPr>
          <p:nvPr>
            <a:videoFile r:link="rId2"/>
            <p:extLst>
              <p:ext uri="{DAA4B4D4-6D71-4841-9C94-3DE7FCFB9230}">
                <p14:media xmlns:p14="http://schemas.microsoft.com/office/powerpoint/2010/main" r:link="rId1"/>
              </p:ext>
            </p:extLst>
          </p:nvPr>
        </p:nvPicPr>
        <p:blipFill>
          <a:blip r:embed="rId14"/>
          <a:stretch>
            <a:fillRect/>
          </a:stretch>
        </p:blipFill>
        <p:spPr>
          <a:xfrm>
            <a:off x="389223" y="1921266"/>
            <a:ext cx="2544015" cy="1541974"/>
          </a:xfrm>
          <a:prstGeom prst="rect">
            <a:avLst/>
          </a:prstGeom>
        </p:spPr>
      </p:pic>
      <p:pic>
        <p:nvPicPr>
          <p:cNvPr id="18" name="BLEリーフデモ">
            <a:hlinkClick r:id="" action="ppaction://media"/>
            <a:extLst>
              <a:ext uri="{FF2B5EF4-FFF2-40B4-BE49-F238E27FC236}">
                <a16:creationId xmlns:a16="http://schemas.microsoft.com/office/drawing/2014/main" id="{FD057640-8A96-45CE-8DE6-5310CBC87A7B}"/>
              </a:ext>
            </a:extLst>
          </p:cNvPr>
          <p:cNvPicPr>
            <a:picLocks noChangeAspect="1"/>
          </p:cNvPicPr>
          <p:nvPr>
            <a:videoFile r:link="rId4"/>
            <p:extLst>
              <p:ext uri="{DAA4B4D4-6D71-4841-9C94-3DE7FCFB9230}">
                <p14:media xmlns:p14="http://schemas.microsoft.com/office/powerpoint/2010/main" r:link="rId3"/>
              </p:ext>
            </p:extLst>
          </p:nvPr>
        </p:nvPicPr>
        <p:blipFill>
          <a:blip r:embed="rId15"/>
          <a:stretch>
            <a:fillRect/>
          </a:stretch>
        </p:blipFill>
        <p:spPr>
          <a:xfrm>
            <a:off x="3475493" y="1921266"/>
            <a:ext cx="2544015" cy="1541974"/>
          </a:xfrm>
          <a:prstGeom prst="rect">
            <a:avLst/>
          </a:prstGeom>
        </p:spPr>
      </p:pic>
      <p:pic>
        <p:nvPicPr>
          <p:cNvPr id="20" name="Groveコネクタデモ(超音波距離センサの例)">
            <a:hlinkClick r:id="" action="ppaction://media"/>
            <a:extLst>
              <a:ext uri="{FF2B5EF4-FFF2-40B4-BE49-F238E27FC236}">
                <a16:creationId xmlns:a16="http://schemas.microsoft.com/office/drawing/2014/main" id="{FF0A3881-E089-4F4D-AC4C-59D684AB048A}"/>
              </a:ext>
            </a:extLst>
          </p:cNvPr>
          <p:cNvPicPr>
            <a:picLocks noChangeAspect="1"/>
          </p:cNvPicPr>
          <p:nvPr>
            <a:videoFile r:link="rId6"/>
            <p:extLst>
              <p:ext uri="{DAA4B4D4-6D71-4841-9C94-3DE7FCFB9230}">
                <p14:media xmlns:p14="http://schemas.microsoft.com/office/powerpoint/2010/main" r:link="rId5"/>
              </p:ext>
            </p:extLst>
          </p:nvPr>
        </p:nvPicPr>
        <p:blipFill>
          <a:blip r:embed="rId16"/>
          <a:stretch>
            <a:fillRect/>
          </a:stretch>
        </p:blipFill>
        <p:spPr>
          <a:xfrm>
            <a:off x="6561764" y="1921266"/>
            <a:ext cx="2544015" cy="1541974"/>
          </a:xfrm>
          <a:prstGeom prst="rect">
            <a:avLst/>
          </a:prstGeom>
        </p:spPr>
      </p:pic>
      <p:pic>
        <p:nvPicPr>
          <p:cNvPr id="21" name="スピーカー+人感センサーデモ">
            <a:hlinkClick r:id="" action="ppaction://media"/>
            <a:extLst>
              <a:ext uri="{FF2B5EF4-FFF2-40B4-BE49-F238E27FC236}">
                <a16:creationId xmlns:a16="http://schemas.microsoft.com/office/drawing/2014/main" id="{4634A53E-F2AF-41C7-AAE5-D2B73E4A7E42}"/>
              </a:ext>
            </a:extLst>
          </p:cNvPr>
          <p:cNvPicPr>
            <a:picLocks noChangeAspect="1"/>
          </p:cNvPicPr>
          <p:nvPr>
            <a:videoFile r:link="rId8"/>
            <p:extLst>
              <p:ext uri="{DAA4B4D4-6D71-4841-9C94-3DE7FCFB9230}">
                <p14:media xmlns:p14="http://schemas.microsoft.com/office/powerpoint/2010/main" r:link="rId7"/>
              </p:ext>
            </p:extLst>
          </p:nvPr>
        </p:nvPicPr>
        <p:blipFill>
          <a:blip r:embed="rId17"/>
          <a:stretch>
            <a:fillRect/>
          </a:stretch>
        </p:blipFill>
        <p:spPr>
          <a:xfrm>
            <a:off x="389223" y="4479313"/>
            <a:ext cx="2544015" cy="1541974"/>
          </a:xfrm>
          <a:prstGeom prst="rect">
            <a:avLst/>
          </a:prstGeom>
        </p:spPr>
      </p:pic>
      <p:pic>
        <p:nvPicPr>
          <p:cNvPr id="22" name="太陽電池">
            <a:hlinkClick r:id="" action="ppaction://media"/>
            <a:extLst>
              <a:ext uri="{FF2B5EF4-FFF2-40B4-BE49-F238E27FC236}">
                <a16:creationId xmlns:a16="http://schemas.microsoft.com/office/drawing/2014/main" id="{E9B0325A-2151-4C43-99C6-8EBA2DCF8F34}"/>
              </a:ext>
            </a:extLst>
          </p:cNvPr>
          <p:cNvPicPr>
            <a:picLocks noChangeAspect="1"/>
          </p:cNvPicPr>
          <p:nvPr>
            <a:videoFile r:link="rId10"/>
            <p:extLst>
              <p:ext uri="{DAA4B4D4-6D71-4841-9C94-3DE7FCFB9230}">
                <p14:media xmlns:p14="http://schemas.microsoft.com/office/powerpoint/2010/main" r:link="rId9"/>
              </p:ext>
            </p:extLst>
          </p:nvPr>
        </p:nvPicPr>
        <p:blipFill>
          <a:blip r:embed="rId18"/>
          <a:stretch>
            <a:fillRect/>
          </a:stretch>
        </p:blipFill>
        <p:spPr>
          <a:xfrm>
            <a:off x="3475493" y="4450839"/>
            <a:ext cx="2544015" cy="1570449"/>
          </a:xfrm>
          <a:prstGeom prst="rect">
            <a:avLst/>
          </a:prstGeom>
        </p:spPr>
      </p:pic>
      <p:pic>
        <p:nvPicPr>
          <p:cNvPr id="24" name="LoRa_Leaf">
            <a:hlinkClick r:id="" action="ppaction://media"/>
            <a:extLst>
              <a:ext uri="{FF2B5EF4-FFF2-40B4-BE49-F238E27FC236}">
                <a16:creationId xmlns:a16="http://schemas.microsoft.com/office/drawing/2014/main" id="{BD26D705-C9AA-4C94-B6B7-13020F3DBAE2}"/>
              </a:ext>
            </a:extLst>
          </p:cNvPr>
          <p:cNvPicPr>
            <a:picLocks noChangeAspect="1"/>
          </p:cNvPicPr>
          <p:nvPr>
            <a:videoFile r:link="rId12"/>
            <p:extLst>
              <p:ext uri="{DAA4B4D4-6D71-4841-9C94-3DE7FCFB9230}">
                <p14:media xmlns:p14="http://schemas.microsoft.com/office/powerpoint/2010/main" r:link="rId11"/>
              </p:ext>
            </p:extLst>
          </p:nvPr>
        </p:nvPicPr>
        <p:blipFill>
          <a:blip r:embed="rId19"/>
          <a:stretch>
            <a:fillRect/>
          </a:stretch>
        </p:blipFill>
        <p:spPr>
          <a:xfrm>
            <a:off x="6558210" y="4465075"/>
            <a:ext cx="2544015" cy="1541974"/>
          </a:xfrm>
          <a:prstGeom prst="rect">
            <a:avLst/>
          </a:prstGeom>
        </p:spPr>
      </p:pic>
      <p:sp>
        <p:nvSpPr>
          <p:cNvPr id="28" name="テキスト ボックス 27">
            <a:extLst>
              <a:ext uri="{FF2B5EF4-FFF2-40B4-BE49-F238E27FC236}">
                <a16:creationId xmlns:a16="http://schemas.microsoft.com/office/drawing/2014/main" id="{D9E35585-FF8B-40D5-9116-7F3DD55F8FE6}"/>
              </a:ext>
            </a:extLst>
          </p:cNvPr>
          <p:cNvSpPr txBox="1"/>
          <p:nvPr/>
        </p:nvSpPr>
        <p:spPr>
          <a:xfrm>
            <a:off x="6546315" y="1018141"/>
            <a:ext cx="2639417" cy="1256186"/>
          </a:xfrm>
          <a:prstGeom prst="rect">
            <a:avLst/>
          </a:prstGeom>
          <a:noFill/>
        </p:spPr>
        <p:txBody>
          <a:bodyPr wrap="square" rtlCol="0">
            <a:spAutoFit/>
          </a:bodyPr>
          <a:lstStyle/>
          <a:p>
            <a:r>
              <a:rPr lang="ja-JP" altLang="en-US" b="1" dirty="0"/>
              <a:t>外販のセンサを接続</a:t>
            </a:r>
            <a:endParaRPr lang="en-US" altLang="ja-JP" b="1" dirty="0"/>
          </a:p>
          <a:p>
            <a:r>
              <a:rPr lang="ja-JP" altLang="en-US" sz="1500" b="1" dirty="0"/>
              <a:t>標準的になっている</a:t>
            </a:r>
            <a:r>
              <a:rPr lang="en-US" altLang="ja-JP" sz="1500" b="1" dirty="0"/>
              <a:t>Grove</a:t>
            </a:r>
            <a:r>
              <a:rPr lang="ja-JP" altLang="en-US" sz="1500" b="1" dirty="0"/>
              <a:t>コネクタを使って簡単に接続</a:t>
            </a:r>
          </a:p>
        </p:txBody>
      </p:sp>
      <p:sp>
        <p:nvSpPr>
          <p:cNvPr id="29" name="テキスト ボックス 28">
            <a:extLst>
              <a:ext uri="{FF2B5EF4-FFF2-40B4-BE49-F238E27FC236}">
                <a16:creationId xmlns:a16="http://schemas.microsoft.com/office/drawing/2014/main" id="{7164BBE1-71E1-470B-9E4F-6713685E6C7E}"/>
              </a:ext>
            </a:extLst>
          </p:cNvPr>
          <p:cNvSpPr txBox="1"/>
          <p:nvPr/>
        </p:nvSpPr>
        <p:spPr>
          <a:xfrm>
            <a:off x="135923" y="3493379"/>
            <a:ext cx="3119242" cy="1256186"/>
          </a:xfrm>
          <a:prstGeom prst="rect">
            <a:avLst/>
          </a:prstGeom>
          <a:noFill/>
        </p:spPr>
        <p:txBody>
          <a:bodyPr wrap="square" rtlCol="0">
            <a:spAutoFit/>
          </a:bodyPr>
          <a:lstStyle/>
          <a:p>
            <a:r>
              <a:rPr lang="ja-JP" altLang="en-US" b="1" dirty="0"/>
              <a:t>人が近づくと音が鳴る</a:t>
            </a:r>
            <a:endParaRPr lang="en-US" altLang="ja-JP" b="1" dirty="0"/>
          </a:p>
          <a:p>
            <a:r>
              <a:rPr lang="ja-JP" altLang="en-US" sz="1500" b="1" dirty="0"/>
              <a:t>人感センサを利用した</a:t>
            </a:r>
            <a:r>
              <a:rPr lang="en-US" altLang="ja-JP" sz="1500" b="1" dirty="0"/>
              <a:t>CPS</a:t>
            </a:r>
            <a:r>
              <a:rPr lang="ja-JP" altLang="en-US" sz="1500" b="1" dirty="0"/>
              <a:t>、冷蔵庫に子供が近づくと音が鳴るとか</a:t>
            </a:r>
          </a:p>
        </p:txBody>
      </p:sp>
      <p:sp>
        <p:nvSpPr>
          <p:cNvPr id="31" name="テキスト ボックス 30">
            <a:extLst>
              <a:ext uri="{FF2B5EF4-FFF2-40B4-BE49-F238E27FC236}">
                <a16:creationId xmlns:a16="http://schemas.microsoft.com/office/drawing/2014/main" id="{42D4AC23-D952-493F-B07A-B05A6AC47ABD}"/>
              </a:ext>
            </a:extLst>
          </p:cNvPr>
          <p:cNvSpPr txBox="1"/>
          <p:nvPr/>
        </p:nvSpPr>
        <p:spPr>
          <a:xfrm>
            <a:off x="3440313" y="3479307"/>
            <a:ext cx="2925786" cy="1310803"/>
          </a:xfrm>
          <a:prstGeom prst="rect">
            <a:avLst/>
          </a:prstGeom>
          <a:noFill/>
        </p:spPr>
        <p:txBody>
          <a:bodyPr wrap="square" rtlCol="0">
            <a:spAutoFit/>
          </a:bodyPr>
          <a:lstStyle/>
          <a:p>
            <a:r>
              <a:rPr lang="ja-JP" altLang="en-US" b="1" dirty="0"/>
              <a:t>エナジーハーベスティング</a:t>
            </a:r>
            <a:endParaRPr lang="en-US" altLang="ja-JP" b="1" dirty="0"/>
          </a:p>
          <a:p>
            <a:r>
              <a:rPr lang="ja-JP" altLang="en-US" sz="1500" b="1" dirty="0"/>
              <a:t>太陽電池を使って、昼に充電、夜も動く</a:t>
            </a:r>
            <a:r>
              <a:rPr lang="en-US" altLang="ja-JP" sz="1500" b="1" dirty="0"/>
              <a:t>IoT</a:t>
            </a:r>
            <a:endParaRPr lang="ja-JP" altLang="en-US" sz="1500" b="1" dirty="0"/>
          </a:p>
        </p:txBody>
      </p:sp>
      <p:sp>
        <p:nvSpPr>
          <p:cNvPr id="33" name="テキスト ボックス 32">
            <a:extLst>
              <a:ext uri="{FF2B5EF4-FFF2-40B4-BE49-F238E27FC236}">
                <a16:creationId xmlns:a16="http://schemas.microsoft.com/office/drawing/2014/main" id="{F3AC1563-615D-4029-85D7-605F4DC0CE62}"/>
              </a:ext>
            </a:extLst>
          </p:cNvPr>
          <p:cNvSpPr txBox="1"/>
          <p:nvPr/>
        </p:nvSpPr>
        <p:spPr>
          <a:xfrm>
            <a:off x="6571370" y="3465459"/>
            <a:ext cx="2639417" cy="983102"/>
          </a:xfrm>
          <a:prstGeom prst="rect">
            <a:avLst/>
          </a:prstGeom>
          <a:noFill/>
        </p:spPr>
        <p:txBody>
          <a:bodyPr wrap="square" rtlCol="0">
            <a:spAutoFit/>
          </a:bodyPr>
          <a:lstStyle/>
          <a:p>
            <a:r>
              <a:rPr lang="en-US" altLang="ja-JP" b="1" dirty="0" err="1">
                <a:solidFill>
                  <a:prstClr val="black"/>
                </a:solidFill>
              </a:rPr>
              <a:t>LoRa</a:t>
            </a:r>
            <a:endParaRPr lang="en-US" altLang="ja-JP" b="1" dirty="0">
              <a:solidFill>
                <a:prstClr val="black"/>
              </a:solidFill>
            </a:endParaRPr>
          </a:p>
          <a:p>
            <a:r>
              <a:rPr lang="ja-JP" altLang="en-US" sz="1500" b="1" dirty="0"/>
              <a:t>ドローンに載せて、</a:t>
            </a:r>
            <a:r>
              <a:rPr lang="en-US" altLang="ja-JP" sz="1500" b="1" dirty="0" err="1"/>
              <a:t>11.8Km</a:t>
            </a:r>
            <a:r>
              <a:rPr lang="ja-JP" altLang="en-US" sz="1500" b="1" dirty="0"/>
              <a:t>までデータ</a:t>
            </a:r>
            <a:r>
              <a:rPr lang="en-US" altLang="ja-JP" sz="1500" b="1" dirty="0"/>
              <a:t>100%</a:t>
            </a:r>
            <a:r>
              <a:rPr lang="ja-JP" altLang="en-US" sz="1500" b="1" dirty="0"/>
              <a:t>通信可能</a:t>
            </a:r>
          </a:p>
        </p:txBody>
      </p:sp>
      <p:sp>
        <p:nvSpPr>
          <p:cNvPr id="26" name="テキスト ボックス 25">
            <a:extLst>
              <a:ext uri="{FF2B5EF4-FFF2-40B4-BE49-F238E27FC236}">
                <a16:creationId xmlns:a16="http://schemas.microsoft.com/office/drawing/2014/main" id="{02D683C4-EF26-4EFF-905B-287E670AE41F}"/>
              </a:ext>
            </a:extLst>
          </p:cNvPr>
          <p:cNvSpPr txBox="1"/>
          <p:nvPr/>
        </p:nvSpPr>
        <p:spPr>
          <a:xfrm>
            <a:off x="3530061" y="1018142"/>
            <a:ext cx="2639417" cy="790885"/>
          </a:xfrm>
          <a:prstGeom prst="rect">
            <a:avLst/>
          </a:prstGeom>
          <a:noFill/>
        </p:spPr>
        <p:txBody>
          <a:bodyPr wrap="square" rtlCol="0">
            <a:noAutofit/>
          </a:bodyPr>
          <a:lstStyle/>
          <a:p>
            <a:r>
              <a:rPr lang="ja-JP" altLang="en-US" b="1" dirty="0"/>
              <a:t>よくある</a:t>
            </a:r>
            <a:r>
              <a:rPr lang="en-US" altLang="ja-JP" b="1" dirty="0"/>
              <a:t>IoT</a:t>
            </a:r>
            <a:r>
              <a:rPr lang="ja-JP" altLang="en-US" b="1" dirty="0"/>
              <a:t>の例</a:t>
            </a:r>
            <a:endParaRPr lang="en-US" altLang="ja-JP" b="1" dirty="0"/>
          </a:p>
          <a:p>
            <a:r>
              <a:rPr lang="ja-JP" altLang="en-US" sz="1500" b="1" dirty="0"/>
              <a:t>８エッジデバイスを</a:t>
            </a:r>
            <a:r>
              <a:rPr lang="en-US" altLang="ja-JP" sz="1500" b="1" dirty="0"/>
              <a:t>PC</a:t>
            </a:r>
            <a:r>
              <a:rPr lang="ja-JP" altLang="en-US" sz="1500" b="1" dirty="0"/>
              <a:t>に</a:t>
            </a:r>
            <a:r>
              <a:rPr lang="en-US" altLang="ja-JP" sz="1500" b="1" dirty="0"/>
              <a:t>BLE</a:t>
            </a:r>
            <a:r>
              <a:rPr lang="ja-JP" altLang="en-US" sz="1500" b="1" dirty="0"/>
              <a:t>で繋いでロギング</a:t>
            </a:r>
          </a:p>
        </p:txBody>
      </p:sp>
      <p:sp>
        <p:nvSpPr>
          <p:cNvPr id="35" name="楕円 34">
            <a:extLst>
              <a:ext uri="{FF2B5EF4-FFF2-40B4-BE49-F238E27FC236}">
                <a16:creationId xmlns:a16="http://schemas.microsoft.com/office/drawing/2014/main" id="{48B547A3-EECF-47A2-A020-0C879A987B10}"/>
              </a:ext>
            </a:extLst>
          </p:cNvPr>
          <p:cNvSpPr/>
          <p:nvPr/>
        </p:nvSpPr>
        <p:spPr>
          <a:xfrm>
            <a:off x="-13895" y="3558758"/>
            <a:ext cx="227374" cy="24113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200" b="1" dirty="0">
              <a:solidFill>
                <a:srgbClr val="0000FF"/>
              </a:solidFill>
              <a:latin typeface="+mj-lt"/>
            </a:endParaRPr>
          </a:p>
        </p:txBody>
      </p:sp>
      <p:sp>
        <p:nvSpPr>
          <p:cNvPr id="36" name="楕円 35">
            <a:extLst>
              <a:ext uri="{FF2B5EF4-FFF2-40B4-BE49-F238E27FC236}">
                <a16:creationId xmlns:a16="http://schemas.microsoft.com/office/drawing/2014/main" id="{B47D8C5B-2425-4A1D-8D04-FB890BD7C0A2}"/>
              </a:ext>
            </a:extLst>
          </p:cNvPr>
          <p:cNvSpPr/>
          <p:nvPr/>
        </p:nvSpPr>
        <p:spPr>
          <a:xfrm>
            <a:off x="3216870" y="3558758"/>
            <a:ext cx="227374" cy="24113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200" b="1" dirty="0">
              <a:solidFill>
                <a:srgbClr val="0000FF"/>
              </a:solidFill>
              <a:latin typeface="+mj-lt"/>
            </a:endParaRPr>
          </a:p>
        </p:txBody>
      </p:sp>
      <p:sp>
        <p:nvSpPr>
          <p:cNvPr id="37" name="楕円 36">
            <a:extLst>
              <a:ext uri="{FF2B5EF4-FFF2-40B4-BE49-F238E27FC236}">
                <a16:creationId xmlns:a16="http://schemas.microsoft.com/office/drawing/2014/main" id="{05D1A575-FE9D-4A9B-BF57-39D0170BD3C8}"/>
              </a:ext>
            </a:extLst>
          </p:cNvPr>
          <p:cNvSpPr/>
          <p:nvPr/>
        </p:nvSpPr>
        <p:spPr>
          <a:xfrm>
            <a:off x="3274755" y="1113759"/>
            <a:ext cx="227374" cy="24113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200" b="1" dirty="0">
              <a:solidFill>
                <a:srgbClr val="0000FF"/>
              </a:solidFill>
              <a:latin typeface="+mj-lt"/>
            </a:endParaRPr>
          </a:p>
        </p:txBody>
      </p:sp>
      <p:sp>
        <p:nvSpPr>
          <p:cNvPr id="38" name="楕円 37">
            <a:extLst>
              <a:ext uri="{FF2B5EF4-FFF2-40B4-BE49-F238E27FC236}">
                <a16:creationId xmlns:a16="http://schemas.microsoft.com/office/drawing/2014/main" id="{E526A463-C193-41AD-92E0-C96926A7D69B}"/>
              </a:ext>
            </a:extLst>
          </p:cNvPr>
          <p:cNvSpPr/>
          <p:nvPr/>
        </p:nvSpPr>
        <p:spPr>
          <a:xfrm>
            <a:off x="6318941" y="1113759"/>
            <a:ext cx="227374" cy="24113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200" b="1" dirty="0">
              <a:solidFill>
                <a:srgbClr val="0000FF"/>
              </a:solidFill>
              <a:latin typeface="+mj-lt"/>
            </a:endParaRPr>
          </a:p>
        </p:txBody>
      </p:sp>
      <p:sp>
        <p:nvSpPr>
          <p:cNvPr id="39" name="楕円 38">
            <a:extLst>
              <a:ext uri="{FF2B5EF4-FFF2-40B4-BE49-F238E27FC236}">
                <a16:creationId xmlns:a16="http://schemas.microsoft.com/office/drawing/2014/main" id="{06A77A58-D80B-42B9-8B7F-785FB0CF1D61}"/>
              </a:ext>
            </a:extLst>
          </p:cNvPr>
          <p:cNvSpPr/>
          <p:nvPr/>
        </p:nvSpPr>
        <p:spPr>
          <a:xfrm>
            <a:off x="6327805" y="3558758"/>
            <a:ext cx="227374" cy="241130"/>
          </a:xfrm>
          <a:prstGeom prst="ellipse">
            <a:avLst/>
          </a:prstGeom>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200" b="1" dirty="0">
              <a:solidFill>
                <a:srgbClr val="0000FF"/>
              </a:solidFill>
              <a:latin typeface="+mj-lt"/>
            </a:endParaRPr>
          </a:p>
        </p:txBody>
      </p:sp>
    </p:spTree>
    <p:extLst>
      <p:ext uri="{BB962C8B-B14F-4D97-AF65-F5344CB8AC3E}">
        <p14:creationId xmlns:p14="http://schemas.microsoft.com/office/powerpoint/2010/main" val="3567128946"/>
      </p:ext>
    </p:extLst>
  </p:cSld>
  <p:clrMapOvr>
    <a:masterClrMapping/>
  </p:clrMapOvr>
  <p:timing>
    <p:tnLst>
      <p:par>
        <p:cTn id="1" dur="indefinite" restart="never" nodeType="tmRoot">
          <p:childTnLst>
            <p:video>
              <p:cMediaNode vol="80000">
                <p:cTn id="2" fill="hold" display="0">
                  <p:stCondLst>
                    <p:cond delay="indefinite"/>
                  </p:stCondLst>
                </p:cTn>
                <p:tgtEl>
                  <p:spTgt spid="17"/>
                </p:tgtEl>
              </p:cMediaNode>
            </p:video>
            <p:video>
              <p:cMediaNode vol="80000">
                <p:cTn id="3" fill="hold" display="0">
                  <p:stCondLst>
                    <p:cond delay="indefinite"/>
                  </p:stCondLst>
                </p:cTn>
                <p:tgtEl>
                  <p:spTgt spid="18"/>
                </p:tgtEl>
              </p:cMediaNode>
            </p:video>
            <p:video>
              <p:cMediaNode vol="80000">
                <p:cTn id="4" fill="hold" display="0">
                  <p:stCondLst>
                    <p:cond delay="indefinite"/>
                  </p:stCondLst>
                </p:cTn>
                <p:tgtEl>
                  <p:spTgt spid="20"/>
                </p:tgtEl>
              </p:cMediaNode>
            </p:video>
            <p:video>
              <p:cMediaNode vol="80000">
                <p:cTn id="5" fill="hold" display="0">
                  <p:stCondLst>
                    <p:cond delay="indefinite"/>
                  </p:stCondLst>
                </p:cTn>
                <p:tgtEl>
                  <p:spTgt spid="21"/>
                </p:tgtEl>
              </p:cMediaNode>
            </p:video>
            <p:video>
              <p:cMediaNode vol="80000">
                <p:cTn id="6" fill="hold" display="0">
                  <p:stCondLst>
                    <p:cond delay="indefinite"/>
                  </p:stCondLst>
                </p:cTn>
                <p:tgtEl>
                  <p:spTgt spid="22"/>
                </p:tgtEl>
              </p:cMediaNode>
            </p:video>
            <p:video>
              <p:cMediaNode vol="80000">
                <p:cTn id="7" fill="hold" display="0">
                  <p:stCondLst>
                    <p:cond delay="indefinite"/>
                  </p:stCondLst>
                </p:cTn>
                <p:tgtEl>
                  <p:spTgt spid="2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テキスト ボックス 105"/>
          <p:cNvSpPr txBox="1"/>
          <p:nvPr/>
        </p:nvSpPr>
        <p:spPr>
          <a:xfrm>
            <a:off x="0" y="25956"/>
            <a:ext cx="9144000" cy="584775"/>
          </a:xfrm>
          <a:prstGeom prst="rect">
            <a:avLst/>
          </a:prstGeom>
          <a:noFill/>
        </p:spPr>
        <p:txBody>
          <a:bodyPr wrap="square" rtlCol="0">
            <a:spAutoFit/>
          </a:bodyPr>
          <a:lstStyle/>
          <a:p>
            <a:pPr lvl="0" algn="ctr">
              <a:defRPr/>
            </a:pPr>
            <a:r>
              <a:rPr lang="ja-JP" altLang="en-US" sz="3200" b="1" noProof="0" dirty="0">
                <a:latin typeface="Arial" panose="020B0604020202020204" pitchFamily="34" charset="0"/>
                <a:ea typeface="ＭＳ Ｐゴシック" panose="020B0600070205080204" pitchFamily="50" charset="-128"/>
                <a:cs typeface="Arial" panose="020B0604020202020204" pitchFamily="34" charset="0"/>
              </a:rPr>
              <a:t>アウトライン</a:t>
            </a:r>
            <a:endParaRPr kumimoji="1" lang="ja-JP" altLang="en-US" sz="3200" b="1" i="0" u="none" strike="noStrike" kern="0" cap="none" spc="0" normalizeH="0" baseline="0" noProof="0" dirty="0">
              <a:ln>
                <a:noFill/>
              </a:ln>
              <a:solidFill>
                <a:sysClr val="windowText" lastClr="000000"/>
              </a:solidFill>
              <a:effectLst/>
              <a:uLnTx/>
              <a:uFillTx/>
            </a:endParaRPr>
          </a:p>
        </p:txBody>
      </p:sp>
      <p:pic>
        <p:nvPicPr>
          <p:cNvPr id="17" name="図 16">
            <a:extLst>
              <a:ext uri="{FF2B5EF4-FFF2-40B4-BE49-F238E27FC236}">
                <a16:creationId xmlns:a16="http://schemas.microsoft.com/office/drawing/2014/main" id="{AF6A6470-C091-4089-A0FD-46A5BC49B1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0232" y="4231802"/>
            <a:ext cx="1800200" cy="1090183"/>
          </a:xfrm>
          <a:prstGeom prst="rect">
            <a:avLst/>
          </a:prstGeom>
        </p:spPr>
      </p:pic>
      <p:sp>
        <p:nvSpPr>
          <p:cNvPr id="24" name="正方形/長方形 23">
            <a:extLst>
              <a:ext uri="{FF2B5EF4-FFF2-40B4-BE49-F238E27FC236}">
                <a16:creationId xmlns:a16="http://schemas.microsoft.com/office/drawing/2014/main" id="{762D1B50-58D9-4A6B-B1F9-6F7417EDC20C}"/>
              </a:ext>
            </a:extLst>
          </p:cNvPr>
          <p:cNvSpPr/>
          <p:nvPr/>
        </p:nvSpPr>
        <p:spPr>
          <a:xfrm>
            <a:off x="6878094" y="5321985"/>
            <a:ext cx="1364476" cy="461665"/>
          </a:xfrm>
          <a:prstGeom prst="rect">
            <a:avLst/>
          </a:prstGeom>
        </p:spPr>
        <p:txBody>
          <a:bodyPr wrap="none">
            <a:spAutoFit/>
          </a:bodyPr>
          <a:lstStyle/>
          <a:p>
            <a:r>
              <a:rPr lang="en-US" altLang="ja-JP" sz="2400" b="1" dirty="0"/>
              <a:t>Leafony</a:t>
            </a:r>
          </a:p>
        </p:txBody>
      </p:sp>
      <p:sp>
        <p:nvSpPr>
          <p:cNvPr id="2" name="テキスト ボックス 10">
            <a:extLst>
              <a:ext uri="{FF2B5EF4-FFF2-40B4-BE49-F238E27FC236}">
                <a16:creationId xmlns:a16="http://schemas.microsoft.com/office/drawing/2014/main" id="{8B29DE5D-7A3E-4324-82E5-ADA908D77ED5}"/>
              </a:ext>
            </a:extLst>
          </p:cNvPr>
          <p:cNvSpPr txBox="1">
            <a:spLocks noChangeArrowheads="1"/>
          </p:cNvSpPr>
          <p:nvPr/>
        </p:nvSpPr>
        <p:spPr bwMode="auto">
          <a:xfrm>
            <a:off x="2937735" y="1237463"/>
            <a:ext cx="298992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3200" b="1" dirty="0"/>
              <a:t>背景</a:t>
            </a:r>
            <a:endParaRPr lang="en-US" altLang="ja-JP" sz="3200" b="1" dirty="0"/>
          </a:p>
          <a:p>
            <a:endParaRPr lang="en-US" altLang="ja-JP" sz="3200" b="1" dirty="0"/>
          </a:p>
          <a:p>
            <a:r>
              <a:rPr lang="en-US" altLang="ja-JP" sz="3200" b="1" dirty="0"/>
              <a:t>Leafony</a:t>
            </a:r>
            <a:r>
              <a:rPr lang="ja-JP" altLang="en-US" sz="3200" b="1" dirty="0"/>
              <a:t>とは</a:t>
            </a:r>
            <a:endParaRPr lang="en-US" altLang="ja-JP" sz="3200" b="1" dirty="0"/>
          </a:p>
          <a:p>
            <a:endParaRPr lang="en-US" altLang="ja-JP" sz="3200" b="1" dirty="0"/>
          </a:p>
          <a:p>
            <a:r>
              <a:rPr lang="ja-JP" altLang="en-US" sz="3200" b="1" dirty="0">
                <a:solidFill>
                  <a:srgbClr val="0000FF"/>
                </a:solidFill>
              </a:rPr>
              <a:t>頒布リーフ群</a:t>
            </a:r>
            <a:endParaRPr lang="en-US" altLang="ja-JP" sz="3200" b="1" dirty="0">
              <a:solidFill>
                <a:srgbClr val="0000FF"/>
              </a:solidFill>
            </a:endParaRPr>
          </a:p>
          <a:p>
            <a:endParaRPr lang="en-US" altLang="ja-JP" sz="3200" b="1" dirty="0"/>
          </a:p>
          <a:p>
            <a:r>
              <a:rPr lang="ja-JP" altLang="en-US" sz="3200" b="1" dirty="0"/>
              <a:t>利活用シーン</a:t>
            </a:r>
            <a:endParaRPr lang="en-US" altLang="ja-JP" sz="3200" b="1" dirty="0"/>
          </a:p>
          <a:p>
            <a:endParaRPr lang="en-US" altLang="ja-JP" sz="3200" b="1" dirty="0"/>
          </a:p>
          <a:p>
            <a:r>
              <a:rPr lang="en-US" altLang="ja-JP" sz="3200" b="1" dirty="0"/>
              <a:t>Leafony</a:t>
            </a:r>
            <a:r>
              <a:rPr lang="ja-JP" altLang="en-US" sz="3200" b="1" dirty="0"/>
              <a:t>の進展</a:t>
            </a:r>
          </a:p>
        </p:txBody>
      </p:sp>
      <p:sp>
        <p:nvSpPr>
          <p:cNvPr id="3" name="楕円 2">
            <a:extLst>
              <a:ext uri="{FF2B5EF4-FFF2-40B4-BE49-F238E27FC236}">
                <a16:creationId xmlns:a16="http://schemas.microsoft.com/office/drawing/2014/main" id="{D8C23E9B-D390-4E90-9192-6957F3415E0A}"/>
              </a:ext>
            </a:extLst>
          </p:cNvPr>
          <p:cNvSpPr/>
          <p:nvPr/>
        </p:nvSpPr>
        <p:spPr>
          <a:xfrm>
            <a:off x="2505687" y="2348879"/>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8EC91C06-7535-425B-8A97-1FC87EECC05F}"/>
              </a:ext>
            </a:extLst>
          </p:cNvPr>
          <p:cNvSpPr/>
          <p:nvPr/>
        </p:nvSpPr>
        <p:spPr>
          <a:xfrm>
            <a:off x="2505687" y="3326734"/>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771194B-E54C-469E-B3D7-5BCB25FF98E0}"/>
              </a:ext>
            </a:extLst>
          </p:cNvPr>
          <p:cNvSpPr/>
          <p:nvPr/>
        </p:nvSpPr>
        <p:spPr>
          <a:xfrm>
            <a:off x="2507905" y="4305213"/>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E89FA4A-DB1D-4A71-B670-087356A57F55}"/>
              </a:ext>
            </a:extLst>
          </p:cNvPr>
          <p:cNvSpPr/>
          <p:nvPr/>
        </p:nvSpPr>
        <p:spPr>
          <a:xfrm>
            <a:off x="2505687" y="1383600"/>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89139108-C0D5-4498-8D8F-336E18332417}"/>
              </a:ext>
            </a:extLst>
          </p:cNvPr>
          <p:cNvSpPr/>
          <p:nvPr/>
        </p:nvSpPr>
        <p:spPr>
          <a:xfrm>
            <a:off x="2507905" y="5294553"/>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8920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図 105" descr="電子機器, 回路 が含まれている画像&#10;&#10;自動的に生成された説明">
            <a:extLst>
              <a:ext uri="{FF2B5EF4-FFF2-40B4-BE49-F238E27FC236}">
                <a16:creationId xmlns:a16="http://schemas.microsoft.com/office/drawing/2014/main" id="{44B4EA8B-A5E9-487F-9CC9-EA26CCFED8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4945" y="4812927"/>
            <a:ext cx="1901835" cy="2000449"/>
          </a:xfrm>
          <a:prstGeom prst="rect">
            <a:avLst/>
          </a:prstGeom>
          <a:ln>
            <a:noFill/>
          </a:ln>
          <a:effectLst>
            <a:outerShdw blurRad="292100" dist="139700" dir="2700000" algn="tl" rotWithShape="0">
              <a:srgbClr val="333333">
                <a:alpha val="65000"/>
              </a:srgbClr>
            </a:outerShdw>
          </a:effectLst>
        </p:spPr>
      </p:pic>
      <p:sp>
        <p:nvSpPr>
          <p:cNvPr id="73" name="正方形/長方形 72"/>
          <p:cNvSpPr/>
          <p:nvPr/>
        </p:nvSpPr>
        <p:spPr>
          <a:xfrm>
            <a:off x="117881" y="2172231"/>
            <a:ext cx="1199366" cy="338554"/>
          </a:xfrm>
          <a:prstGeom prst="rect">
            <a:avLst/>
          </a:prstGeom>
        </p:spPr>
        <p:txBody>
          <a:bodyPr wrap="none">
            <a:spAutoFit/>
          </a:bodyPr>
          <a:lstStyle/>
          <a:p>
            <a:pPr algn="ctr"/>
            <a:r>
              <a:rPr lang="en-US" altLang="ja-JP" sz="1600" b="1" dirty="0">
                <a:latin typeface="+mj-lt"/>
              </a:rPr>
              <a:t>Bluetooth </a:t>
            </a:r>
            <a:endParaRPr lang="ja-JP" altLang="en-US" sz="1600" b="1" dirty="0">
              <a:latin typeface="+mj-lt"/>
            </a:endParaRPr>
          </a:p>
        </p:txBody>
      </p:sp>
      <p:sp>
        <p:nvSpPr>
          <p:cNvPr id="77" name="正方形/長方形 76"/>
          <p:cNvSpPr/>
          <p:nvPr/>
        </p:nvSpPr>
        <p:spPr>
          <a:xfrm>
            <a:off x="2453665" y="3562370"/>
            <a:ext cx="1322798" cy="830997"/>
          </a:xfrm>
          <a:prstGeom prst="rect">
            <a:avLst/>
          </a:prstGeom>
        </p:spPr>
        <p:txBody>
          <a:bodyPr wrap="none" anchor="ctr">
            <a:spAutoFit/>
          </a:bodyPr>
          <a:lstStyle/>
          <a:p>
            <a:pPr algn="ctr"/>
            <a:r>
              <a:rPr lang="ja-JP" altLang="en-US" sz="1600" b="1" dirty="0">
                <a:latin typeface="+mj-lt"/>
              </a:rPr>
              <a:t>温度・湿度・</a:t>
            </a:r>
            <a:r>
              <a:rPr lang="en-US" altLang="ja-JP" sz="1600" b="1" dirty="0">
                <a:latin typeface="+mj-lt"/>
              </a:rPr>
              <a:t/>
            </a:r>
            <a:br>
              <a:rPr lang="en-US" altLang="ja-JP" sz="1600" b="1" dirty="0">
                <a:latin typeface="+mj-lt"/>
              </a:rPr>
            </a:br>
            <a:r>
              <a:rPr lang="ja-JP" altLang="en-US" sz="1600" b="1" dirty="0">
                <a:latin typeface="+mj-lt"/>
              </a:rPr>
              <a:t>照度・加速度</a:t>
            </a:r>
            <a:r>
              <a:rPr lang="en-US" altLang="ja-JP" sz="1600" b="1" dirty="0">
                <a:latin typeface="+mj-lt"/>
              </a:rPr>
              <a:t/>
            </a:r>
            <a:br>
              <a:rPr lang="en-US" altLang="ja-JP" sz="1600" b="1" dirty="0">
                <a:latin typeface="+mj-lt"/>
              </a:rPr>
            </a:br>
            <a:r>
              <a:rPr lang="ja-JP" altLang="en-US" sz="1600" b="1" dirty="0">
                <a:latin typeface="+mj-lt"/>
              </a:rPr>
              <a:t>センサ</a:t>
            </a:r>
          </a:p>
        </p:txBody>
      </p:sp>
      <p:sp>
        <p:nvSpPr>
          <p:cNvPr id="78" name="正方形/長方形 77"/>
          <p:cNvSpPr/>
          <p:nvPr/>
        </p:nvSpPr>
        <p:spPr>
          <a:xfrm>
            <a:off x="3635264" y="3817603"/>
            <a:ext cx="1561174" cy="584775"/>
          </a:xfrm>
          <a:prstGeom prst="rect">
            <a:avLst/>
          </a:prstGeom>
        </p:spPr>
        <p:txBody>
          <a:bodyPr wrap="square">
            <a:spAutoFit/>
          </a:bodyPr>
          <a:lstStyle/>
          <a:p>
            <a:pPr algn="ctr"/>
            <a:r>
              <a:rPr lang="ja-JP" altLang="en-US" sz="1600" b="1" dirty="0">
                <a:latin typeface="+mj-lt"/>
              </a:rPr>
              <a:t>スピーカ</a:t>
            </a:r>
            <a:r>
              <a:rPr lang="en-US" altLang="ja-JP" sz="1600" b="1" dirty="0">
                <a:latin typeface="+mj-lt"/>
              </a:rPr>
              <a:t/>
            </a:r>
            <a:br>
              <a:rPr lang="en-US" altLang="ja-JP" sz="1600" b="1" dirty="0">
                <a:latin typeface="+mj-lt"/>
              </a:rPr>
            </a:br>
            <a:r>
              <a:rPr lang="ja-JP" altLang="en-US" sz="1600" b="1" dirty="0">
                <a:latin typeface="+mj-lt"/>
              </a:rPr>
              <a:t>人感センサ</a:t>
            </a:r>
          </a:p>
        </p:txBody>
      </p:sp>
      <p:sp>
        <p:nvSpPr>
          <p:cNvPr id="79" name="正方形/長方形 78"/>
          <p:cNvSpPr/>
          <p:nvPr/>
        </p:nvSpPr>
        <p:spPr>
          <a:xfrm>
            <a:off x="5192870" y="3581662"/>
            <a:ext cx="755080" cy="830997"/>
          </a:xfrm>
          <a:prstGeom prst="rect">
            <a:avLst/>
          </a:prstGeom>
        </p:spPr>
        <p:txBody>
          <a:bodyPr wrap="none" anchor="ctr">
            <a:spAutoFit/>
          </a:bodyPr>
          <a:lstStyle/>
          <a:p>
            <a:pPr algn="ctr"/>
            <a:r>
              <a:rPr lang="en-US" altLang="ja-JP" sz="1600" b="1" dirty="0">
                <a:latin typeface="+mj-lt"/>
              </a:rPr>
              <a:t>LED</a:t>
            </a:r>
          </a:p>
          <a:p>
            <a:pPr algn="ctr"/>
            <a:r>
              <a:rPr lang="en-US" altLang="ja-JP" sz="1600" b="1" dirty="0">
                <a:latin typeface="+mj-lt"/>
              </a:rPr>
              <a:t>Var. R</a:t>
            </a:r>
          </a:p>
          <a:p>
            <a:pPr algn="ctr"/>
            <a:r>
              <a:rPr lang="ja-JP" altLang="en-US" sz="1600" b="1" dirty="0">
                <a:latin typeface="+mj-lt"/>
              </a:rPr>
              <a:t>マイク</a:t>
            </a:r>
          </a:p>
        </p:txBody>
      </p:sp>
      <p:sp>
        <p:nvSpPr>
          <p:cNvPr id="80" name="正方形/長方形 79"/>
          <p:cNvSpPr/>
          <p:nvPr/>
        </p:nvSpPr>
        <p:spPr>
          <a:xfrm>
            <a:off x="6176743" y="4063824"/>
            <a:ext cx="1233031" cy="338554"/>
          </a:xfrm>
          <a:prstGeom prst="rect">
            <a:avLst/>
          </a:prstGeom>
        </p:spPr>
        <p:txBody>
          <a:bodyPr wrap="none">
            <a:spAutoFit/>
          </a:bodyPr>
          <a:lstStyle/>
          <a:p>
            <a:pPr algn="ctr"/>
            <a:r>
              <a:rPr lang="ja-JP" altLang="en-US" sz="1600" b="1" dirty="0">
                <a:latin typeface="+mj-lt"/>
              </a:rPr>
              <a:t>ディスプレイ</a:t>
            </a:r>
          </a:p>
        </p:txBody>
      </p:sp>
      <p:sp>
        <p:nvSpPr>
          <p:cNvPr id="82" name="正方形/長方形 81"/>
          <p:cNvSpPr/>
          <p:nvPr/>
        </p:nvSpPr>
        <p:spPr>
          <a:xfrm>
            <a:off x="3884959" y="1959554"/>
            <a:ext cx="883575" cy="584775"/>
          </a:xfrm>
          <a:prstGeom prst="rect">
            <a:avLst/>
          </a:prstGeom>
        </p:spPr>
        <p:txBody>
          <a:bodyPr wrap="none">
            <a:spAutoFit/>
          </a:bodyPr>
          <a:lstStyle/>
          <a:p>
            <a:pPr algn="ctr"/>
            <a:r>
              <a:rPr lang="en-US" altLang="ja-JP" sz="1600" b="1" dirty="0">
                <a:latin typeface="+mj-lt"/>
              </a:rPr>
              <a:t>AVR</a:t>
            </a:r>
          </a:p>
          <a:p>
            <a:pPr algn="ctr"/>
            <a:r>
              <a:rPr lang="ja-JP" altLang="en-US" sz="1600" b="1" dirty="0">
                <a:latin typeface="+mj-lt"/>
              </a:rPr>
              <a:t>マイコン</a:t>
            </a:r>
          </a:p>
        </p:txBody>
      </p:sp>
      <p:sp>
        <p:nvSpPr>
          <p:cNvPr id="84" name="正方形/長方形 83"/>
          <p:cNvSpPr/>
          <p:nvPr/>
        </p:nvSpPr>
        <p:spPr>
          <a:xfrm>
            <a:off x="4932040" y="1937499"/>
            <a:ext cx="1226421" cy="584775"/>
          </a:xfrm>
          <a:prstGeom prst="rect">
            <a:avLst/>
          </a:prstGeom>
        </p:spPr>
        <p:txBody>
          <a:bodyPr wrap="square">
            <a:spAutoFit/>
          </a:bodyPr>
          <a:lstStyle/>
          <a:p>
            <a:pPr algn="ctr"/>
            <a:r>
              <a:rPr lang="en-US" altLang="ja-JP" sz="1600" b="1" dirty="0">
                <a:latin typeface="+mj-lt"/>
              </a:rPr>
              <a:t>CR2032</a:t>
            </a:r>
            <a:br>
              <a:rPr lang="en-US" altLang="ja-JP" sz="1600" b="1" dirty="0">
                <a:latin typeface="+mj-lt"/>
              </a:rPr>
            </a:br>
            <a:r>
              <a:rPr lang="ja-JP" altLang="en-US" sz="1600" b="1" dirty="0">
                <a:latin typeface="+mj-lt"/>
              </a:rPr>
              <a:t>コイン電池</a:t>
            </a:r>
          </a:p>
        </p:txBody>
      </p:sp>
      <p:sp>
        <p:nvSpPr>
          <p:cNvPr id="86" name="正方形/長方形 85"/>
          <p:cNvSpPr/>
          <p:nvPr/>
        </p:nvSpPr>
        <p:spPr>
          <a:xfrm>
            <a:off x="6052381" y="5835461"/>
            <a:ext cx="1029449" cy="338554"/>
          </a:xfrm>
          <a:prstGeom prst="rect">
            <a:avLst/>
          </a:prstGeom>
        </p:spPr>
        <p:txBody>
          <a:bodyPr wrap="none">
            <a:spAutoFit/>
          </a:bodyPr>
          <a:lstStyle/>
          <a:p>
            <a:pPr algn="ctr"/>
            <a:r>
              <a:rPr lang="ja-JP" altLang="en-US" sz="1600" b="1" dirty="0">
                <a:latin typeface="+mj-lt"/>
              </a:rPr>
              <a:t>スペーサ</a:t>
            </a:r>
            <a:r>
              <a:rPr lang="en-US" altLang="ja-JP" sz="1600" b="1" dirty="0">
                <a:latin typeface="+mj-lt"/>
              </a:rPr>
              <a:t> </a:t>
            </a:r>
            <a:endParaRPr lang="ja-JP" altLang="en-US" sz="1600" b="1" dirty="0">
              <a:latin typeface="+mj-lt"/>
            </a:endParaRPr>
          </a:p>
        </p:txBody>
      </p:sp>
      <p:sp>
        <p:nvSpPr>
          <p:cNvPr id="88" name="正方形/長方形 87"/>
          <p:cNvSpPr/>
          <p:nvPr/>
        </p:nvSpPr>
        <p:spPr>
          <a:xfrm>
            <a:off x="2176101" y="6401069"/>
            <a:ext cx="862736" cy="338554"/>
          </a:xfrm>
          <a:prstGeom prst="rect">
            <a:avLst/>
          </a:prstGeom>
        </p:spPr>
        <p:txBody>
          <a:bodyPr wrap="none">
            <a:spAutoFit/>
          </a:bodyPr>
          <a:lstStyle/>
          <a:p>
            <a:pPr algn="ctr"/>
            <a:r>
              <a:rPr lang="ja-JP" altLang="en-US" sz="1600" b="1" dirty="0">
                <a:latin typeface="+mj-lt"/>
              </a:rPr>
              <a:t>横拡張</a:t>
            </a:r>
            <a:r>
              <a:rPr lang="en-US" altLang="ja-JP" sz="1600" b="1" dirty="0">
                <a:latin typeface="+mj-lt"/>
              </a:rPr>
              <a:t> </a:t>
            </a:r>
            <a:endParaRPr lang="ja-JP" altLang="en-US" sz="1600" b="1" dirty="0">
              <a:latin typeface="+mj-lt"/>
            </a:endParaRPr>
          </a:p>
        </p:txBody>
      </p:sp>
      <p:sp>
        <p:nvSpPr>
          <p:cNvPr id="89" name="正方形/長方形 88"/>
          <p:cNvSpPr/>
          <p:nvPr/>
        </p:nvSpPr>
        <p:spPr>
          <a:xfrm>
            <a:off x="35416" y="3831721"/>
            <a:ext cx="1346935" cy="584775"/>
          </a:xfrm>
          <a:prstGeom prst="rect">
            <a:avLst/>
          </a:prstGeom>
        </p:spPr>
        <p:txBody>
          <a:bodyPr wrap="square">
            <a:spAutoFit/>
          </a:bodyPr>
          <a:lstStyle/>
          <a:p>
            <a:pPr algn="ctr"/>
            <a:r>
              <a:rPr lang="en-US" altLang="ja-JP" sz="1600" b="1" dirty="0">
                <a:latin typeface="+mj-lt"/>
              </a:rPr>
              <a:t>USB</a:t>
            </a:r>
            <a:br>
              <a:rPr lang="en-US" altLang="ja-JP" sz="1600" b="1" dirty="0">
                <a:latin typeface="+mj-lt"/>
              </a:rPr>
            </a:br>
            <a:r>
              <a:rPr lang="ja-JP" altLang="en-US" sz="1600" b="1" dirty="0">
                <a:latin typeface="+mj-lt"/>
              </a:rPr>
              <a:t>電源</a:t>
            </a:r>
          </a:p>
        </p:txBody>
      </p:sp>
      <p:sp>
        <p:nvSpPr>
          <p:cNvPr id="91" name="正方形/長方形 90"/>
          <p:cNvSpPr/>
          <p:nvPr/>
        </p:nvSpPr>
        <p:spPr>
          <a:xfrm>
            <a:off x="1316821" y="3814071"/>
            <a:ext cx="1060991" cy="584775"/>
          </a:xfrm>
          <a:prstGeom prst="rect">
            <a:avLst/>
          </a:prstGeom>
        </p:spPr>
        <p:txBody>
          <a:bodyPr wrap="square">
            <a:spAutoFit/>
          </a:bodyPr>
          <a:lstStyle/>
          <a:p>
            <a:pPr algn="ctr"/>
            <a:r>
              <a:rPr lang="en-US" altLang="ja-JP" sz="1600" b="1" dirty="0">
                <a:latin typeface="+mj-lt"/>
              </a:rPr>
              <a:t>RTC &amp;</a:t>
            </a:r>
          </a:p>
          <a:p>
            <a:pPr algn="ctr"/>
            <a:r>
              <a:rPr lang="en-US" altLang="ja-JP" sz="1600" b="1" dirty="0">
                <a:latin typeface="+mj-lt"/>
              </a:rPr>
              <a:t>microSD </a:t>
            </a:r>
            <a:endParaRPr lang="ja-JP" altLang="en-US" sz="1600" b="1" dirty="0">
              <a:latin typeface="+mj-lt"/>
            </a:endParaRPr>
          </a:p>
        </p:txBody>
      </p:sp>
      <p:sp>
        <p:nvSpPr>
          <p:cNvPr id="92" name="正方形/長方形 91"/>
          <p:cNvSpPr/>
          <p:nvPr/>
        </p:nvSpPr>
        <p:spPr>
          <a:xfrm>
            <a:off x="5079629" y="5589240"/>
            <a:ext cx="968535" cy="830997"/>
          </a:xfrm>
          <a:prstGeom prst="rect">
            <a:avLst/>
          </a:prstGeom>
        </p:spPr>
        <p:txBody>
          <a:bodyPr wrap="none">
            <a:spAutoFit/>
          </a:bodyPr>
          <a:lstStyle/>
          <a:p>
            <a:pPr algn="ctr"/>
            <a:r>
              <a:rPr lang="en-US" altLang="ja-JP" sz="1600" b="1" dirty="0"/>
              <a:t>29</a:t>
            </a:r>
            <a:r>
              <a:rPr lang="ja-JP" altLang="en-US" sz="1600" b="1" dirty="0"/>
              <a:t>ピン</a:t>
            </a:r>
            <a:endParaRPr lang="en-US" altLang="ja-JP" sz="1600" b="1" dirty="0"/>
          </a:p>
          <a:p>
            <a:pPr algn="ctr"/>
            <a:r>
              <a:rPr lang="ja-JP" altLang="en-US" sz="1600" b="1" dirty="0">
                <a:latin typeface="+mj-lt"/>
              </a:rPr>
              <a:t>信号</a:t>
            </a:r>
            <a:r>
              <a:rPr lang="en-US" altLang="ja-JP" sz="1600" b="1" dirty="0">
                <a:latin typeface="+mj-lt"/>
              </a:rPr>
              <a:t/>
            </a:r>
            <a:br>
              <a:rPr lang="en-US" altLang="ja-JP" sz="1600" b="1" dirty="0">
                <a:latin typeface="+mj-lt"/>
              </a:rPr>
            </a:br>
            <a:r>
              <a:rPr lang="ja-JP" altLang="en-US" sz="1600" b="1" dirty="0">
                <a:latin typeface="+mj-lt"/>
              </a:rPr>
              <a:t>取り出し</a:t>
            </a:r>
            <a:r>
              <a:rPr lang="en-US" altLang="ja-JP" sz="1600" b="1" dirty="0">
                <a:latin typeface="+mj-lt"/>
              </a:rPr>
              <a:t> </a:t>
            </a:r>
            <a:endParaRPr lang="ja-JP" altLang="en-US" sz="1600" b="1" dirty="0">
              <a:latin typeface="+mj-lt"/>
            </a:endParaRPr>
          </a:p>
        </p:txBody>
      </p:sp>
      <p:sp>
        <p:nvSpPr>
          <p:cNvPr id="94" name="正方形/長方形 93"/>
          <p:cNvSpPr/>
          <p:nvPr/>
        </p:nvSpPr>
        <p:spPr>
          <a:xfrm>
            <a:off x="6963274" y="5835461"/>
            <a:ext cx="1069524" cy="338554"/>
          </a:xfrm>
          <a:prstGeom prst="rect">
            <a:avLst/>
          </a:prstGeom>
        </p:spPr>
        <p:txBody>
          <a:bodyPr wrap="none">
            <a:spAutoFit/>
          </a:bodyPr>
          <a:lstStyle/>
          <a:p>
            <a:pPr algn="ctr"/>
            <a:r>
              <a:rPr lang="ja-JP" altLang="en-US" sz="1600" b="1" dirty="0">
                <a:latin typeface="+mj-lt"/>
              </a:rPr>
              <a:t>電流測定</a:t>
            </a:r>
            <a:r>
              <a:rPr lang="en-US" altLang="ja-JP" sz="1600" b="1" dirty="0">
                <a:latin typeface="+mj-lt"/>
              </a:rPr>
              <a:t> </a:t>
            </a:r>
            <a:endParaRPr lang="ja-JP" altLang="en-US" sz="1600" b="1" dirty="0">
              <a:latin typeface="+mj-lt"/>
            </a:endParaRPr>
          </a:p>
        </p:txBody>
      </p:sp>
      <p:sp>
        <p:nvSpPr>
          <p:cNvPr id="95" name="正方形/長方形 94"/>
          <p:cNvSpPr/>
          <p:nvPr/>
        </p:nvSpPr>
        <p:spPr>
          <a:xfrm>
            <a:off x="7817016" y="5589240"/>
            <a:ext cx="1363496" cy="584775"/>
          </a:xfrm>
          <a:prstGeom prst="rect">
            <a:avLst/>
          </a:prstGeom>
        </p:spPr>
        <p:txBody>
          <a:bodyPr wrap="square">
            <a:spAutoFit/>
          </a:bodyPr>
          <a:lstStyle/>
          <a:p>
            <a:pPr algn="ctr"/>
            <a:r>
              <a:rPr lang="en-US" altLang="ja-JP" sz="1600" b="1" dirty="0">
                <a:latin typeface="+mj-lt"/>
              </a:rPr>
              <a:t>Grove</a:t>
            </a:r>
            <a:br>
              <a:rPr lang="en-US" altLang="ja-JP" sz="1600" b="1" dirty="0">
                <a:latin typeface="+mj-lt"/>
              </a:rPr>
            </a:br>
            <a:r>
              <a:rPr lang="ja-JP" altLang="en-US" sz="1600" b="1" dirty="0">
                <a:latin typeface="+mj-lt"/>
              </a:rPr>
              <a:t>コネクタ</a:t>
            </a:r>
            <a:r>
              <a:rPr lang="en-US" altLang="ja-JP" sz="1600" b="1" dirty="0">
                <a:latin typeface="+mj-lt"/>
              </a:rPr>
              <a:t> </a:t>
            </a:r>
            <a:endParaRPr lang="ja-JP" altLang="en-US" sz="1600" b="1" dirty="0">
              <a:latin typeface="+mj-lt"/>
            </a:endParaRPr>
          </a:p>
        </p:txBody>
      </p:sp>
      <p:sp>
        <p:nvSpPr>
          <p:cNvPr id="96" name="正方形/長方形 95"/>
          <p:cNvSpPr/>
          <p:nvPr/>
        </p:nvSpPr>
        <p:spPr>
          <a:xfrm>
            <a:off x="8067033" y="2653597"/>
            <a:ext cx="1100708" cy="338554"/>
          </a:xfrm>
          <a:prstGeom prst="rect">
            <a:avLst/>
          </a:prstGeom>
        </p:spPr>
        <p:txBody>
          <a:bodyPr wrap="square">
            <a:spAutoFit/>
          </a:bodyPr>
          <a:lstStyle/>
          <a:p>
            <a:pPr algn="ctr"/>
            <a:r>
              <a:rPr lang="ja-JP" altLang="en-US" sz="1600" b="1" dirty="0">
                <a:latin typeface="+mj-lt"/>
              </a:rPr>
              <a:t>単三電池</a:t>
            </a:r>
          </a:p>
        </p:txBody>
      </p:sp>
      <p:sp>
        <p:nvSpPr>
          <p:cNvPr id="97" name="正方形/長方形 96"/>
          <p:cNvSpPr/>
          <p:nvPr/>
        </p:nvSpPr>
        <p:spPr>
          <a:xfrm>
            <a:off x="7136040" y="1919944"/>
            <a:ext cx="1011815" cy="584775"/>
          </a:xfrm>
          <a:prstGeom prst="rect">
            <a:avLst/>
          </a:prstGeom>
        </p:spPr>
        <p:txBody>
          <a:bodyPr wrap="none">
            <a:spAutoFit/>
          </a:bodyPr>
          <a:lstStyle/>
          <a:p>
            <a:pPr algn="ctr"/>
            <a:r>
              <a:rPr lang="en-US" altLang="ja-JP" sz="1600" b="1" dirty="0" err="1">
                <a:latin typeface="+mj-lt"/>
              </a:rPr>
              <a:t>2~4.5V</a:t>
            </a:r>
            <a:endParaRPr lang="en-US" altLang="ja-JP" sz="1600" b="1" dirty="0">
              <a:latin typeface="+mj-lt"/>
            </a:endParaRPr>
          </a:p>
          <a:p>
            <a:pPr algn="ctr"/>
            <a:r>
              <a:rPr lang="ja-JP" altLang="en-US" sz="1600" b="1" dirty="0">
                <a:latin typeface="+mj-lt"/>
              </a:rPr>
              <a:t>一般電池</a:t>
            </a:r>
          </a:p>
        </p:txBody>
      </p:sp>
      <p:sp>
        <p:nvSpPr>
          <p:cNvPr id="98" name="タイトル 3">
            <a:extLst>
              <a:ext uri="{FF2B5EF4-FFF2-40B4-BE49-F238E27FC236}">
                <a16:creationId xmlns:a16="http://schemas.microsoft.com/office/drawing/2014/main" id="{D2FDC17F-DFF6-4A5A-B7C0-D458B16322D9}"/>
              </a:ext>
            </a:extLst>
          </p:cNvPr>
          <p:cNvSpPr txBox="1">
            <a:spLocks/>
          </p:cNvSpPr>
          <p:nvPr/>
        </p:nvSpPr>
        <p:spPr bwMode="auto">
          <a:xfrm>
            <a:off x="-26597" y="-153029"/>
            <a:ext cx="4233103" cy="7104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eaLnBrk="1" fontAlgn="base" hangingPunct="1">
              <a:spcBef>
                <a:spcPct val="0"/>
              </a:spcBef>
              <a:spcAft>
                <a:spcPct val="0"/>
              </a:spcAft>
              <a:defRPr kumimoji="1" sz="3600" b="1" kern="1200">
                <a:solidFill>
                  <a:schemeClr val="tx1"/>
                </a:solidFill>
                <a:latin typeface="ＭＳ Ｐゴシック" panose="020B0600070205080204" pitchFamily="50" charset="-128"/>
                <a:ea typeface="+mj-ea"/>
                <a:cs typeface="+mj-cs"/>
              </a:defRPr>
            </a:lvl1pPr>
            <a:lvl2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2pPr>
            <a:lvl3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3pPr>
            <a:lvl4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4pPr>
            <a:lvl5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5pPr>
            <a:lvl6pPr marL="4572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9pPr>
          </a:lstStyle>
          <a:p>
            <a:pPr algn="l"/>
            <a:r>
              <a:rPr lang="ja-JP" altLang="en-US" sz="3200" dirty="0">
                <a:ea typeface="ＭＳ Ｐゴシック" panose="020B0600070205080204" pitchFamily="50" charset="-128"/>
              </a:rPr>
              <a:t>公開リーフ／キット一覧</a:t>
            </a:r>
          </a:p>
        </p:txBody>
      </p:sp>
      <p:sp>
        <p:nvSpPr>
          <p:cNvPr id="56" name="正方形/長方形 55"/>
          <p:cNvSpPr/>
          <p:nvPr/>
        </p:nvSpPr>
        <p:spPr>
          <a:xfrm>
            <a:off x="112359" y="4365104"/>
            <a:ext cx="8888133" cy="40011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ja-JP" altLang="en-US" sz="2000" b="1" dirty="0">
                <a:solidFill>
                  <a:schemeClr val="bg1"/>
                </a:solidFill>
                <a:latin typeface="+mj-lt"/>
              </a:rPr>
              <a:t>各種接続</a:t>
            </a:r>
            <a:r>
              <a:rPr lang="en-US" altLang="ja-JP" sz="2000" b="1" dirty="0">
                <a:solidFill>
                  <a:schemeClr val="bg1"/>
                </a:solidFill>
                <a:latin typeface="+mj-lt"/>
              </a:rPr>
              <a:t> </a:t>
            </a:r>
            <a:endParaRPr lang="ja-JP" altLang="en-US" sz="2000" b="1" dirty="0">
              <a:solidFill>
                <a:schemeClr val="bg1"/>
              </a:solidFill>
              <a:latin typeface="+mj-lt"/>
            </a:endParaRPr>
          </a:p>
        </p:txBody>
      </p:sp>
      <p:sp>
        <p:nvSpPr>
          <p:cNvPr id="57" name="正方形/長方形 56"/>
          <p:cNvSpPr/>
          <p:nvPr/>
        </p:nvSpPr>
        <p:spPr>
          <a:xfrm>
            <a:off x="112359" y="2492896"/>
            <a:ext cx="2234797" cy="40011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ja-JP" altLang="en-US" sz="2000" b="1" dirty="0">
                <a:solidFill>
                  <a:schemeClr val="bg1"/>
                </a:solidFill>
                <a:latin typeface="+mj-lt"/>
              </a:rPr>
              <a:t>その他</a:t>
            </a:r>
          </a:p>
        </p:txBody>
      </p:sp>
      <p:sp>
        <p:nvSpPr>
          <p:cNvPr id="58" name="正方形/長方形 57"/>
          <p:cNvSpPr/>
          <p:nvPr/>
        </p:nvSpPr>
        <p:spPr>
          <a:xfrm>
            <a:off x="2977645" y="476672"/>
            <a:ext cx="1954395" cy="40011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ja-JP" altLang="en-US" sz="2000" b="1" dirty="0">
                <a:solidFill>
                  <a:schemeClr val="bg1"/>
                </a:solidFill>
                <a:latin typeface="+mj-lt"/>
              </a:rPr>
              <a:t>マイコン</a:t>
            </a:r>
          </a:p>
        </p:txBody>
      </p:sp>
      <p:sp>
        <p:nvSpPr>
          <p:cNvPr id="59" name="正方形/長方形 58"/>
          <p:cNvSpPr/>
          <p:nvPr/>
        </p:nvSpPr>
        <p:spPr>
          <a:xfrm>
            <a:off x="112358" y="476672"/>
            <a:ext cx="2792414" cy="40011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ja-JP" altLang="en-US" sz="2000" b="1" dirty="0">
                <a:solidFill>
                  <a:schemeClr val="bg1"/>
                </a:solidFill>
                <a:latin typeface="+mj-lt"/>
              </a:rPr>
              <a:t>通信</a:t>
            </a:r>
          </a:p>
        </p:txBody>
      </p:sp>
      <p:sp>
        <p:nvSpPr>
          <p:cNvPr id="60" name="正方形/長方形 59"/>
          <p:cNvSpPr/>
          <p:nvPr/>
        </p:nvSpPr>
        <p:spPr>
          <a:xfrm>
            <a:off x="2457332" y="2500184"/>
            <a:ext cx="4935397" cy="40011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ja-JP" altLang="en-US" sz="2000" b="1" dirty="0">
                <a:solidFill>
                  <a:schemeClr val="bg1"/>
                </a:solidFill>
                <a:latin typeface="+mj-lt"/>
              </a:rPr>
              <a:t>入出力</a:t>
            </a:r>
            <a:r>
              <a:rPr lang="en-US" altLang="ja-JP" sz="2000" b="1" dirty="0">
                <a:solidFill>
                  <a:schemeClr val="bg1"/>
                </a:solidFill>
                <a:latin typeface="+mj-lt"/>
              </a:rPr>
              <a:t> </a:t>
            </a:r>
            <a:endParaRPr lang="ja-JP" altLang="en-US" sz="2000" b="1" dirty="0">
              <a:solidFill>
                <a:schemeClr val="bg1"/>
              </a:solidFill>
              <a:latin typeface="+mj-lt"/>
            </a:endParaRPr>
          </a:p>
        </p:txBody>
      </p:sp>
      <p:sp>
        <p:nvSpPr>
          <p:cNvPr id="61" name="正方形/長方形 60"/>
          <p:cNvSpPr/>
          <p:nvPr/>
        </p:nvSpPr>
        <p:spPr>
          <a:xfrm>
            <a:off x="5004913" y="476672"/>
            <a:ext cx="4032483" cy="40011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tabLst>
                <a:tab pos="4032250" algn="l"/>
              </a:tabLst>
            </a:pPr>
            <a:r>
              <a:rPr lang="ja-JP" altLang="en-US" sz="2000" b="1" dirty="0">
                <a:solidFill>
                  <a:schemeClr val="bg1"/>
                </a:solidFill>
                <a:latin typeface="+mj-lt"/>
              </a:rPr>
              <a:t>電源</a:t>
            </a:r>
          </a:p>
        </p:txBody>
      </p:sp>
      <p:sp>
        <p:nvSpPr>
          <p:cNvPr id="87" name="正方形/長方形 86"/>
          <p:cNvSpPr/>
          <p:nvPr/>
        </p:nvSpPr>
        <p:spPr>
          <a:xfrm>
            <a:off x="615401" y="5625244"/>
            <a:ext cx="1070609" cy="492443"/>
          </a:xfrm>
          <a:prstGeom prst="rect">
            <a:avLst/>
          </a:prstGeom>
          <a:noFill/>
        </p:spPr>
        <p:txBody>
          <a:bodyPr wrap="square" tIns="0" bIns="0">
            <a:spAutoFit/>
          </a:bodyPr>
          <a:lstStyle/>
          <a:p>
            <a:pPr algn="ctr"/>
            <a:r>
              <a:rPr lang="en-US" altLang="ja-JP" sz="1600" b="1" dirty="0">
                <a:ln>
                  <a:solidFill>
                    <a:schemeClr val="accent1"/>
                  </a:solidFill>
                </a:ln>
                <a:solidFill>
                  <a:schemeClr val="bg1"/>
                </a:solidFill>
                <a:latin typeface="+mj-lt"/>
              </a:rPr>
              <a:t>Arduino</a:t>
            </a:r>
          </a:p>
          <a:p>
            <a:pPr algn="ctr"/>
            <a:r>
              <a:rPr lang="ja-JP" altLang="en-US" sz="1600" b="1" dirty="0">
                <a:ln>
                  <a:solidFill>
                    <a:schemeClr val="accent1"/>
                  </a:solidFill>
                </a:ln>
                <a:solidFill>
                  <a:schemeClr val="bg1"/>
                </a:solidFill>
                <a:latin typeface="+mj-lt"/>
              </a:rPr>
              <a:t>シールド</a:t>
            </a:r>
            <a:r>
              <a:rPr lang="en-US" altLang="ja-JP" sz="1600" b="1" dirty="0">
                <a:ln>
                  <a:solidFill>
                    <a:schemeClr val="accent1"/>
                  </a:solidFill>
                </a:ln>
                <a:solidFill>
                  <a:schemeClr val="bg1"/>
                </a:solidFill>
                <a:latin typeface="+mj-lt"/>
              </a:rPr>
              <a:t> </a:t>
            </a:r>
            <a:endParaRPr lang="ja-JP" altLang="en-US" sz="1600" b="1" dirty="0">
              <a:ln>
                <a:solidFill>
                  <a:schemeClr val="accent1"/>
                </a:solidFill>
              </a:ln>
              <a:solidFill>
                <a:schemeClr val="bg1"/>
              </a:solidFill>
              <a:latin typeface="+mj-lt"/>
            </a:endParaRPr>
          </a:p>
        </p:txBody>
      </p:sp>
      <p:sp>
        <p:nvSpPr>
          <p:cNvPr id="67" name="正方形/長方形 66"/>
          <p:cNvSpPr/>
          <p:nvPr/>
        </p:nvSpPr>
        <p:spPr>
          <a:xfrm>
            <a:off x="3001678" y="5831791"/>
            <a:ext cx="862736" cy="338554"/>
          </a:xfrm>
          <a:prstGeom prst="rect">
            <a:avLst/>
          </a:prstGeom>
        </p:spPr>
        <p:txBody>
          <a:bodyPr wrap="none">
            <a:spAutoFit/>
          </a:bodyPr>
          <a:lstStyle/>
          <a:p>
            <a:pPr algn="ctr"/>
            <a:r>
              <a:rPr lang="ja-JP" altLang="en-US" sz="1600" b="1" dirty="0">
                <a:latin typeface="+mj-lt"/>
              </a:rPr>
              <a:t>縦拡張</a:t>
            </a:r>
            <a:r>
              <a:rPr lang="en-US" altLang="ja-JP" sz="1600" b="1" dirty="0">
                <a:latin typeface="+mj-lt"/>
              </a:rPr>
              <a:t> </a:t>
            </a:r>
            <a:endParaRPr lang="ja-JP" altLang="en-US" sz="1600" b="1" dirty="0">
              <a:latin typeface="+mj-lt"/>
            </a:endParaRPr>
          </a:p>
        </p:txBody>
      </p:sp>
      <p:pic>
        <p:nvPicPr>
          <p:cNvPr id="62" name="図 61" descr="電子機器, 回路 が含まれている画像&#10;&#10;自動的に生成された説明">
            <a:extLst>
              <a:ext uri="{FF2B5EF4-FFF2-40B4-BE49-F238E27FC236}">
                <a16:creationId xmlns:a16="http://schemas.microsoft.com/office/drawing/2014/main" id="{33C2A046-80AD-43B8-BD30-FC77A4BD3C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520" y="944724"/>
            <a:ext cx="818941" cy="707899"/>
          </a:xfrm>
          <a:prstGeom prst="rect">
            <a:avLst/>
          </a:prstGeom>
          <a:ln>
            <a:noFill/>
          </a:ln>
          <a:effectLst>
            <a:outerShdw blurRad="292100" dist="139700" dir="2700000" algn="tl" rotWithShape="0">
              <a:srgbClr val="333333">
                <a:alpha val="65000"/>
              </a:srgbClr>
            </a:outerShdw>
          </a:effectLst>
        </p:spPr>
      </p:pic>
      <p:pic>
        <p:nvPicPr>
          <p:cNvPr id="66" name="図 65" descr="電子機器, 回路 が含まれている画像&#10;&#10;自動的に生成された説明">
            <a:extLst>
              <a:ext uri="{FF2B5EF4-FFF2-40B4-BE49-F238E27FC236}">
                <a16:creationId xmlns:a16="http://schemas.microsoft.com/office/drawing/2014/main" id="{60FDD8A6-CF2E-4C8F-B608-73183DF3A1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62635" y="956213"/>
            <a:ext cx="839515" cy="726068"/>
          </a:xfrm>
          <a:prstGeom prst="rect">
            <a:avLst/>
          </a:prstGeom>
          <a:ln>
            <a:noFill/>
          </a:ln>
          <a:effectLst>
            <a:outerShdw blurRad="292100" dist="139700" dir="2700000" algn="tl" rotWithShape="0">
              <a:srgbClr val="333333">
                <a:alpha val="65000"/>
              </a:srgbClr>
            </a:outerShdw>
          </a:effectLst>
        </p:spPr>
      </p:pic>
      <p:pic>
        <p:nvPicPr>
          <p:cNvPr id="69" name="図 68" descr="電子機器, 回路 が含まれている画像&#10;&#10;自動的に生成された説明">
            <a:extLst>
              <a:ext uri="{FF2B5EF4-FFF2-40B4-BE49-F238E27FC236}">
                <a16:creationId xmlns:a16="http://schemas.microsoft.com/office/drawing/2014/main" id="{3686C648-5AA2-4CE1-9EAB-822B40E657E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03372" y="944724"/>
            <a:ext cx="834187" cy="723396"/>
          </a:xfrm>
          <a:prstGeom prst="rect">
            <a:avLst/>
          </a:prstGeom>
          <a:ln>
            <a:noFill/>
          </a:ln>
          <a:effectLst>
            <a:outerShdw blurRad="292100" dist="139700" dir="2700000" algn="tl" rotWithShape="0">
              <a:srgbClr val="333333">
                <a:alpha val="65000"/>
              </a:srgbClr>
            </a:outerShdw>
          </a:effectLst>
        </p:spPr>
      </p:pic>
      <p:pic>
        <p:nvPicPr>
          <p:cNvPr id="71" name="図 70" descr="電子機器, 回路 が含まれている画像&#10;&#10;自動的に生成された説明">
            <a:extLst>
              <a:ext uri="{FF2B5EF4-FFF2-40B4-BE49-F238E27FC236}">
                <a16:creationId xmlns:a16="http://schemas.microsoft.com/office/drawing/2014/main" id="{8F450E86-358A-4F44-B4D2-DD829BC5480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60115" y="910952"/>
            <a:ext cx="714545" cy="1803706"/>
          </a:xfrm>
          <a:prstGeom prst="rect">
            <a:avLst/>
          </a:prstGeom>
          <a:ln>
            <a:noFill/>
          </a:ln>
          <a:effectLst>
            <a:outerShdw blurRad="292100" dist="139700" dir="2700000" algn="tl" rotWithShape="0">
              <a:srgbClr val="333333">
                <a:alpha val="65000"/>
              </a:srgbClr>
            </a:outerShdw>
          </a:effectLst>
        </p:spPr>
      </p:pic>
      <p:pic>
        <p:nvPicPr>
          <p:cNvPr id="81" name="図 80" descr="電子機器, 回路 が含まれている画像&#10;&#10;自動的に生成された説明">
            <a:extLst>
              <a:ext uri="{FF2B5EF4-FFF2-40B4-BE49-F238E27FC236}">
                <a16:creationId xmlns:a16="http://schemas.microsoft.com/office/drawing/2014/main" id="{BB4D863F-084B-4F91-A9AC-9679A6436C3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9617" y="2940379"/>
            <a:ext cx="767630" cy="686827"/>
          </a:xfrm>
          <a:prstGeom prst="rect">
            <a:avLst/>
          </a:prstGeom>
          <a:ln>
            <a:noFill/>
          </a:ln>
          <a:effectLst>
            <a:outerShdw blurRad="292100" dist="139700" dir="2700000" algn="tl" rotWithShape="0">
              <a:srgbClr val="333333">
                <a:alpha val="65000"/>
              </a:srgbClr>
            </a:outerShdw>
          </a:effectLst>
        </p:spPr>
      </p:pic>
      <p:pic>
        <p:nvPicPr>
          <p:cNvPr id="90" name="図 89" descr="電子機器, 回路 が含まれている画像&#10;&#10;自動的に生成された説明">
            <a:extLst>
              <a:ext uri="{FF2B5EF4-FFF2-40B4-BE49-F238E27FC236}">
                <a16:creationId xmlns:a16="http://schemas.microsoft.com/office/drawing/2014/main" id="{93D3E1F1-BB17-4C12-84AD-A924155552C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41533" y="2935789"/>
            <a:ext cx="800926" cy="717019"/>
          </a:xfrm>
          <a:prstGeom prst="rect">
            <a:avLst/>
          </a:prstGeom>
          <a:ln>
            <a:noFill/>
          </a:ln>
          <a:effectLst>
            <a:outerShdw blurRad="292100" dist="139700" dir="2700000" algn="tl" rotWithShape="0">
              <a:srgbClr val="333333">
                <a:alpha val="65000"/>
              </a:srgbClr>
            </a:outerShdw>
          </a:effectLst>
        </p:spPr>
      </p:pic>
      <p:pic>
        <p:nvPicPr>
          <p:cNvPr id="100" name="図 99" descr="電子機器, 回路 が含まれている画像&#10;&#10;自動的に生成された説明">
            <a:extLst>
              <a:ext uri="{FF2B5EF4-FFF2-40B4-BE49-F238E27FC236}">
                <a16:creationId xmlns:a16="http://schemas.microsoft.com/office/drawing/2014/main" id="{6894F653-D0E8-4D83-B4DD-C2543676FF9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966185" y="997203"/>
            <a:ext cx="802349" cy="710413"/>
          </a:xfrm>
          <a:prstGeom prst="rect">
            <a:avLst/>
          </a:prstGeom>
          <a:ln>
            <a:noFill/>
          </a:ln>
          <a:effectLst>
            <a:outerShdw blurRad="292100" dist="139700" dir="2700000" algn="tl" rotWithShape="0">
              <a:srgbClr val="333333">
                <a:alpha val="65000"/>
              </a:srgbClr>
            </a:outerShdw>
          </a:effectLst>
        </p:spPr>
      </p:pic>
      <p:pic>
        <p:nvPicPr>
          <p:cNvPr id="102" name="図 101" descr="電子機器, 回路 が含まれている画像&#10;&#10;自動的に生成された説明">
            <a:extLst>
              <a:ext uri="{FF2B5EF4-FFF2-40B4-BE49-F238E27FC236}">
                <a16:creationId xmlns:a16="http://schemas.microsoft.com/office/drawing/2014/main" id="{4C617F76-1A44-4564-AC9A-88AA6155EF0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690358" y="2926261"/>
            <a:ext cx="789886" cy="690262"/>
          </a:xfrm>
          <a:prstGeom prst="rect">
            <a:avLst/>
          </a:prstGeom>
          <a:ln>
            <a:noFill/>
          </a:ln>
          <a:effectLst>
            <a:outerShdw blurRad="292100" dist="139700" dir="2700000" algn="tl" rotWithShape="0">
              <a:srgbClr val="333333">
                <a:alpha val="65000"/>
              </a:srgbClr>
            </a:outerShdw>
          </a:effectLst>
        </p:spPr>
      </p:pic>
      <p:pic>
        <p:nvPicPr>
          <p:cNvPr id="103" name="図 102" descr="電子機器, 回路 が含まれている画像&#10;&#10;自動的に生成された説明">
            <a:extLst>
              <a:ext uri="{FF2B5EF4-FFF2-40B4-BE49-F238E27FC236}">
                <a16:creationId xmlns:a16="http://schemas.microsoft.com/office/drawing/2014/main" id="{14764F28-1B2B-4AE8-9888-B449120BD2C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932701" y="2926261"/>
            <a:ext cx="815682" cy="712919"/>
          </a:xfrm>
          <a:prstGeom prst="rect">
            <a:avLst/>
          </a:prstGeom>
          <a:ln>
            <a:noFill/>
          </a:ln>
          <a:effectLst>
            <a:outerShdw blurRad="292100" dist="139700" dir="2700000" algn="tl" rotWithShape="0">
              <a:srgbClr val="333333">
                <a:alpha val="65000"/>
              </a:srgbClr>
            </a:outerShdw>
          </a:effectLst>
        </p:spPr>
      </p:pic>
      <p:pic>
        <p:nvPicPr>
          <p:cNvPr id="104" name="図 103" descr="電子機器, 回路 が含まれている画像&#10;&#10;自動的に生成された説明">
            <a:extLst>
              <a:ext uri="{FF2B5EF4-FFF2-40B4-BE49-F238E27FC236}">
                <a16:creationId xmlns:a16="http://schemas.microsoft.com/office/drawing/2014/main" id="{A757BDF7-B7FA-499F-BD30-4D9CA6104F5C}"/>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144589" y="2926261"/>
            <a:ext cx="812154" cy="718957"/>
          </a:xfrm>
          <a:prstGeom prst="rect">
            <a:avLst/>
          </a:prstGeom>
          <a:ln>
            <a:noFill/>
          </a:ln>
          <a:effectLst>
            <a:outerShdw blurRad="292100" dist="139700" dir="2700000" algn="tl" rotWithShape="0">
              <a:srgbClr val="333333">
                <a:alpha val="65000"/>
              </a:srgbClr>
            </a:outerShdw>
          </a:effectLst>
        </p:spPr>
      </p:pic>
      <p:pic>
        <p:nvPicPr>
          <p:cNvPr id="105" name="図 104" descr="緑色, 電子機器 が含まれている画像&#10;&#10;自動的に生成された説明">
            <a:extLst>
              <a:ext uri="{FF2B5EF4-FFF2-40B4-BE49-F238E27FC236}">
                <a16:creationId xmlns:a16="http://schemas.microsoft.com/office/drawing/2014/main" id="{C4A80240-1CC8-41C4-BB52-831DB8B3BFE4}"/>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241449" y="2926261"/>
            <a:ext cx="1079118" cy="1060619"/>
          </a:xfrm>
          <a:prstGeom prst="rect">
            <a:avLst/>
          </a:prstGeom>
          <a:ln>
            <a:noFill/>
          </a:ln>
          <a:effectLst>
            <a:outerShdw blurRad="292100" dist="139700" dir="2700000" algn="tl" rotWithShape="0">
              <a:srgbClr val="333333">
                <a:alpha val="65000"/>
              </a:srgbClr>
            </a:outerShdw>
          </a:effectLst>
        </p:spPr>
      </p:pic>
      <p:pic>
        <p:nvPicPr>
          <p:cNvPr id="107" name="図 106" descr="緑色, 水, 屋外 が含まれている画像&#10;&#10;自動的に生成された説明">
            <a:extLst>
              <a:ext uri="{FF2B5EF4-FFF2-40B4-BE49-F238E27FC236}">
                <a16:creationId xmlns:a16="http://schemas.microsoft.com/office/drawing/2014/main" id="{13E74EB3-5D55-4490-A942-07E04F8FECDD}"/>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rot="5400000">
            <a:off x="1822282" y="5330422"/>
            <a:ext cx="1573865" cy="629545"/>
          </a:xfrm>
          <a:prstGeom prst="rect">
            <a:avLst/>
          </a:prstGeom>
          <a:ln>
            <a:noFill/>
          </a:ln>
          <a:effectLst>
            <a:outerShdw blurRad="292100" dist="139700" dir="2700000" algn="tl" rotWithShape="0">
              <a:srgbClr val="333333">
                <a:alpha val="65000"/>
              </a:srgbClr>
            </a:outerShdw>
          </a:effectLst>
        </p:spPr>
      </p:pic>
      <p:pic>
        <p:nvPicPr>
          <p:cNvPr id="108" name="図 107">
            <a:extLst>
              <a:ext uri="{FF2B5EF4-FFF2-40B4-BE49-F238E27FC236}">
                <a16:creationId xmlns:a16="http://schemas.microsoft.com/office/drawing/2014/main" id="{899D7813-ACA3-4457-809A-C484803A251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001678" y="4809257"/>
            <a:ext cx="936969" cy="587465"/>
          </a:xfrm>
          <a:prstGeom prst="rect">
            <a:avLst/>
          </a:prstGeom>
          <a:ln>
            <a:noFill/>
          </a:ln>
          <a:effectLst>
            <a:outerShdw blurRad="292100" dist="139700" dir="2700000" algn="tl" rotWithShape="0">
              <a:srgbClr val="333333">
                <a:alpha val="65000"/>
              </a:srgbClr>
            </a:outerShdw>
          </a:effectLst>
        </p:spPr>
      </p:pic>
      <p:pic>
        <p:nvPicPr>
          <p:cNvPr id="109" name="図 108">
            <a:extLst>
              <a:ext uri="{FF2B5EF4-FFF2-40B4-BE49-F238E27FC236}">
                <a16:creationId xmlns:a16="http://schemas.microsoft.com/office/drawing/2014/main" id="{35AA1BEC-B6D9-4977-ACC3-A28BE8E7A041}"/>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112060" y="4812927"/>
            <a:ext cx="795471" cy="701461"/>
          </a:xfrm>
          <a:prstGeom prst="rect">
            <a:avLst/>
          </a:prstGeom>
          <a:ln>
            <a:noFill/>
          </a:ln>
          <a:effectLst>
            <a:outerShdw blurRad="292100" dist="139700" dir="2700000" algn="tl" rotWithShape="0">
              <a:srgbClr val="333333">
                <a:alpha val="65000"/>
              </a:srgbClr>
            </a:outerShdw>
          </a:effectLst>
        </p:spPr>
      </p:pic>
      <p:pic>
        <p:nvPicPr>
          <p:cNvPr id="110" name="図 109">
            <a:extLst>
              <a:ext uri="{FF2B5EF4-FFF2-40B4-BE49-F238E27FC236}">
                <a16:creationId xmlns:a16="http://schemas.microsoft.com/office/drawing/2014/main" id="{4436B297-EE4C-477D-AFED-F440F235033F}"/>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095792" y="4812927"/>
            <a:ext cx="791877" cy="217378"/>
          </a:xfrm>
          <a:prstGeom prst="rect">
            <a:avLst/>
          </a:prstGeom>
          <a:ln>
            <a:noFill/>
          </a:ln>
          <a:effectLst>
            <a:outerShdw blurRad="292100" dist="139700" dir="2700000" algn="tl" rotWithShape="0">
              <a:srgbClr val="333333">
                <a:alpha val="65000"/>
              </a:srgbClr>
            </a:outerShdw>
          </a:effectLst>
        </p:spPr>
      </p:pic>
      <p:pic>
        <p:nvPicPr>
          <p:cNvPr id="111" name="図 110">
            <a:extLst>
              <a:ext uri="{FF2B5EF4-FFF2-40B4-BE49-F238E27FC236}">
                <a16:creationId xmlns:a16="http://schemas.microsoft.com/office/drawing/2014/main" id="{42C5041E-DC3A-450F-BE2A-052267446B33}"/>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035908" y="4812927"/>
            <a:ext cx="811629" cy="706418"/>
          </a:xfrm>
          <a:prstGeom prst="rect">
            <a:avLst/>
          </a:prstGeom>
          <a:ln>
            <a:noFill/>
          </a:ln>
          <a:effectLst>
            <a:outerShdw blurRad="292100" dist="139700" dir="2700000" algn="tl" rotWithShape="0">
              <a:srgbClr val="333333">
                <a:alpha val="65000"/>
              </a:srgbClr>
            </a:outerShdw>
          </a:effectLst>
        </p:spPr>
      </p:pic>
      <p:pic>
        <p:nvPicPr>
          <p:cNvPr id="112" name="図 111" descr="電子機器, 回路 が含まれている画像&#10;&#10;自動的に生成された説明">
            <a:extLst>
              <a:ext uri="{FF2B5EF4-FFF2-40B4-BE49-F238E27FC236}">
                <a16:creationId xmlns:a16="http://schemas.microsoft.com/office/drawing/2014/main" id="{CBB2759D-160B-4627-AA4A-23EFD4E6409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945443" y="4812927"/>
            <a:ext cx="1106642" cy="832268"/>
          </a:xfrm>
          <a:prstGeom prst="rect">
            <a:avLst/>
          </a:prstGeom>
          <a:ln>
            <a:noFill/>
          </a:ln>
          <a:effectLst>
            <a:outerShdw blurRad="292100" dist="139700" dir="2700000" algn="tl" rotWithShape="0">
              <a:srgbClr val="333333">
                <a:alpha val="65000"/>
              </a:srgbClr>
            </a:outerShdw>
          </a:effectLst>
        </p:spPr>
      </p:pic>
      <p:sp>
        <p:nvSpPr>
          <p:cNvPr id="2" name="四角形: 角を丸くする 1">
            <a:extLst>
              <a:ext uri="{FF2B5EF4-FFF2-40B4-BE49-F238E27FC236}">
                <a16:creationId xmlns:a16="http://schemas.microsoft.com/office/drawing/2014/main" id="{D8416DA0-4957-4F3D-9E2A-21A25D7546E3}"/>
              </a:ext>
            </a:extLst>
          </p:cNvPr>
          <p:cNvSpPr/>
          <p:nvPr/>
        </p:nvSpPr>
        <p:spPr>
          <a:xfrm>
            <a:off x="160958" y="913656"/>
            <a:ext cx="1060990" cy="1579240"/>
          </a:xfrm>
          <a:prstGeom prst="roundRect">
            <a:avLst/>
          </a:prstGeom>
          <a:noFill/>
          <a:ln w="571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四角形: 角を丸くする 50">
            <a:extLst>
              <a:ext uri="{FF2B5EF4-FFF2-40B4-BE49-F238E27FC236}">
                <a16:creationId xmlns:a16="http://schemas.microsoft.com/office/drawing/2014/main" id="{41098F4C-8A7C-409D-A9F5-BCA6057753CD}"/>
              </a:ext>
            </a:extLst>
          </p:cNvPr>
          <p:cNvSpPr/>
          <p:nvPr/>
        </p:nvSpPr>
        <p:spPr>
          <a:xfrm>
            <a:off x="5065100" y="925145"/>
            <a:ext cx="1019068" cy="1579240"/>
          </a:xfrm>
          <a:prstGeom prst="roundRect">
            <a:avLst/>
          </a:prstGeom>
          <a:noFill/>
          <a:ln w="571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四角形: 角を丸くする 51">
            <a:extLst>
              <a:ext uri="{FF2B5EF4-FFF2-40B4-BE49-F238E27FC236}">
                <a16:creationId xmlns:a16="http://schemas.microsoft.com/office/drawing/2014/main" id="{7C15B963-4D57-451A-8D38-83F7F8644061}"/>
              </a:ext>
            </a:extLst>
          </p:cNvPr>
          <p:cNvSpPr/>
          <p:nvPr/>
        </p:nvSpPr>
        <p:spPr>
          <a:xfrm>
            <a:off x="7178449" y="913656"/>
            <a:ext cx="943552" cy="1579240"/>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四角形: 角を丸くする 52">
            <a:extLst>
              <a:ext uri="{FF2B5EF4-FFF2-40B4-BE49-F238E27FC236}">
                <a16:creationId xmlns:a16="http://schemas.microsoft.com/office/drawing/2014/main" id="{5E7CD5DD-8597-4A81-B6D1-E13B49482498}"/>
              </a:ext>
            </a:extLst>
          </p:cNvPr>
          <p:cNvSpPr/>
          <p:nvPr/>
        </p:nvSpPr>
        <p:spPr>
          <a:xfrm>
            <a:off x="3875192" y="957187"/>
            <a:ext cx="984840" cy="1543182"/>
          </a:xfrm>
          <a:prstGeom prst="roundRect">
            <a:avLst/>
          </a:prstGeom>
          <a:noFill/>
          <a:ln w="571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四角形: 角を丸くする 53">
            <a:extLst>
              <a:ext uri="{FF2B5EF4-FFF2-40B4-BE49-F238E27FC236}">
                <a16:creationId xmlns:a16="http://schemas.microsoft.com/office/drawing/2014/main" id="{F2CF876C-87F1-429A-A157-1CBECAD1AA89}"/>
              </a:ext>
            </a:extLst>
          </p:cNvPr>
          <p:cNvSpPr/>
          <p:nvPr/>
        </p:nvSpPr>
        <p:spPr>
          <a:xfrm>
            <a:off x="2501302" y="2886676"/>
            <a:ext cx="1200944" cy="1477064"/>
          </a:xfrm>
          <a:prstGeom prst="roundRect">
            <a:avLst/>
          </a:prstGeom>
          <a:noFill/>
          <a:ln w="571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四角形: 角を丸くする 54">
            <a:extLst>
              <a:ext uri="{FF2B5EF4-FFF2-40B4-BE49-F238E27FC236}">
                <a16:creationId xmlns:a16="http://schemas.microsoft.com/office/drawing/2014/main" id="{FD60F460-E0A3-4D00-91AC-E237F64F098F}"/>
              </a:ext>
            </a:extLst>
          </p:cNvPr>
          <p:cNvSpPr/>
          <p:nvPr/>
        </p:nvSpPr>
        <p:spPr>
          <a:xfrm>
            <a:off x="1317786" y="2903730"/>
            <a:ext cx="1060990" cy="1503755"/>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四角形: 角を丸くする 63">
            <a:extLst>
              <a:ext uri="{FF2B5EF4-FFF2-40B4-BE49-F238E27FC236}">
                <a16:creationId xmlns:a16="http://schemas.microsoft.com/office/drawing/2014/main" id="{62D80C16-34CE-42E1-90FA-BF1A95E345DA}"/>
              </a:ext>
            </a:extLst>
          </p:cNvPr>
          <p:cNvSpPr/>
          <p:nvPr/>
        </p:nvSpPr>
        <p:spPr>
          <a:xfrm>
            <a:off x="160958" y="2910656"/>
            <a:ext cx="1060990" cy="1467202"/>
          </a:xfrm>
          <a:prstGeom prst="roundRect">
            <a:avLst/>
          </a:prstGeom>
          <a:noFill/>
          <a:ln w="571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40F488FE-D059-4C18-8E41-66D1601EBDC1}"/>
              </a:ext>
            </a:extLst>
          </p:cNvPr>
          <p:cNvSpPr/>
          <p:nvPr/>
        </p:nvSpPr>
        <p:spPr>
          <a:xfrm>
            <a:off x="8164952" y="913656"/>
            <a:ext cx="943552" cy="207849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四角形: 角を丸くする 69">
            <a:extLst>
              <a:ext uri="{FF2B5EF4-FFF2-40B4-BE49-F238E27FC236}">
                <a16:creationId xmlns:a16="http://schemas.microsoft.com/office/drawing/2014/main" id="{D7D0A919-126C-4A59-BFA6-79755A60AB40}"/>
              </a:ext>
            </a:extLst>
          </p:cNvPr>
          <p:cNvSpPr/>
          <p:nvPr/>
        </p:nvSpPr>
        <p:spPr>
          <a:xfrm>
            <a:off x="3857648" y="2875252"/>
            <a:ext cx="1060990" cy="1488488"/>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C60FAD03-0D78-4622-830B-D9A6E1BE0D7A}"/>
              </a:ext>
            </a:extLst>
          </p:cNvPr>
          <p:cNvSpPr/>
          <p:nvPr/>
        </p:nvSpPr>
        <p:spPr>
          <a:xfrm>
            <a:off x="5055239" y="2875252"/>
            <a:ext cx="1060990" cy="1488488"/>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73">
            <a:extLst>
              <a:ext uri="{FF2B5EF4-FFF2-40B4-BE49-F238E27FC236}">
                <a16:creationId xmlns:a16="http://schemas.microsoft.com/office/drawing/2014/main" id="{0821FBCC-7B3B-4293-949A-03928897F454}"/>
              </a:ext>
            </a:extLst>
          </p:cNvPr>
          <p:cNvSpPr/>
          <p:nvPr/>
        </p:nvSpPr>
        <p:spPr>
          <a:xfrm>
            <a:off x="6211102" y="2875252"/>
            <a:ext cx="1181628" cy="1488488"/>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四角形: 角を丸くする 74">
            <a:extLst>
              <a:ext uri="{FF2B5EF4-FFF2-40B4-BE49-F238E27FC236}">
                <a16:creationId xmlns:a16="http://schemas.microsoft.com/office/drawing/2014/main" id="{83BD0B4C-A8D7-4041-9590-29C8C6C247C3}"/>
              </a:ext>
            </a:extLst>
          </p:cNvPr>
          <p:cNvSpPr/>
          <p:nvPr/>
        </p:nvSpPr>
        <p:spPr>
          <a:xfrm>
            <a:off x="127084" y="4770144"/>
            <a:ext cx="2003671" cy="2043232"/>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四角形: 角を丸くする 82">
            <a:extLst>
              <a:ext uri="{FF2B5EF4-FFF2-40B4-BE49-F238E27FC236}">
                <a16:creationId xmlns:a16="http://schemas.microsoft.com/office/drawing/2014/main" id="{D431BC4E-ACF8-4113-A9AB-B76F186D9F7E}"/>
              </a:ext>
            </a:extLst>
          </p:cNvPr>
          <p:cNvSpPr/>
          <p:nvPr/>
        </p:nvSpPr>
        <p:spPr>
          <a:xfrm>
            <a:off x="2200772" y="4770144"/>
            <a:ext cx="751465" cy="2043232"/>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四角形: 角を丸くする 92">
            <a:extLst>
              <a:ext uri="{FF2B5EF4-FFF2-40B4-BE49-F238E27FC236}">
                <a16:creationId xmlns:a16="http://schemas.microsoft.com/office/drawing/2014/main" id="{CCBCC8F2-3453-451F-A393-4C4A1FE3E6D9}"/>
              </a:ext>
            </a:extLst>
          </p:cNvPr>
          <p:cNvSpPr/>
          <p:nvPr/>
        </p:nvSpPr>
        <p:spPr>
          <a:xfrm>
            <a:off x="6973677" y="4789184"/>
            <a:ext cx="983403" cy="1624608"/>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四角形: 角を丸くする 98">
            <a:extLst>
              <a:ext uri="{FF2B5EF4-FFF2-40B4-BE49-F238E27FC236}">
                <a16:creationId xmlns:a16="http://schemas.microsoft.com/office/drawing/2014/main" id="{6A9E68E5-5EE3-4392-918B-D8CF76F3B00E}"/>
              </a:ext>
            </a:extLst>
          </p:cNvPr>
          <p:cNvSpPr/>
          <p:nvPr/>
        </p:nvSpPr>
        <p:spPr>
          <a:xfrm>
            <a:off x="7967050" y="4789184"/>
            <a:ext cx="1060990" cy="1601262"/>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四角形: 角を丸くする 100">
            <a:extLst>
              <a:ext uri="{FF2B5EF4-FFF2-40B4-BE49-F238E27FC236}">
                <a16:creationId xmlns:a16="http://schemas.microsoft.com/office/drawing/2014/main" id="{A414D2C8-64EE-492C-A4E3-031EBAFCD8FF}"/>
              </a:ext>
            </a:extLst>
          </p:cNvPr>
          <p:cNvSpPr/>
          <p:nvPr/>
        </p:nvSpPr>
        <p:spPr>
          <a:xfrm>
            <a:off x="5042402" y="4812927"/>
            <a:ext cx="945713" cy="1579240"/>
          </a:xfrm>
          <a:prstGeom prst="roundRect">
            <a:avLst/>
          </a:prstGeom>
          <a:noFill/>
          <a:ln w="571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四角形: 角を丸くする 112">
            <a:extLst>
              <a:ext uri="{FF2B5EF4-FFF2-40B4-BE49-F238E27FC236}">
                <a16:creationId xmlns:a16="http://schemas.microsoft.com/office/drawing/2014/main" id="{E2F76278-A329-40BA-95D6-F688EC39F3AC}"/>
              </a:ext>
            </a:extLst>
          </p:cNvPr>
          <p:cNvSpPr/>
          <p:nvPr/>
        </p:nvSpPr>
        <p:spPr>
          <a:xfrm>
            <a:off x="3005325" y="4803348"/>
            <a:ext cx="912042" cy="1579240"/>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四角形: 角を丸くする 113">
            <a:extLst>
              <a:ext uri="{FF2B5EF4-FFF2-40B4-BE49-F238E27FC236}">
                <a16:creationId xmlns:a16="http://schemas.microsoft.com/office/drawing/2014/main" id="{A52B9A1C-A731-4065-B0DB-B733ED1EB53A}"/>
              </a:ext>
            </a:extLst>
          </p:cNvPr>
          <p:cNvSpPr/>
          <p:nvPr/>
        </p:nvSpPr>
        <p:spPr>
          <a:xfrm>
            <a:off x="6042411" y="4789184"/>
            <a:ext cx="932221" cy="1579240"/>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5" name="図 114" descr="電子機器, 回路 が含まれている画像&#10;&#10;自動的に生成された説明">
            <a:extLst>
              <a:ext uri="{FF2B5EF4-FFF2-40B4-BE49-F238E27FC236}">
                <a16:creationId xmlns:a16="http://schemas.microsoft.com/office/drawing/2014/main" id="{1057F567-6F5F-4A14-8839-A7FC2373D397}"/>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363442" y="941832"/>
            <a:ext cx="1341646" cy="1114975"/>
          </a:xfrm>
          <a:prstGeom prst="rect">
            <a:avLst/>
          </a:prstGeom>
          <a:ln>
            <a:noFill/>
          </a:ln>
          <a:effectLst>
            <a:outerShdw blurRad="292100" dist="139700" dir="2700000" algn="tl" rotWithShape="0">
              <a:srgbClr val="333333">
                <a:alpha val="65000"/>
              </a:srgbClr>
            </a:outerShdw>
          </a:effectLst>
        </p:spPr>
      </p:pic>
      <p:sp>
        <p:nvSpPr>
          <p:cNvPr id="116" name="正方形/長方形 115">
            <a:extLst>
              <a:ext uri="{FF2B5EF4-FFF2-40B4-BE49-F238E27FC236}">
                <a16:creationId xmlns:a16="http://schemas.microsoft.com/office/drawing/2014/main" id="{B2D2A887-D314-4B8C-9BD2-D52EEF5387AA}"/>
              </a:ext>
            </a:extLst>
          </p:cNvPr>
          <p:cNvSpPr/>
          <p:nvPr/>
        </p:nvSpPr>
        <p:spPr>
          <a:xfrm>
            <a:off x="2604897" y="1982464"/>
            <a:ext cx="821059" cy="584775"/>
          </a:xfrm>
          <a:prstGeom prst="rect">
            <a:avLst/>
          </a:prstGeom>
        </p:spPr>
        <p:txBody>
          <a:bodyPr wrap="none">
            <a:spAutoFit/>
          </a:bodyPr>
          <a:lstStyle/>
          <a:p>
            <a:pPr algn="ctr"/>
            <a:r>
              <a:rPr lang="en-US" altLang="ja-JP" sz="1600" b="1" dirty="0">
                <a:latin typeface="+mj-lt"/>
              </a:rPr>
              <a:t>ESP32</a:t>
            </a:r>
          </a:p>
          <a:p>
            <a:pPr algn="ctr"/>
            <a:r>
              <a:rPr lang="en-US" altLang="ja-JP" sz="1600" b="1" dirty="0">
                <a:latin typeface="+mj-lt"/>
              </a:rPr>
              <a:t>Wi-Fi</a:t>
            </a:r>
            <a:endParaRPr lang="ja-JP" altLang="en-US" sz="1600" b="1" dirty="0">
              <a:latin typeface="+mj-lt"/>
            </a:endParaRPr>
          </a:p>
        </p:txBody>
      </p:sp>
      <p:sp>
        <p:nvSpPr>
          <p:cNvPr id="117" name="四角形: 角を丸くする 116">
            <a:extLst>
              <a:ext uri="{FF2B5EF4-FFF2-40B4-BE49-F238E27FC236}">
                <a16:creationId xmlns:a16="http://schemas.microsoft.com/office/drawing/2014/main" id="{C5305A8C-4498-45EB-A93A-4F106F232024}"/>
              </a:ext>
            </a:extLst>
          </p:cNvPr>
          <p:cNvSpPr/>
          <p:nvPr/>
        </p:nvSpPr>
        <p:spPr>
          <a:xfrm>
            <a:off x="2333604" y="936403"/>
            <a:ext cx="1441178" cy="1579240"/>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D37F3431-D992-40A4-8DD2-D33A5108E703}"/>
              </a:ext>
            </a:extLst>
          </p:cNvPr>
          <p:cNvSpPr/>
          <p:nvPr/>
        </p:nvSpPr>
        <p:spPr>
          <a:xfrm>
            <a:off x="6063570" y="1924520"/>
            <a:ext cx="1218966" cy="584775"/>
          </a:xfrm>
          <a:prstGeom prst="rect">
            <a:avLst/>
          </a:prstGeom>
        </p:spPr>
        <p:txBody>
          <a:bodyPr wrap="square">
            <a:spAutoFit/>
          </a:bodyPr>
          <a:lstStyle/>
          <a:p>
            <a:pPr algn="ctr"/>
            <a:r>
              <a:rPr lang="en-US" altLang="ja-JP" sz="1600" b="1" dirty="0">
                <a:latin typeface="+mj-lt"/>
              </a:rPr>
              <a:t>CR2450</a:t>
            </a:r>
            <a:br>
              <a:rPr lang="en-US" altLang="ja-JP" sz="1600" b="1" dirty="0">
                <a:latin typeface="+mj-lt"/>
              </a:rPr>
            </a:br>
            <a:r>
              <a:rPr lang="ja-JP" altLang="en-US" sz="1600" b="1" dirty="0">
                <a:latin typeface="+mj-lt"/>
              </a:rPr>
              <a:t>コイン電池</a:t>
            </a:r>
          </a:p>
        </p:txBody>
      </p:sp>
      <p:pic>
        <p:nvPicPr>
          <p:cNvPr id="119" name="図 118" descr="電子機器, 回路 が含まれている画像&#10;&#10;自動的に生成された説明">
            <a:extLst>
              <a:ext uri="{FF2B5EF4-FFF2-40B4-BE49-F238E27FC236}">
                <a16:creationId xmlns:a16="http://schemas.microsoft.com/office/drawing/2014/main" id="{D326BA42-30A7-4029-97F3-21A03360133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126030" y="908467"/>
            <a:ext cx="918738" cy="943129"/>
          </a:xfrm>
          <a:prstGeom prst="rect">
            <a:avLst/>
          </a:prstGeom>
          <a:ln>
            <a:noFill/>
          </a:ln>
          <a:effectLst>
            <a:outerShdw blurRad="292100" dist="139700" dir="2700000" algn="tl" rotWithShape="0">
              <a:srgbClr val="333333">
                <a:alpha val="65000"/>
              </a:srgbClr>
            </a:outerShdw>
          </a:effectLst>
        </p:spPr>
      </p:pic>
      <p:sp>
        <p:nvSpPr>
          <p:cNvPr id="120" name="正方形/長方形 119">
            <a:extLst>
              <a:ext uri="{FF2B5EF4-FFF2-40B4-BE49-F238E27FC236}">
                <a16:creationId xmlns:a16="http://schemas.microsoft.com/office/drawing/2014/main" id="{3E79C12A-588E-4846-82A1-ADB785123680}"/>
              </a:ext>
            </a:extLst>
          </p:cNvPr>
          <p:cNvSpPr/>
          <p:nvPr/>
        </p:nvSpPr>
        <p:spPr>
          <a:xfrm>
            <a:off x="1437569" y="2172231"/>
            <a:ext cx="753731" cy="338554"/>
          </a:xfrm>
          <a:prstGeom prst="rect">
            <a:avLst/>
          </a:prstGeom>
        </p:spPr>
        <p:txBody>
          <a:bodyPr wrap="none">
            <a:spAutoFit/>
          </a:bodyPr>
          <a:lstStyle/>
          <a:p>
            <a:pPr algn="ctr"/>
            <a:r>
              <a:rPr lang="en-US" altLang="ja-JP" sz="1600" b="1" dirty="0" err="1">
                <a:latin typeface="+mj-lt"/>
              </a:rPr>
              <a:t>LoRa</a:t>
            </a:r>
            <a:r>
              <a:rPr lang="en-US" altLang="ja-JP" sz="1600" b="1" dirty="0">
                <a:latin typeface="+mj-lt"/>
              </a:rPr>
              <a:t> </a:t>
            </a:r>
            <a:endParaRPr lang="ja-JP" altLang="en-US" sz="1600" b="1" dirty="0">
              <a:latin typeface="+mj-lt"/>
            </a:endParaRPr>
          </a:p>
        </p:txBody>
      </p:sp>
      <p:pic>
        <p:nvPicPr>
          <p:cNvPr id="121" name="図 120">
            <a:extLst>
              <a:ext uri="{FF2B5EF4-FFF2-40B4-BE49-F238E27FC236}">
                <a16:creationId xmlns:a16="http://schemas.microsoft.com/office/drawing/2014/main" id="{07C26349-DA03-4E3B-9015-F63AED100C60}"/>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352186" y="944724"/>
            <a:ext cx="843550" cy="1259825"/>
          </a:xfrm>
          <a:prstGeom prst="rect">
            <a:avLst/>
          </a:prstGeom>
          <a:ln>
            <a:noFill/>
          </a:ln>
          <a:effectLst>
            <a:outerShdw blurRad="292100" dist="139700" dir="2700000" algn="tl" rotWithShape="0">
              <a:srgbClr val="333333">
                <a:alpha val="65000"/>
              </a:srgbClr>
            </a:outerShdw>
          </a:effectLst>
        </p:spPr>
      </p:pic>
      <p:pic>
        <p:nvPicPr>
          <p:cNvPr id="122" name="図 121" descr="電子機器, 電卓, コンピュータ, グリーン が含まれている画像&#10;&#10;自動的に生成された説明">
            <a:extLst>
              <a:ext uri="{FF2B5EF4-FFF2-40B4-BE49-F238E27FC236}">
                <a16:creationId xmlns:a16="http://schemas.microsoft.com/office/drawing/2014/main" id="{1575C697-EED0-47B8-B013-F0BF1A325C03}"/>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981775" y="4770144"/>
            <a:ext cx="1074203" cy="755197"/>
          </a:xfrm>
          <a:prstGeom prst="rect">
            <a:avLst/>
          </a:prstGeom>
        </p:spPr>
      </p:pic>
      <p:sp>
        <p:nvSpPr>
          <p:cNvPr id="123" name="四角形: 角を丸くする 122">
            <a:extLst>
              <a:ext uri="{FF2B5EF4-FFF2-40B4-BE49-F238E27FC236}">
                <a16:creationId xmlns:a16="http://schemas.microsoft.com/office/drawing/2014/main" id="{112DE7BC-2DF2-45EF-895F-D24A7074A382}"/>
              </a:ext>
            </a:extLst>
          </p:cNvPr>
          <p:cNvSpPr/>
          <p:nvPr/>
        </p:nvSpPr>
        <p:spPr>
          <a:xfrm>
            <a:off x="3967092" y="4809556"/>
            <a:ext cx="1031953" cy="1579240"/>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a:extLst>
              <a:ext uri="{FF2B5EF4-FFF2-40B4-BE49-F238E27FC236}">
                <a16:creationId xmlns:a16="http://schemas.microsoft.com/office/drawing/2014/main" id="{0890F02F-CF7F-432D-A74F-4CD8279C33FE}"/>
              </a:ext>
            </a:extLst>
          </p:cNvPr>
          <p:cNvSpPr/>
          <p:nvPr/>
        </p:nvSpPr>
        <p:spPr>
          <a:xfrm>
            <a:off x="3943794" y="5589240"/>
            <a:ext cx="1120821" cy="830997"/>
          </a:xfrm>
          <a:prstGeom prst="rect">
            <a:avLst/>
          </a:prstGeom>
        </p:spPr>
        <p:txBody>
          <a:bodyPr wrap="none">
            <a:spAutoFit/>
          </a:bodyPr>
          <a:lstStyle/>
          <a:p>
            <a:pPr algn="ctr"/>
            <a:r>
              <a:rPr lang="en-US" altLang="ja-JP" sz="1600" b="1" dirty="0">
                <a:latin typeface="+mj-lt"/>
              </a:rPr>
              <a:t>29</a:t>
            </a:r>
            <a:r>
              <a:rPr lang="ja-JP" altLang="en-US" sz="1600" b="1" dirty="0">
                <a:latin typeface="+mj-lt"/>
              </a:rPr>
              <a:t>ピン</a:t>
            </a:r>
            <a:r>
              <a:rPr lang="en-US" altLang="ja-JP" sz="1600" b="1" dirty="0">
                <a:latin typeface="+mj-lt"/>
              </a:rPr>
              <a:t/>
            </a:r>
            <a:br>
              <a:rPr lang="en-US" altLang="ja-JP" sz="1600" b="1" dirty="0">
                <a:latin typeface="+mj-lt"/>
              </a:rPr>
            </a:br>
            <a:r>
              <a:rPr lang="ja-JP" altLang="en-US" sz="1600" b="1" dirty="0">
                <a:latin typeface="+mj-lt"/>
              </a:rPr>
              <a:t>ピンヘッダ</a:t>
            </a:r>
            <a:endParaRPr lang="en-US" altLang="ja-JP" sz="1600" b="1" dirty="0">
              <a:latin typeface="+mj-lt"/>
            </a:endParaRPr>
          </a:p>
          <a:p>
            <a:pPr algn="ctr"/>
            <a:r>
              <a:rPr lang="ja-JP" altLang="en-US" sz="1600" b="1" dirty="0">
                <a:latin typeface="+mj-lt"/>
              </a:rPr>
              <a:t>付き</a:t>
            </a:r>
            <a:r>
              <a:rPr lang="en-US" altLang="ja-JP" sz="1600" b="1" dirty="0">
                <a:latin typeface="+mj-lt"/>
              </a:rPr>
              <a:t> </a:t>
            </a:r>
            <a:endParaRPr lang="ja-JP" altLang="en-US" sz="1600" b="1" dirty="0">
              <a:latin typeface="+mj-lt"/>
            </a:endParaRPr>
          </a:p>
        </p:txBody>
      </p:sp>
      <p:sp>
        <p:nvSpPr>
          <p:cNvPr id="132" name="四角形: 角を丸くする 131">
            <a:extLst>
              <a:ext uri="{FF2B5EF4-FFF2-40B4-BE49-F238E27FC236}">
                <a16:creationId xmlns:a16="http://schemas.microsoft.com/office/drawing/2014/main" id="{B327620B-9A99-4273-B702-B882AFB0348B}"/>
              </a:ext>
            </a:extLst>
          </p:cNvPr>
          <p:cNvSpPr/>
          <p:nvPr/>
        </p:nvSpPr>
        <p:spPr>
          <a:xfrm>
            <a:off x="4206506" y="70501"/>
            <a:ext cx="1618200" cy="338555"/>
          </a:xfrm>
          <a:prstGeom prst="roundRect">
            <a:avLst/>
          </a:prstGeom>
          <a:noFill/>
          <a:ln w="571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F17E1AC0-D949-450C-B46D-7D895FAE5752}"/>
              </a:ext>
            </a:extLst>
          </p:cNvPr>
          <p:cNvSpPr/>
          <p:nvPr/>
        </p:nvSpPr>
        <p:spPr>
          <a:xfrm>
            <a:off x="4467489" y="77894"/>
            <a:ext cx="1063112" cy="338554"/>
          </a:xfrm>
          <a:prstGeom prst="rect">
            <a:avLst/>
          </a:prstGeom>
        </p:spPr>
        <p:txBody>
          <a:bodyPr wrap="none">
            <a:spAutoFit/>
          </a:bodyPr>
          <a:lstStyle/>
          <a:p>
            <a:pPr algn="ctr"/>
            <a:r>
              <a:rPr lang="en-US" altLang="ja-JP" sz="1600" b="1" dirty="0">
                <a:latin typeface="+mj-lt"/>
              </a:rPr>
              <a:t>Basic Kit</a:t>
            </a:r>
            <a:endParaRPr lang="ja-JP" altLang="en-US" sz="1600" b="1" dirty="0">
              <a:latin typeface="+mj-lt"/>
            </a:endParaRPr>
          </a:p>
        </p:txBody>
      </p:sp>
      <p:sp>
        <p:nvSpPr>
          <p:cNvPr id="134" name="四角形: 角を丸くする 133">
            <a:extLst>
              <a:ext uri="{FF2B5EF4-FFF2-40B4-BE49-F238E27FC236}">
                <a16:creationId xmlns:a16="http://schemas.microsoft.com/office/drawing/2014/main" id="{911AD2C4-5716-450E-A912-7F0E2EF4DE6B}"/>
              </a:ext>
            </a:extLst>
          </p:cNvPr>
          <p:cNvSpPr/>
          <p:nvPr/>
        </p:nvSpPr>
        <p:spPr>
          <a:xfrm>
            <a:off x="5869403" y="57007"/>
            <a:ext cx="1618200" cy="338389"/>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CEACFECE-0850-4CF5-9335-E217F98FED9A}"/>
              </a:ext>
            </a:extLst>
          </p:cNvPr>
          <p:cNvSpPr/>
          <p:nvPr/>
        </p:nvSpPr>
        <p:spPr>
          <a:xfrm>
            <a:off x="5913983" y="82246"/>
            <a:ext cx="1495923" cy="338554"/>
          </a:xfrm>
          <a:prstGeom prst="rect">
            <a:avLst/>
          </a:prstGeom>
        </p:spPr>
        <p:txBody>
          <a:bodyPr wrap="none">
            <a:spAutoFit/>
          </a:bodyPr>
          <a:lstStyle/>
          <a:p>
            <a:pPr algn="ctr"/>
            <a:r>
              <a:rPr lang="en-US" altLang="ja-JP" sz="1600" b="1" dirty="0">
                <a:latin typeface="+mj-lt"/>
              </a:rPr>
              <a:t>Extension Kit</a:t>
            </a:r>
            <a:endParaRPr lang="ja-JP" altLang="en-US" sz="1600" b="1" dirty="0">
              <a:latin typeface="+mj-lt"/>
            </a:endParaRPr>
          </a:p>
        </p:txBody>
      </p:sp>
      <p:sp>
        <p:nvSpPr>
          <p:cNvPr id="136" name="四角形: 角を丸くする 135">
            <a:extLst>
              <a:ext uri="{FF2B5EF4-FFF2-40B4-BE49-F238E27FC236}">
                <a16:creationId xmlns:a16="http://schemas.microsoft.com/office/drawing/2014/main" id="{ABF6B2F7-ECFD-4A00-86A3-041A10680613}"/>
              </a:ext>
            </a:extLst>
          </p:cNvPr>
          <p:cNvSpPr/>
          <p:nvPr/>
        </p:nvSpPr>
        <p:spPr>
          <a:xfrm>
            <a:off x="7522184" y="71390"/>
            <a:ext cx="1618200" cy="330022"/>
          </a:xfrm>
          <a:prstGeom prst="round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DDEDFBE6-DBB1-404C-8CFA-502D06B429C1}"/>
              </a:ext>
            </a:extLst>
          </p:cNvPr>
          <p:cNvSpPr/>
          <p:nvPr/>
        </p:nvSpPr>
        <p:spPr>
          <a:xfrm>
            <a:off x="7458657" y="89430"/>
            <a:ext cx="1712136" cy="338554"/>
          </a:xfrm>
          <a:prstGeom prst="rect">
            <a:avLst/>
          </a:prstGeom>
        </p:spPr>
        <p:txBody>
          <a:bodyPr wrap="none">
            <a:spAutoFit/>
          </a:bodyPr>
          <a:lstStyle/>
          <a:p>
            <a:pPr algn="ctr"/>
            <a:r>
              <a:rPr lang="en-US" altLang="ja-JP" sz="1600" b="1" dirty="0">
                <a:latin typeface="+mj-lt"/>
              </a:rPr>
              <a:t>ESP32 Wi-Fi Kit</a:t>
            </a:r>
            <a:endParaRPr lang="ja-JP" altLang="en-US" sz="1600" b="1" dirty="0">
              <a:latin typeface="+mj-lt"/>
            </a:endParaRPr>
          </a:p>
        </p:txBody>
      </p:sp>
      <p:pic>
        <p:nvPicPr>
          <p:cNvPr id="138" name="図 137">
            <a:extLst>
              <a:ext uri="{FF2B5EF4-FFF2-40B4-BE49-F238E27FC236}">
                <a16:creationId xmlns:a16="http://schemas.microsoft.com/office/drawing/2014/main" id="{7E0D0FEE-1AD1-4BB1-BCB1-193D4B89E5FD}"/>
              </a:ext>
            </a:extLst>
          </p:cNvPr>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7512765" y="2939674"/>
            <a:ext cx="679706" cy="1426267"/>
          </a:xfrm>
          <a:prstGeom prst="rect">
            <a:avLst/>
          </a:prstGeom>
        </p:spPr>
      </p:pic>
      <p:pic>
        <p:nvPicPr>
          <p:cNvPr id="139" name="図 138" descr="空, 屋外, チェーン, 金物 が含まれている画像&#10;&#10;自動的に生成された説明">
            <a:extLst>
              <a:ext uri="{FF2B5EF4-FFF2-40B4-BE49-F238E27FC236}">
                <a16:creationId xmlns:a16="http://schemas.microsoft.com/office/drawing/2014/main" id="{0B173D2A-1279-4345-B548-C4CCDA5F3FD9}"/>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8295225" y="3036440"/>
            <a:ext cx="616318" cy="1316679"/>
          </a:xfrm>
          <a:prstGeom prst="rect">
            <a:avLst/>
          </a:prstGeom>
        </p:spPr>
      </p:pic>
      <p:sp>
        <p:nvSpPr>
          <p:cNvPr id="140" name="正方形/長方形 139">
            <a:extLst>
              <a:ext uri="{FF2B5EF4-FFF2-40B4-BE49-F238E27FC236}">
                <a16:creationId xmlns:a16="http://schemas.microsoft.com/office/drawing/2014/main" id="{B519A845-E279-46CD-96AB-09960832CBB1}"/>
              </a:ext>
            </a:extLst>
          </p:cNvPr>
          <p:cNvSpPr/>
          <p:nvPr/>
        </p:nvSpPr>
        <p:spPr>
          <a:xfrm>
            <a:off x="7446378" y="3295386"/>
            <a:ext cx="867545" cy="584775"/>
          </a:xfrm>
          <a:prstGeom prst="rect">
            <a:avLst/>
          </a:prstGeom>
        </p:spPr>
        <p:txBody>
          <a:bodyPr wrap="none">
            <a:spAutoFit/>
          </a:bodyPr>
          <a:lstStyle/>
          <a:p>
            <a:pPr algn="ctr"/>
            <a:r>
              <a:rPr lang="ja-JP" altLang="en-US" sz="1600" b="1" dirty="0">
                <a:solidFill>
                  <a:srgbClr val="FFC000"/>
                </a:solidFill>
                <a:latin typeface="+mj-lt"/>
              </a:rPr>
              <a:t>コネクタ</a:t>
            </a:r>
            <a:endParaRPr lang="en-US" altLang="ja-JP" sz="1600" b="1" dirty="0">
              <a:solidFill>
                <a:srgbClr val="FFC000"/>
              </a:solidFill>
              <a:latin typeface="+mj-lt"/>
            </a:endParaRPr>
          </a:p>
          <a:p>
            <a:pPr algn="ctr"/>
            <a:r>
              <a:rPr lang="en-US" altLang="ja-JP" sz="1600" b="1" dirty="0">
                <a:solidFill>
                  <a:srgbClr val="FFC000"/>
                </a:solidFill>
                <a:latin typeface="+mj-lt"/>
              </a:rPr>
              <a:t>x 10</a:t>
            </a:r>
            <a:endParaRPr lang="ja-JP" altLang="en-US" sz="1600" b="1" dirty="0">
              <a:solidFill>
                <a:srgbClr val="FFC000"/>
              </a:solidFill>
              <a:latin typeface="+mj-lt"/>
            </a:endParaRPr>
          </a:p>
        </p:txBody>
      </p:sp>
      <p:sp>
        <p:nvSpPr>
          <p:cNvPr id="141" name="正方形/長方形 140">
            <a:extLst>
              <a:ext uri="{FF2B5EF4-FFF2-40B4-BE49-F238E27FC236}">
                <a16:creationId xmlns:a16="http://schemas.microsoft.com/office/drawing/2014/main" id="{9494BCC4-2AA0-4BA9-BCC5-A7AA2D3E70F2}"/>
              </a:ext>
            </a:extLst>
          </p:cNvPr>
          <p:cNvSpPr/>
          <p:nvPr/>
        </p:nvSpPr>
        <p:spPr>
          <a:xfrm>
            <a:off x="8193539" y="3308870"/>
            <a:ext cx="877163" cy="830997"/>
          </a:xfrm>
          <a:prstGeom prst="rect">
            <a:avLst/>
          </a:prstGeom>
        </p:spPr>
        <p:txBody>
          <a:bodyPr wrap="none">
            <a:spAutoFit/>
          </a:bodyPr>
          <a:lstStyle/>
          <a:p>
            <a:pPr algn="ctr"/>
            <a:r>
              <a:rPr lang="ja-JP" altLang="en-US" sz="1600" b="1" dirty="0">
                <a:solidFill>
                  <a:srgbClr val="FFC000"/>
                </a:solidFill>
                <a:latin typeface="+mj-lt"/>
              </a:rPr>
              <a:t>ナット</a:t>
            </a:r>
            <a:endParaRPr lang="en-US" altLang="ja-JP" sz="1600" b="1" dirty="0">
              <a:solidFill>
                <a:srgbClr val="FFC000"/>
              </a:solidFill>
              <a:latin typeface="+mj-lt"/>
            </a:endParaRPr>
          </a:p>
          <a:p>
            <a:pPr algn="ctr"/>
            <a:r>
              <a:rPr lang="ja-JP" altLang="en-US" sz="1600" b="1" dirty="0">
                <a:solidFill>
                  <a:srgbClr val="FFC000"/>
                </a:solidFill>
                <a:latin typeface="+mj-lt"/>
              </a:rPr>
              <a:t>プレート</a:t>
            </a:r>
            <a:endParaRPr lang="en-US" altLang="ja-JP" sz="1600" b="1" dirty="0">
              <a:solidFill>
                <a:srgbClr val="FFC000"/>
              </a:solidFill>
              <a:latin typeface="+mj-lt"/>
            </a:endParaRPr>
          </a:p>
          <a:p>
            <a:pPr algn="ctr"/>
            <a:r>
              <a:rPr lang="en-US" altLang="ja-JP" sz="1600" b="1" dirty="0">
                <a:solidFill>
                  <a:srgbClr val="FFC000"/>
                </a:solidFill>
                <a:latin typeface="+mj-lt"/>
              </a:rPr>
              <a:t>x 10</a:t>
            </a:r>
            <a:endParaRPr lang="ja-JP" altLang="en-US" sz="1600" b="1" dirty="0">
              <a:solidFill>
                <a:srgbClr val="FFC000"/>
              </a:solidFill>
              <a:latin typeface="+mj-lt"/>
            </a:endParaRPr>
          </a:p>
        </p:txBody>
      </p:sp>
    </p:spTree>
    <p:extLst>
      <p:ext uri="{BB962C8B-B14F-4D97-AF65-F5344CB8AC3E}">
        <p14:creationId xmlns:p14="http://schemas.microsoft.com/office/powerpoint/2010/main" val="3793559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9540C0FD-18C8-4533-BA9F-BA18EC1DA1D4}"/>
              </a:ext>
            </a:extLst>
          </p:cNvPr>
          <p:cNvSpPr/>
          <p:nvPr/>
        </p:nvSpPr>
        <p:spPr>
          <a:xfrm>
            <a:off x="3837932" y="697620"/>
            <a:ext cx="4982539" cy="5227984"/>
          </a:xfrm>
          <a:prstGeom prst="roundRect">
            <a:avLst/>
          </a:prstGeom>
          <a:solidFill>
            <a:srgbClr val="CCCCFF"/>
          </a:solid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タイトル 3">
            <a:extLst>
              <a:ext uri="{FF2B5EF4-FFF2-40B4-BE49-F238E27FC236}">
                <a16:creationId xmlns:a16="http://schemas.microsoft.com/office/drawing/2014/main" id="{D2FDC17F-DFF6-4A5A-B7C0-D458B16322D9}"/>
              </a:ext>
            </a:extLst>
          </p:cNvPr>
          <p:cNvSpPr txBox="1">
            <a:spLocks/>
          </p:cNvSpPr>
          <p:nvPr/>
        </p:nvSpPr>
        <p:spPr bwMode="auto">
          <a:xfrm>
            <a:off x="85458" y="-25389"/>
            <a:ext cx="9058542" cy="7104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eaLnBrk="1" fontAlgn="base" hangingPunct="1">
              <a:spcBef>
                <a:spcPct val="0"/>
              </a:spcBef>
              <a:spcAft>
                <a:spcPct val="0"/>
              </a:spcAft>
              <a:defRPr kumimoji="1" sz="3600" b="1" kern="1200">
                <a:solidFill>
                  <a:schemeClr val="tx1"/>
                </a:solidFill>
                <a:latin typeface="ＭＳ Ｐゴシック" panose="020B0600070205080204" pitchFamily="50" charset="-128"/>
                <a:ea typeface="+mj-ea"/>
                <a:cs typeface="+mj-cs"/>
              </a:defRPr>
            </a:lvl1pPr>
            <a:lvl2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2pPr>
            <a:lvl3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3pPr>
            <a:lvl4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4pPr>
            <a:lvl5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5pPr>
            <a:lvl6pPr marL="4572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9pPr>
          </a:lstStyle>
          <a:p>
            <a:r>
              <a:rPr lang="ja-JP" altLang="en-US" dirty="0">
                <a:ea typeface="ＭＳ Ｐゴシック" panose="020B0600070205080204" pitchFamily="50" charset="-128"/>
              </a:rPr>
              <a:t>頒布キット　３種類</a:t>
            </a:r>
          </a:p>
        </p:txBody>
      </p:sp>
      <p:sp>
        <p:nvSpPr>
          <p:cNvPr id="3" name="テキスト ボックス 2"/>
          <p:cNvSpPr txBox="1"/>
          <p:nvPr/>
        </p:nvSpPr>
        <p:spPr>
          <a:xfrm>
            <a:off x="7097042" y="1624732"/>
            <a:ext cx="2016224" cy="2308324"/>
          </a:xfrm>
          <a:prstGeom prst="rect">
            <a:avLst/>
          </a:prstGeom>
          <a:noFill/>
        </p:spPr>
        <p:txBody>
          <a:bodyPr wrap="square" rtlCol="0">
            <a:spAutoFit/>
          </a:bodyPr>
          <a:lstStyle/>
          <a:p>
            <a:r>
              <a:rPr kumimoji="1" lang="en-US" altLang="ja-JP" sz="1600" b="1" dirty="0"/>
              <a:t>ESP32</a:t>
            </a:r>
          </a:p>
          <a:p>
            <a:pPr defTabSz="358775"/>
            <a:r>
              <a:rPr lang="en-US" altLang="ja-JP" sz="1600" b="1" dirty="0"/>
              <a:t>	32-bit MCU</a:t>
            </a:r>
          </a:p>
          <a:p>
            <a:pPr defTabSz="358775"/>
            <a:r>
              <a:rPr lang="en-US" altLang="ja-JP" sz="1600" b="1" dirty="0"/>
              <a:t>	&amp; Wi-Fi</a:t>
            </a:r>
          </a:p>
          <a:p>
            <a:pPr defTabSz="358775"/>
            <a:r>
              <a:rPr lang="en-US" altLang="ja-JP" sz="1600" b="1" dirty="0"/>
              <a:t>Real time clock</a:t>
            </a:r>
          </a:p>
          <a:p>
            <a:pPr defTabSz="358775"/>
            <a:r>
              <a:rPr lang="en-US" altLang="ja-JP" sz="1600" b="1" dirty="0"/>
              <a:t>	&amp; MicroSD</a:t>
            </a:r>
          </a:p>
          <a:p>
            <a:pPr defTabSz="358775"/>
            <a:r>
              <a:rPr lang="en-US" altLang="ja-JP" sz="1600" b="1" dirty="0"/>
              <a:t>2V~4.5V battery</a:t>
            </a:r>
          </a:p>
          <a:p>
            <a:pPr defTabSz="358775"/>
            <a:r>
              <a:rPr lang="en-US" altLang="ja-JP" sz="1600" b="1" dirty="0"/>
              <a:t>29-pin header</a:t>
            </a:r>
          </a:p>
          <a:p>
            <a:pPr defTabSz="358775"/>
            <a:r>
              <a:rPr lang="en-US" altLang="ja-JP" sz="1600" b="1" dirty="0"/>
              <a:t>Back-to-back</a:t>
            </a:r>
          </a:p>
          <a:p>
            <a:pPr defTabSz="358775"/>
            <a:endParaRPr lang="en-US" altLang="ja-JP" sz="1600" b="1" dirty="0"/>
          </a:p>
        </p:txBody>
      </p:sp>
      <p:sp>
        <p:nvSpPr>
          <p:cNvPr id="64" name="正方形/長方形 63">
            <a:extLst>
              <a:ext uri="{FF2B5EF4-FFF2-40B4-BE49-F238E27FC236}">
                <a16:creationId xmlns:a16="http://schemas.microsoft.com/office/drawing/2014/main" id="{B0E10AB2-B25E-4195-981B-B31C8AEE7FC4}"/>
              </a:ext>
            </a:extLst>
          </p:cNvPr>
          <p:cNvSpPr/>
          <p:nvPr/>
        </p:nvSpPr>
        <p:spPr>
          <a:xfrm>
            <a:off x="4709033" y="725979"/>
            <a:ext cx="3252936" cy="40011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ja-JP" sz="2000" b="1" dirty="0">
                <a:solidFill>
                  <a:schemeClr val="bg1"/>
                </a:solidFill>
                <a:latin typeface="+mj-lt"/>
              </a:rPr>
              <a:t>ESP32 Wi-Fi Kit </a:t>
            </a:r>
            <a:endParaRPr lang="ja-JP" altLang="en-US" sz="2000" b="1" dirty="0">
              <a:solidFill>
                <a:schemeClr val="bg1"/>
              </a:solidFill>
              <a:latin typeface="+mj-lt"/>
            </a:endParaRPr>
          </a:p>
        </p:txBody>
      </p:sp>
      <p:pic>
        <p:nvPicPr>
          <p:cNvPr id="65" name="図 64">
            <a:extLst>
              <a:ext uri="{FF2B5EF4-FFF2-40B4-BE49-F238E27FC236}">
                <a16:creationId xmlns:a16="http://schemas.microsoft.com/office/drawing/2014/main" id="{9814906B-DEB2-497A-8E15-748BB191AB7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47856" y="1711666"/>
            <a:ext cx="2952328" cy="2101804"/>
          </a:xfrm>
          <a:prstGeom prst="rect">
            <a:avLst/>
          </a:prstGeom>
        </p:spPr>
      </p:pic>
      <p:pic>
        <p:nvPicPr>
          <p:cNvPr id="70" name="図 69" descr="回路 が含まれている画像&#10;&#10;自動的に生成された説明">
            <a:extLst>
              <a:ext uri="{FF2B5EF4-FFF2-40B4-BE49-F238E27FC236}">
                <a16:creationId xmlns:a16="http://schemas.microsoft.com/office/drawing/2014/main" id="{7AA14430-BA2A-4EC0-B799-17CC2BEE4B5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5176263" y="3348612"/>
            <a:ext cx="1984708" cy="2982888"/>
          </a:xfrm>
          <a:prstGeom prst="rect">
            <a:avLst/>
          </a:prstGeom>
        </p:spPr>
      </p:pic>
      <p:sp>
        <p:nvSpPr>
          <p:cNvPr id="5" name="楕円 4">
            <a:extLst>
              <a:ext uri="{FF2B5EF4-FFF2-40B4-BE49-F238E27FC236}">
                <a16:creationId xmlns:a16="http://schemas.microsoft.com/office/drawing/2014/main" id="{6E0E114D-F216-4F51-BABA-6264EF7BFD7D}"/>
              </a:ext>
            </a:extLst>
          </p:cNvPr>
          <p:cNvSpPr/>
          <p:nvPr/>
        </p:nvSpPr>
        <p:spPr>
          <a:xfrm>
            <a:off x="6965803" y="1731261"/>
            <a:ext cx="155259" cy="15525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48CB91B0-59B5-4A31-849C-C194F01F2165}"/>
              </a:ext>
            </a:extLst>
          </p:cNvPr>
          <p:cNvSpPr/>
          <p:nvPr/>
        </p:nvSpPr>
        <p:spPr>
          <a:xfrm>
            <a:off x="6965803" y="2466404"/>
            <a:ext cx="155259" cy="15525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0E99A876-879B-411B-A4BC-2D01BF8E4B29}"/>
              </a:ext>
            </a:extLst>
          </p:cNvPr>
          <p:cNvSpPr/>
          <p:nvPr/>
        </p:nvSpPr>
        <p:spPr>
          <a:xfrm>
            <a:off x="6965803" y="2908134"/>
            <a:ext cx="155259" cy="15525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A54EF6A4-AD1A-4ED5-A1B3-5B565D400C30}"/>
              </a:ext>
            </a:extLst>
          </p:cNvPr>
          <p:cNvSpPr/>
          <p:nvPr/>
        </p:nvSpPr>
        <p:spPr>
          <a:xfrm>
            <a:off x="6965803" y="3194605"/>
            <a:ext cx="155259" cy="15525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9" name="正方形/長方形 58"/>
          <p:cNvSpPr/>
          <p:nvPr/>
        </p:nvSpPr>
        <p:spPr>
          <a:xfrm>
            <a:off x="861010" y="733521"/>
            <a:ext cx="2443417" cy="40011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ja-JP" sz="2000" b="1" dirty="0">
                <a:solidFill>
                  <a:schemeClr val="bg1"/>
                </a:solidFill>
                <a:latin typeface="+mj-lt"/>
              </a:rPr>
              <a:t>Basic Kit</a:t>
            </a:r>
            <a:endParaRPr lang="ja-JP" altLang="en-US" sz="2000" b="1" dirty="0">
              <a:solidFill>
                <a:schemeClr val="bg1"/>
              </a:solidFill>
              <a:latin typeface="+mj-lt"/>
            </a:endParaRPr>
          </a:p>
        </p:txBody>
      </p:sp>
      <p:pic>
        <p:nvPicPr>
          <p:cNvPr id="53" name="図 52" descr="室内, 電化製品, 窓, キャビネット が含まれている画像&#10;&#10;自動的に生成された説明">
            <a:extLst>
              <a:ext uri="{FF2B5EF4-FFF2-40B4-BE49-F238E27FC236}">
                <a16:creationId xmlns:a16="http://schemas.microsoft.com/office/drawing/2014/main" id="{582C32B3-F55A-42FA-A566-65A34880BCB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3016" y="1334894"/>
            <a:ext cx="2959404" cy="2175109"/>
          </a:xfrm>
          <a:prstGeom prst="rect">
            <a:avLst/>
          </a:prstGeom>
        </p:spPr>
      </p:pic>
      <p:pic>
        <p:nvPicPr>
          <p:cNvPr id="54" name="図 53" descr="電子機器, 回路 が含まれている画像&#10;&#10;自動的に生成された説明">
            <a:extLst>
              <a:ext uri="{FF2B5EF4-FFF2-40B4-BE49-F238E27FC236}">
                <a16:creationId xmlns:a16="http://schemas.microsoft.com/office/drawing/2014/main" id="{2AAC36ED-4494-4FB7-B6F9-D4F7CA0B698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11560" y="4171900"/>
            <a:ext cx="2982888" cy="2137420"/>
          </a:xfrm>
          <a:prstGeom prst="rect">
            <a:avLst/>
          </a:prstGeom>
        </p:spPr>
      </p:pic>
      <p:sp>
        <p:nvSpPr>
          <p:cNvPr id="55" name="正方形/長方形 54">
            <a:extLst>
              <a:ext uri="{FF2B5EF4-FFF2-40B4-BE49-F238E27FC236}">
                <a16:creationId xmlns:a16="http://schemas.microsoft.com/office/drawing/2014/main" id="{03DFA234-5382-4789-BAD2-8F65FE5B756E}"/>
              </a:ext>
            </a:extLst>
          </p:cNvPr>
          <p:cNvSpPr/>
          <p:nvPr/>
        </p:nvSpPr>
        <p:spPr>
          <a:xfrm>
            <a:off x="881295" y="3533787"/>
            <a:ext cx="2443417" cy="400110"/>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altLang="ja-JP" sz="2000" b="1" dirty="0">
                <a:solidFill>
                  <a:schemeClr val="bg1"/>
                </a:solidFill>
                <a:latin typeface="+mj-lt"/>
              </a:rPr>
              <a:t>Extension Kit</a:t>
            </a:r>
            <a:endParaRPr lang="ja-JP" altLang="en-US" sz="2000" b="1" dirty="0">
              <a:solidFill>
                <a:schemeClr val="bg1"/>
              </a:solidFill>
              <a:latin typeface="+mj-lt"/>
            </a:endParaRPr>
          </a:p>
        </p:txBody>
      </p:sp>
      <p:sp>
        <p:nvSpPr>
          <p:cNvPr id="19" name="正方形/長方形 18">
            <a:extLst>
              <a:ext uri="{FF2B5EF4-FFF2-40B4-BE49-F238E27FC236}">
                <a16:creationId xmlns:a16="http://schemas.microsoft.com/office/drawing/2014/main" id="{AD54FE9D-4044-4912-87CF-26D250EF2D1F}"/>
              </a:ext>
            </a:extLst>
          </p:cNvPr>
          <p:cNvSpPr/>
          <p:nvPr/>
        </p:nvSpPr>
        <p:spPr>
          <a:xfrm>
            <a:off x="7961969" y="5928238"/>
            <a:ext cx="504639" cy="369332"/>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BE932FC-8725-4DF9-84B7-DD3AE435C6E6}"/>
              </a:ext>
            </a:extLst>
          </p:cNvPr>
          <p:cNvSpPr txBox="1"/>
          <p:nvPr/>
        </p:nvSpPr>
        <p:spPr>
          <a:xfrm>
            <a:off x="6300192" y="5930872"/>
            <a:ext cx="1648208" cy="369332"/>
          </a:xfrm>
          <a:prstGeom prst="rect">
            <a:avLst/>
          </a:prstGeom>
          <a:noFill/>
          <a:ln w="28575">
            <a:solidFill>
              <a:schemeClr val="tx1"/>
            </a:solidFill>
          </a:ln>
        </p:spPr>
        <p:txBody>
          <a:bodyPr wrap="none" rtlCol="0">
            <a:spAutoFit/>
          </a:bodyPr>
          <a:lstStyle/>
          <a:p>
            <a:r>
              <a:rPr kumimoji="1" lang="ja-JP" altLang="en-US" b="1" dirty="0"/>
              <a:t>トリリオンノード</a:t>
            </a:r>
          </a:p>
        </p:txBody>
      </p:sp>
      <p:sp>
        <p:nvSpPr>
          <p:cNvPr id="21" name="正方形/長方形 20">
            <a:extLst>
              <a:ext uri="{FF2B5EF4-FFF2-40B4-BE49-F238E27FC236}">
                <a16:creationId xmlns:a16="http://schemas.microsoft.com/office/drawing/2014/main" id="{8F9B08D8-9792-4550-9B7C-AF7FC3FD484C}"/>
              </a:ext>
            </a:extLst>
          </p:cNvPr>
          <p:cNvSpPr/>
          <p:nvPr/>
        </p:nvSpPr>
        <p:spPr>
          <a:xfrm>
            <a:off x="7948400" y="5930872"/>
            <a:ext cx="518209"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D9E7806-02B5-46A8-B20A-AD5F936B107F}"/>
              </a:ext>
            </a:extLst>
          </p:cNvPr>
          <p:cNvSpPr/>
          <p:nvPr/>
        </p:nvSpPr>
        <p:spPr>
          <a:xfrm>
            <a:off x="7882736" y="5933205"/>
            <a:ext cx="649537" cy="369332"/>
          </a:xfrm>
          <a:prstGeom prst="rect">
            <a:avLst/>
          </a:prstGeom>
        </p:spPr>
        <p:txBody>
          <a:bodyPr wrap="none">
            <a:spAutoFit/>
          </a:bodyPr>
          <a:lstStyle/>
          <a:p>
            <a:pPr algn="ctr"/>
            <a:r>
              <a:rPr lang="ja-JP" altLang="en-US" b="1" dirty="0">
                <a:solidFill>
                  <a:schemeClr val="bg1"/>
                </a:solidFill>
              </a:rPr>
              <a:t>検索</a:t>
            </a:r>
          </a:p>
        </p:txBody>
      </p:sp>
      <p:pic>
        <p:nvPicPr>
          <p:cNvPr id="23" name="図 22" descr="物体 が含まれている画像&#10;&#10;自動的に生成された説明">
            <a:extLst>
              <a:ext uri="{FF2B5EF4-FFF2-40B4-BE49-F238E27FC236}">
                <a16:creationId xmlns:a16="http://schemas.microsoft.com/office/drawing/2014/main" id="{4E64AF01-A497-4E90-8C2E-0B184741F6E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94458" y="6156012"/>
            <a:ext cx="290210" cy="369332"/>
          </a:xfrm>
          <a:prstGeom prst="rect">
            <a:avLst/>
          </a:prstGeom>
        </p:spPr>
      </p:pic>
      <p:sp>
        <p:nvSpPr>
          <p:cNvPr id="2" name="テキスト ボックス 1">
            <a:extLst>
              <a:ext uri="{FF2B5EF4-FFF2-40B4-BE49-F238E27FC236}">
                <a16:creationId xmlns:a16="http://schemas.microsoft.com/office/drawing/2014/main" id="{A0BE5100-E2D3-458B-A2A7-8D69DAD57ABC}"/>
              </a:ext>
            </a:extLst>
          </p:cNvPr>
          <p:cNvSpPr txBox="1"/>
          <p:nvPr/>
        </p:nvSpPr>
        <p:spPr>
          <a:xfrm>
            <a:off x="85458" y="1137506"/>
            <a:ext cx="3812262" cy="338554"/>
          </a:xfrm>
          <a:prstGeom prst="rect">
            <a:avLst/>
          </a:prstGeom>
          <a:noFill/>
        </p:spPr>
        <p:txBody>
          <a:bodyPr wrap="none" rtlCol="0">
            <a:spAutoFit/>
          </a:bodyPr>
          <a:lstStyle/>
          <a:p>
            <a:r>
              <a:rPr kumimoji="1" lang="ja-JP" altLang="en-US" sz="1600" b="1" dirty="0"/>
              <a:t>コイン電池でも動くセンサ、</a:t>
            </a:r>
            <a:r>
              <a:rPr kumimoji="1" lang="en-US" altLang="ja-JP" sz="1600" b="1" dirty="0"/>
              <a:t>BLE</a:t>
            </a:r>
            <a:r>
              <a:rPr kumimoji="1" lang="ja-JP" altLang="en-US" sz="1600" b="1" dirty="0"/>
              <a:t>基本キット</a:t>
            </a:r>
          </a:p>
        </p:txBody>
      </p:sp>
      <p:sp>
        <p:nvSpPr>
          <p:cNvPr id="24" name="テキスト ボックス 23">
            <a:extLst>
              <a:ext uri="{FF2B5EF4-FFF2-40B4-BE49-F238E27FC236}">
                <a16:creationId xmlns:a16="http://schemas.microsoft.com/office/drawing/2014/main" id="{21B463AD-BBE2-43E5-BFAE-A94B46095031}"/>
              </a:ext>
            </a:extLst>
          </p:cNvPr>
          <p:cNvSpPr txBox="1"/>
          <p:nvPr/>
        </p:nvSpPr>
        <p:spPr>
          <a:xfrm>
            <a:off x="85458" y="3924528"/>
            <a:ext cx="3413114" cy="338554"/>
          </a:xfrm>
          <a:prstGeom prst="rect">
            <a:avLst/>
          </a:prstGeom>
          <a:noFill/>
        </p:spPr>
        <p:txBody>
          <a:bodyPr wrap="none" rtlCol="0">
            <a:spAutoFit/>
          </a:bodyPr>
          <a:lstStyle/>
          <a:p>
            <a:r>
              <a:rPr kumimoji="1" lang="ja-JP" altLang="en-US" sz="1600" b="1" dirty="0"/>
              <a:t>各種の拡張機能リーフを集めたキット</a:t>
            </a:r>
          </a:p>
        </p:txBody>
      </p:sp>
      <p:sp>
        <p:nvSpPr>
          <p:cNvPr id="25" name="テキスト ボックス 24">
            <a:extLst>
              <a:ext uri="{FF2B5EF4-FFF2-40B4-BE49-F238E27FC236}">
                <a16:creationId xmlns:a16="http://schemas.microsoft.com/office/drawing/2014/main" id="{548BDDE6-EE94-42DE-8DC8-CB6BE3AA294F}"/>
              </a:ext>
            </a:extLst>
          </p:cNvPr>
          <p:cNvSpPr txBox="1"/>
          <p:nvPr/>
        </p:nvSpPr>
        <p:spPr>
          <a:xfrm>
            <a:off x="4287492" y="1137506"/>
            <a:ext cx="4240071" cy="584775"/>
          </a:xfrm>
          <a:prstGeom prst="rect">
            <a:avLst/>
          </a:prstGeom>
          <a:noFill/>
        </p:spPr>
        <p:txBody>
          <a:bodyPr wrap="none" rtlCol="0">
            <a:spAutoFit/>
          </a:bodyPr>
          <a:lstStyle/>
          <a:p>
            <a:r>
              <a:rPr kumimoji="1" lang="en-US" altLang="ja-JP" sz="1600" b="1" dirty="0"/>
              <a:t>ESP32(</a:t>
            </a:r>
            <a:r>
              <a:rPr kumimoji="1" lang="en-US" altLang="ja-JP" sz="1600" b="1" dirty="0" err="1"/>
              <a:t>32bit</a:t>
            </a:r>
            <a:r>
              <a:rPr kumimoji="1" lang="en-US" altLang="ja-JP" sz="1600" b="1" dirty="0"/>
              <a:t> CPU)</a:t>
            </a:r>
            <a:r>
              <a:rPr kumimoji="1" lang="ja-JP" altLang="en-US" sz="1600" b="1" dirty="0"/>
              <a:t>、</a:t>
            </a:r>
            <a:r>
              <a:rPr kumimoji="1" lang="en-US" altLang="ja-JP" sz="1600" b="1" dirty="0"/>
              <a:t>Wi-Fi</a:t>
            </a:r>
            <a:r>
              <a:rPr kumimoji="1" lang="ja-JP" altLang="en-US" sz="1600" b="1" dirty="0"/>
              <a:t>対応パワフルキット</a:t>
            </a:r>
            <a:endParaRPr kumimoji="1" lang="en-US" altLang="ja-JP" sz="1600" b="1" dirty="0"/>
          </a:p>
          <a:p>
            <a:r>
              <a:rPr kumimoji="1" lang="ja-JP" altLang="en-US" sz="1600" b="1" dirty="0"/>
              <a:t>（コイン電池では動作不可）</a:t>
            </a:r>
          </a:p>
        </p:txBody>
      </p:sp>
      <p:sp>
        <p:nvSpPr>
          <p:cNvPr id="27" name="四角形: 角を丸くする 26">
            <a:extLst>
              <a:ext uri="{FF2B5EF4-FFF2-40B4-BE49-F238E27FC236}">
                <a16:creationId xmlns:a16="http://schemas.microsoft.com/office/drawing/2014/main" id="{4DB41653-A0CD-4B14-BB61-1ED008147760}"/>
              </a:ext>
            </a:extLst>
          </p:cNvPr>
          <p:cNvSpPr/>
          <p:nvPr/>
        </p:nvSpPr>
        <p:spPr>
          <a:xfrm>
            <a:off x="105734" y="725473"/>
            <a:ext cx="3645263" cy="2784530"/>
          </a:xfrm>
          <a:prstGeom prst="roundRect">
            <a:avLst/>
          </a:prstGeom>
          <a:noFill/>
          <a:ln w="5715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A63155BE-CC7F-4A8E-AF5D-DE5263ACA1A7}"/>
              </a:ext>
            </a:extLst>
          </p:cNvPr>
          <p:cNvSpPr/>
          <p:nvPr/>
        </p:nvSpPr>
        <p:spPr>
          <a:xfrm>
            <a:off x="105735" y="3570568"/>
            <a:ext cx="3645262" cy="2747174"/>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87505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n-lt"/>
              </a:rPr>
              <a:t>外部機関からのリーフ例</a:t>
            </a:r>
          </a:p>
        </p:txBody>
      </p:sp>
      <p:pic>
        <p:nvPicPr>
          <p:cNvPr id="4" name="図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11850" y="3209592"/>
            <a:ext cx="1628948" cy="1231644"/>
          </a:xfrm>
          <a:prstGeom prst="rect">
            <a:avLst/>
          </a:prstGeom>
        </p:spPr>
      </p:pic>
      <p:pic>
        <p:nvPicPr>
          <p:cNvPr id="5" name="図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07925" y="3293610"/>
            <a:ext cx="866827" cy="866828"/>
          </a:xfrm>
          <a:prstGeom prst="rect">
            <a:avLst/>
          </a:prstGeom>
        </p:spPr>
      </p:pic>
      <p:pic>
        <p:nvPicPr>
          <p:cNvPr id="6" name="図 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450721" y="3281972"/>
            <a:ext cx="890106" cy="890106"/>
          </a:xfrm>
          <a:prstGeom prst="rect">
            <a:avLst/>
          </a:prstGeom>
        </p:spPr>
      </p:pic>
      <p:pic>
        <p:nvPicPr>
          <p:cNvPr id="7" name="図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74871" y="1301805"/>
            <a:ext cx="1130775" cy="922187"/>
          </a:xfrm>
          <a:prstGeom prst="rect">
            <a:avLst/>
          </a:prstGeom>
        </p:spPr>
      </p:pic>
      <p:pic>
        <p:nvPicPr>
          <p:cNvPr id="8" name="図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629255" y="1333666"/>
            <a:ext cx="1115114" cy="895820"/>
          </a:xfrm>
          <a:prstGeom prst="rect">
            <a:avLst/>
          </a:prstGeom>
        </p:spPr>
      </p:pic>
      <p:pic>
        <p:nvPicPr>
          <p:cNvPr id="9" name="図 8"/>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145067" y="1293363"/>
            <a:ext cx="1049335" cy="973916"/>
          </a:xfrm>
          <a:prstGeom prst="rect">
            <a:avLst/>
          </a:prstGeom>
        </p:spPr>
      </p:pic>
      <p:pic>
        <p:nvPicPr>
          <p:cNvPr id="10" name="図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54307" y="1206251"/>
            <a:ext cx="867183" cy="1183635"/>
          </a:xfrm>
          <a:prstGeom prst="rect">
            <a:avLst/>
          </a:prstGeom>
        </p:spPr>
      </p:pic>
      <p:pic>
        <p:nvPicPr>
          <p:cNvPr id="11" name="図 10"/>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960672" y="1278872"/>
            <a:ext cx="959388" cy="909031"/>
          </a:xfrm>
          <a:prstGeom prst="rect">
            <a:avLst/>
          </a:prstGeom>
        </p:spPr>
      </p:pic>
      <p:pic>
        <p:nvPicPr>
          <p:cNvPr id="12" name="図 11"/>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91687" y="1259688"/>
            <a:ext cx="955896" cy="860337"/>
          </a:xfrm>
          <a:prstGeom prst="rect">
            <a:avLst/>
          </a:prstGeom>
        </p:spPr>
      </p:pic>
      <p:pic>
        <p:nvPicPr>
          <p:cNvPr id="13" name="図 1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867825" y="3270870"/>
            <a:ext cx="1069559" cy="1020833"/>
          </a:xfrm>
          <a:prstGeom prst="rect">
            <a:avLst/>
          </a:prstGeom>
        </p:spPr>
      </p:pic>
      <p:pic>
        <p:nvPicPr>
          <p:cNvPr id="14" name="図 13"/>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93890" y="3285957"/>
            <a:ext cx="823175" cy="1051820"/>
          </a:xfrm>
          <a:prstGeom prst="rect">
            <a:avLst/>
          </a:prstGeom>
        </p:spPr>
      </p:pic>
      <p:pic>
        <p:nvPicPr>
          <p:cNvPr id="16" name="図 15"/>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317371" y="5004700"/>
            <a:ext cx="789155" cy="974042"/>
          </a:xfrm>
          <a:prstGeom prst="rect">
            <a:avLst/>
          </a:prstGeom>
        </p:spPr>
      </p:pic>
      <p:pic>
        <p:nvPicPr>
          <p:cNvPr id="18" name="図 1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49130" y="5027057"/>
            <a:ext cx="1418722" cy="1001260"/>
          </a:xfrm>
          <a:prstGeom prst="rect">
            <a:avLst/>
          </a:prstGeom>
        </p:spPr>
      </p:pic>
      <p:sp>
        <p:nvSpPr>
          <p:cNvPr id="24" name="正方形/長方形 23"/>
          <p:cNvSpPr/>
          <p:nvPr/>
        </p:nvSpPr>
        <p:spPr>
          <a:xfrm>
            <a:off x="204900" y="840082"/>
            <a:ext cx="8831596" cy="335315"/>
          </a:xfrm>
          <a:prstGeom prst="rect">
            <a:avLst/>
          </a:prstGeom>
        </p:spPr>
        <p:style>
          <a:lnRef idx="3">
            <a:schemeClr val="lt1"/>
          </a:lnRef>
          <a:fillRef idx="1">
            <a:schemeClr val="accent3"/>
          </a:fillRef>
          <a:effectRef idx="1">
            <a:schemeClr val="accent3"/>
          </a:effectRef>
          <a:fontRef idx="minor">
            <a:schemeClr val="lt1"/>
          </a:fontRef>
        </p:style>
        <p:txBody>
          <a:bodyPr wrap="square" anchor="ctr">
            <a:noAutofit/>
          </a:bodyPr>
          <a:lstStyle/>
          <a:p>
            <a:pPr algn="ctr"/>
            <a:r>
              <a:rPr lang="en-US" altLang="ja-JP" b="1" dirty="0" err="1">
                <a:solidFill>
                  <a:schemeClr val="bg1"/>
                </a:solidFill>
                <a:latin typeface="+mj-lt"/>
              </a:rPr>
              <a:t>Nexty</a:t>
            </a:r>
            <a:endParaRPr lang="ja-JP" altLang="en-US" b="1" dirty="0">
              <a:solidFill>
                <a:schemeClr val="bg1"/>
              </a:solidFill>
              <a:latin typeface="+mj-lt"/>
            </a:endParaRPr>
          </a:p>
        </p:txBody>
      </p:sp>
      <p:sp>
        <p:nvSpPr>
          <p:cNvPr id="25" name="正方形/長方形 24"/>
          <p:cNvSpPr/>
          <p:nvPr/>
        </p:nvSpPr>
        <p:spPr>
          <a:xfrm>
            <a:off x="176178" y="2830109"/>
            <a:ext cx="3086827" cy="323451"/>
          </a:xfrm>
          <a:prstGeom prst="rect">
            <a:avLst/>
          </a:prstGeom>
        </p:spPr>
        <p:style>
          <a:lnRef idx="3">
            <a:schemeClr val="lt1"/>
          </a:lnRef>
          <a:fillRef idx="1">
            <a:schemeClr val="accent3"/>
          </a:fillRef>
          <a:effectRef idx="1">
            <a:schemeClr val="accent3"/>
          </a:effectRef>
          <a:fontRef idx="minor">
            <a:schemeClr val="lt1"/>
          </a:fontRef>
        </p:style>
        <p:txBody>
          <a:bodyPr wrap="square" anchor="ctr">
            <a:noAutofit/>
          </a:bodyPr>
          <a:lstStyle/>
          <a:p>
            <a:pPr algn="ctr"/>
            <a:r>
              <a:rPr lang="en-US" altLang="ja-JP" b="1" dirty="0">
                <a:solidFill>
                  <a:schemeClr val="bg1"/>
                </a:solidFill>
                <a:latin typeface="+mj-lt"/>
              </a:rPr>
              <a:t>Ricoh</a:t>
            </a:r>
            <a:endParaRPr lang="ja-JP" altLang="en-US" b="1" dirty="0">
              <a:solidFill>
                <a:schemeClr val="bg1"/>
              </a:solidFill>
              <a:latin typeface="+mj-lt"/>
            </a:endParaRPr>
          </a:p>
        </p:txBody>
      </p:sp>
      <p:sp>
        <p:nvSpPr>
          <p:cNvPr id="26" name="正方形/長方形 25"/>
          <p:cNvSpPr/>
          <p:nvPr/>
        </p:nvSpPr>
        <p:spPr>
          <a:xfrm>
            <a:off x="3398762" y="2830109"/>
            <a:ext cx="2109342" cy="323451"/>
          </a:xfrm>
          <a:prstGeom prst="rect">
            <a:avLst/>
          </a:prstGeom>
        </p:spPr>
        <p:style>
          <a:lnRef idx="3">
            <a:schemeClr val="lt1"/>
          </a:lnRef>
          <a:fillRef idx="1">
            <a:schemeClr val="accent3"/>
          </a:fillRef>
          <a:effectRef idx="1">
            <a:schemeClr val="accent3"/>
          </a:effectRef>
          <a:fontRef idx="minor">
            <a:schemeClr val="lt1"/>
          </a:fontRef>
        </p:style>
        <p:txBody>
          <a:bodyPr wrap="square" anchor="ctr">
            <a:noAutofit/>
          </a:bodyPr>
          <a:lstStyle/>
          <a:p>
            <a:pPr algn="ctr"/>
            <a:r>
              <a:rPr lang="en-US" altLang="ja-JP" b="1" dirty="0" err="1">
                <a:solidFill>
                  <a:schemeClr val="bg1"/>
                </a:solidFill>
                <a:latin typeface="+mj-lt"/>
              </a:rPr>
              <a:t>Keio1</a:t>
            </a:r>
            <a:endParaRPr lang="ja-JP" altLang="en-US" b="1" dirty="0">
              <a:solidFill>
                <a:schemeClr val="bg1"/>
              </a:solidFill>
              <a:latin typeface="+mj-lt"/>
            </a:endParaRPr>
          </a:p>
        </p:txBody>
      </p:sp>
      <p:sp>
        <p:nvSpPr>
          <p:cNvPr id="27" name="正方形/長方形 26"/>
          <p:cNvSpPr/>
          <p:nvPr/>
        </p:nvSpPr>
        <p:spPr>
          <a:xfrm>
            <a:off x="176178" y="4614305"/>
            <a:ext cx="3075601" cy="323451"/>
          </a:xfrm>
          <a:prstGeom prst="rect">
            <a:avLst/>
          </a:prstGeom>
        </p:spPr>
        <p:style>
          <a:lnRef idx="3">
            <a:schemeClr val="lt1"/>
          </a:lnRef>
          <a:fillRef idx="1">
            <a:schemeClr val="accent3"/>
          </a:fillRef>
          <a:effectRef idx="1">
            <a:schemeClr val="accent3"/>
          </a:effectRef>
          <a:fontRef idx="minor">
            <a:schemeClr val="lt1"/>
          </a:fontRef>
        </p:style>
        <p:txBody>
          <a:bodyPr wrap="square" anchor="ctr">
            <a:noAutofit/>
          </a:bodyPr>
          <a:lstStyle/>
          <a:p>
            <a:pPr algn="ctr"/>
            <a:r>
              <a:rPr lang="en-US" altLang="ja-JP" b="1" dirty="0">
                <a:solidFill>
                  <a:schemeClr val="bg1"/>
                </a:solidFill>
                <a:latin typeface="+mj-lt"/>
              </a:rPr>
              <a:t>Toshiba</a:t>
            </a:r>
            <a:endParaRPr lang="ja-JP" altLang="en-US" b="1" dirty="0">
              <a:solidFill>
                <a:schemeClr val="bg1"/>
              </a:solidFill>
              <a:latin typeface="+mj-lt"/>
            </a:endParaRPr>
          </a:p>
        </p:txBody>
      </p:sp>
      <p:sp>
        <p:nvSpPr>
          <p:cNvPr id="29" name="正方形/長方形 28"/>
          <p:cNvSpPr/>
          <p:nvPr/>
        </p:nvSpPr>
        <p:spPr>
          <a:xfrm>
            <a:off x="7164288" y="2830109"/>
            <a:ext cx="1872206" cy="323451"/>
          </a:xfrm>
          <a:prstGeom prst="rect">
            <a:avLst/>
          </a:prstGeom>
        </p:spPr>
        <p:style>
          <a:lnRef idx="3">
            <a:schemeClr val="lt1"/>
          </a:lnRef>
          <a:fillRef idx="1">
            <a:schemeClr val="accent3"/>
          </a:fillRef>
          <a:effectRef idx="1">
            <a:schemeClr val="accent3"/>
          </a:effectRef>
          <a:fontRef idx="minor">
            <a:schemeClr val="lt1"/>
          </a:fontRef>
        </p:style>
        <p:txBody>
          <a:bodyPr wrap="square" anchor="ctr">
            <a:noAutofit/>
          </a:bodyPr>
          <a:lstStyle/>
          <a:p>
            <a:pPr algn="ctr"/>
            <a:r>
              <a:rPr lang="en-US" altLang="ja-JP" b="1" dirty="0" err="1">
                <a:solidFill>
                  <a:schemeClr val="bg1"/>
                </a:solidFill>
                <a:latin typeface="+mj-lt"/>
              </a:rPr>
              <a:t>U.Tokyo</a:t>
            </a:r>
            <a:endParaRPr lang="ja-JP" altLang="en-US" b="1" dirty="0">
              <a:solidFill>
                <a:schemeClr val="bg1"/>
              </a:solidFill>
              <a:latin typeface="+mj-lt"/>
            </a:endParaRPr>
          </a:p>
        </p:txBody>
      </p:sp>
      <p:sp>
        <p:nvSpPr>
          <p:cNvPr id="30" name="正方形/長方形 29"/>
          <p:cNvSpPr/>
          <p:nvPr/>
        </p:nvSpPr>
        <p:spPr>
          <a:xfrm>
            <a:off x="3398612" y="4607767"/>
            <a:ext cx="3176258" cy="323451"/>
          </a:xfrm>
          <a:prstGeom prst="rect">
            <a:avLst/>
          </a:prstGeom>
        </p:spPr>
        <p:style>
          <a:lnRef idx="3">
            <a:schemeClr val="lt1"/>
          </a:lnRef>
          <a:fillRef idx="1">
            <a:schemeClr val="accent3"/>
          </a:fillRef>
          <a:effectRef idx="1">
            <a:schemeClr val="accent3"/>
          </a:effectRef>
          <a:fontRef idx="minor">
            <a:schemeClr val="lt1"/>
          </a:fontRef>
        </p:style>
        <p:txBody>
          <a:bodyPr wrap="square" anchor="ctr">
            <a:noAutofit/>
          </a:bodyPr>
          <a:lstStyle/>
          <a:p>
            <a:pPr algn="ctr"/>
            <a:r>
              <a:rPr lang="en-US" altLang="ja-JP" b="1" dirty="0">
                <a:solidFill>
                  <a:schemeClr val="bg1"/>
                </a:solidFill>
                <a:latin typeface="+mj-lt"/>
              </a:rPr>
              <a:t>KDDI</a:t>
            </a:r>
            <a:endParaRPr lang="ja-JP" altLang="en-US" b="1" dirty="0">
              <a:solidFill>
                <a:schemeClr val="bg1"/>
              </a:solidFill>
              <a:latin typeface="+mj-lt"/>
            </a:endParaRPr>
          </a:p>
        </p:txBody>
      </p:sp>
      <p:sp>
        <p:nvSpPr>
          <p:cNvPr id="28" name="正方形/長方形 27"/>
          <p:cNvSpPr/>
          <p:nvPr/>
        </p:nvSpPr>
        <p:spPr>
          <a:xfrm>
            <a:off x="6731050" y="2303323"/>
            <a:ext cx="818416" cy="425019"/>
          </a:xfrm>
          <a:prstGeom prst="rect">
            <a:avLst/>
          </a:prstGeom>
        </p:spPr>
        <p:txBody>
          <a:bodyPr wrap="none">
            <a:noAutofit/>
          </a:bodyPr>
          <a:lstStyle/>
          <a:p>
            <a:pPr algn="ctr"/>
            <a:r>
              <a:rPr lang="en-US" altLang="ja-JP" b="1" dirty="0">
                <a:latin typeface="+mj-lt"/>
              </a:rPr>
              <a:t>BLE </a:t>
            </a:r>
            <a:endParaRPr lang="ja-JP" altLang="en-US" b="1" dirty="0">
              <a:latin typeface="+mj-lt"/>
            </a:endParaRPr>
          </a:p>
        </p:txBody>
      </p:sp>
      <p:sp>
        <p:nvSpPr>
          <p:cNvPr id="31" name="正方形/長方形 30"/>
          <p:cNvSpPr/>
          <p:nvPr/>
        </p:nvSpPr>
        <p:spPr>
          <a:xfrm>
            <a:off x="3341222" y="2161640"/>
            <a:ext cx="1705981" cy="728605"/>
          </a:xfrm>
          <a:prstGeom prst="rect">
            <a:avLst/>
          </a:prstGeom>
        </p:spPr>
        <p:txBody>
          <a:bodyPr wrap="none" anchor="ctr">
            <a:noAutofit/>
          </a:bodyPr>
          <a:lstStyle/>
          <a:p>
            <a:pPr algn="ctr"/>
            <a:r>
              <a:rPr lang="ja-JP" altLang="en-US" b="1" dirty="0">
                <a:latin typeface="+mj-lt"/>
              </a:rPr>
              <a:t>超低電力</a:t>
            </a:r>
            <a:endParaRPr lang="en-US" altLang="ja-JP" b="1" dirty="0">
              <a:latin typeface="+mj-lt"/>
            </a:endParaRPr>
          </a:p>
          <a:p>
            <a:pPr algn="ctr"/>
            <a:r>
              <a:rPr lang="ja-JP" altLang="en-US" b="1" dirty="0">
                <a:latin typeface="+mj-lt"/>
              </a:rPr>
              <a:t>加速度センサ</a:t>
            </a:r>
          </a:p>
        </p:txBody>
      </p:sp>
      <p:sp>
        <p:nvSpPr>
          <p:cNvPr id="32" name="正方形/長方形 31"/>
          <p:cNvSpPr/>
          <p:nvPr/>
        </p:nvSpPr>
        <p:spPr>
          <a:xfrm>
            <a:off x="5011315" y="2291377"/>
            <a:ext cx="947019" cy="425019"/>
          </a:xfrm>
          <a:prstGeom prst="rect">
            <a:avLst/>
          </a:prstGeom>
        </p:spPr>
        <p:txBody>
          <a:bodyPr wrap="none" anchor="ctr">
            <a:noAutofit/>
          </a:bodyPr>
          <a:lstStyle/>
          <a:p>
            <a:pPr algn="ctr"/>
            <a:r>
              <a:rPr lang="ja-JP" altLang="en-US" b="1" dirty="0">
                <a:latin typeface="+mj-lt"/>
              </a:rPr>
              <a:t>センサ</a:t>
            </a:r>
          </a:p>
        </p:txBody>
      </p:sp>
      <p:sp>
        <p:nvSpPr>
          <p:cNvPr id="33" name="正方形/長方形 32"/>
          <p:cNvSpPr/>
          <p:nvPr/>
        </p:nvSpPr>
        <p:spPr>
          <a:xfrm>
            <a:off x="1790645" y="2291377"/>
            <a:ext cx="1480401" cy="425019"/>
          </a:xfrm>
          <a:prstGeom prst="rect">
            <a:avLst/>
          </a:prstGeom>
        </p:spPr>
        <p:txBody>
          <a:bodyPr wrap="none" anchor="ctr">
            <a:noAutofit/>
          </a:bodyPr>
          <a:lstStyle/>
          <a:p>
            <a:pPr algn="ctr"/>
            <a:r>
              <a:rPr lang="en-US" altLang="ja-JP" b="1" dirty="0" err="1">
                <a:latin typeface="+mj-lt"/>
              </a:rPr>
              <a:t>32bit</a:t>
            </a:r>
            <a:r>
              <a:rPr lang="en-US" altLang="ja-JP" b="1" dirty="0">
                <a:latin typeface="+mj-lt"/>
              </a:rPr>
              <a:t> MCU</a:t>
            </a:r>
            <a:r>
              <a:rPr lang="ja-JP" altLang="en-US" b="1" dirty="0">
                <a:latin typeface="+mj-lt"/>
              </a:rPr>
              <a:t>２</a:t>
            </a:r>
          </a:p>
        </p:txBody>
      </p:sp>
      <p:sp>
        <p:nvSpPr>
          <p:cNvPr id="34" name="正方形/長方形 33"/>
          <p:cNvSpPr/>
          <p:nvPr/>
        </p:nvSpPr>
        <p:spPr>
          <a:xfrm>
            <a:off x="216141" y="2291377"/>
            <a:ext cx="1480401" cy="425019"/>
          </a:xfrm>
          <a:prstGeom prst="rect">
            <a:avLst/>
          </a:prstGeom>
        </p:spPr>
        <p:txBody>
          <a:bodyPr wrap="none" anchor="ctr">
            <a:noAutofit/>
          </a:bodyPr>
          <a:lstStyle/>
          <a:p>
            <a:pPr algn="ctr"/>
            <a:r>
              <a:rPr lang="en-US" altLang="ja-JP" b="1" dirty="0" err="1">
                <a:latin typeface="+mj-lt"/>
              </a:rPr>
              <a:t>32bit</a:t>
            </a:r>
            <a:r>
              <a:rPr lang="en-US" altLang="ja-JP" b="1" dirty="0">
                <a:latin typeface="+mj-lt"/>
              </a:rPr>
              <a:t> MCU</a:t>
            </a:r>
            <a:r>
              <a:rPr lang="ja-JP" altLang="en-US" b="1" dirty="0">
                <a:latin typeface="+mj-lt"/>
              </a:rPr>
              <a:t>１</a:t>
            </a:r>
          </a:p>
        </p:txBody>
      </p:sp>
      <p:sp>
        <p:nvSpPr>
          <p:cNvPr id="35" name="正方形/長方形 34"/>
          <p:cNvSpPr/>
          <p:nvPr/>
        </p:nvSpPr>
        <p:spPr>
          <a:xfrm>
            <a:off x="7890691" y="2303323"/>
            <a:ext cx="847931" cy="425019"/>
          </a:xfrm>
          <a:prstGeom prst="rect">
            <a:avLst/>
          </a:prstGeom>
        </p:spPr>
        <p:txBody>
          <a:bodyPr wrap="none">
            <a:noAutofit/>
          </a:bodyPr>
          <a:lstStyle/>
          <a:p>
            <a:pPr algn="ctr"/>
            <a:r>
              <a:rPr lang="en-US" altLang="ja-JP" b="1" dirty="0">
                <a:latin typeface="+mj-lt"/>
              </a:rPr>
              <a:t>USB </a:t>
            </a:r>
            <a:endParaRPr lang="ja-JP" altLang="en-US" b="1" dirty="0">
              <a:latin typeface="+mj-lt"/>
            </a:endParaRPr>
          </a:p>
        </p:txBody>
      </p:sp>
      <p:sp>
        <p:nvSpPr>
          <p:cNvPr id="36" name="正方形/長方形 35"/>
          <p:cNvSpPr/>
          <p:nvPr/>
        </p:nvSpPr>
        <p:spPr>
          <a:xfrm>
            <a:off x="4569981" y="6028317"/>
            <a:ext cx="1065247" cy="425019"/>
          </a:xfrm>
          <a:prstGeom prst="rect">
            <a:avLst/>
          </a:prstGeom>
        </p:spPr>
        <p:txBody>
          <a:bodyPr wrap="none">
            <a:noAutofit/>
          </a:bodyPr>
          <a:lstStyle/>
          <a:p>
            <a:pPr algn="ctr"/>
            <a:r>
              <a:rPr lang="ja-JP" altLang="en-US" b="1" dirty="0">
                <a:latin typeface="+mj-lt"/>
              </a:rPr>
              <a:t>セルラー無線</a:t>
            </a:r>
            <a:r>
              <a:rPr lang="en-US" altLang="ja-JP" b="1" dirty="0">
                <a:latin typeface="+mj-lt"/>
              </a:rPr>
              <a:t>LTE-M </a:t>
            </a:r>
            <a:endParaRPr lang="ja-JP" altLang="en-US" b="1" dirty="0">
              <a:latin typeface="+mj-lt"/>
            </a:endParaRPr>
          </a:p>
        </p:txBody>
      </p:sp>
      <p:sp>
        <p:nvSpPr>
          <p:cNvPr id="37" name="正方形/長方形 36"/>
          <p:cNvSpPr/>
          <p:nvPr/>
        </p:nvSpPr>
        <p:spPr>
          <a:xfrm>
            <a:off x="455878" y="4272375"/>
            <a:ext cx="944910" cy="425019"/>
          </a:xfrm>
          <a:prstGeom prst="rect">
            <a:avLst/>
          </a:prstGeom>
        </p:spPr>
        <p:txBody>
          <a:bodyPr wrap="none">
            <a:noAutofit/>
          </a:bodyPr>
          <a:lstStyle/>
          <a:p>
            <a:pPr algn="ctr"/>
            <a:r>
              <a:rPr lang="ja-JP" altLang="en-US" b="1" dirty="0">
                <a:latin typeface="+mj-lt"/>
              </a:rPr>
              <a:t>太陽電池電源</a:t>
            </a:r>
            <a:r>
              <a:rPr lang="en-US" altLang="ja-JP" b="1" dirty="0">
                <a:latin typeface="+mj-lt"/>
              </a:rPr>
              <a:t> </a:t>
            </a:r>
            <a:endParaRPr lang="ja-JP" altLang="en-US" b="1" dirty="0">
              <a:latin typeface="+mj-lt"/>
            </a:endParaRPr>
          </a:p>
        </p:txBody>
      </p:sp>
      <p:sp>
        <p:nvSpPr>
          <p:cNvPr id="38" name="正方形/長方形 37"/>
          <p:cNvSpPr/>
          <p:nvPr/>
        </p:nvSpPr>
        <p:spPr>
          <a:xfrm>
            <a:off x="2325664" y="4221554"/>
            <a:ext cx="312442" cy="425019"/>
          </a:xfrm>
          <a:prstGeom prst="rect">
            <a:avLst/>
          </a:prstGeom>
        </p:spPr>
        <p:txBody>
          <a:bodyPr wrap="none">
            <a:noAutofit/>
          </a:bodyPr>
          <a:lstStyle/>
          <a:p>
            <a:pPr algn="ctr"/>
            <a:r>
              <a:rPr lang="en-US" altLang="ja-JP" b="1" dirty="0">
                <a:latin typeface="+mj-lt"/>
              </a:rPr>
              <a:t> </a:t>
            </a:r>
            <a:endParaRPr lang="ja-JP" altLang="en-US" b="1" dirty="0">
              <a:latin typeface="+mj-lt"/>
            </a:endParaRPr>
          </a:p>
        </p:txBody>
      </p:sp>
      <p:sp>
        <p:nvSpPr>
          <p:cNvPr id="39" name="正方形/長方形 38"/>
          <p:cNvSpPr/>
          <p:nvPr/>
        </p:nvSpPr>
        <p:spPr>
          <a:xfrm>
            <a:off x="1992112" y="4272375"/>
            <a:ext cx="818416" cy="425019"/>
          </a:xfrm>
          <a:prstGeom prst="rect">
            <a:avLst/>
          </a:prstGeom>
        </p:spPr>
        <p:txBody>
          <a:bodyPr wrap="none">
            <a:noAutofit/>
          </a:bodyPr>
          <a:lstStyle/>
          <a:p>
            <a:pPr algn="ctr"/>
            <a:r>
              <a:rPr lang="ja-JP" altLang="en-US" b="1" dirty="0">
                <a:latin typeface="+mj-lt"/>
              </a:rPr>
              <a:t>電源</a:t>
            </a:r>
            <a:r>
              <a:rPr lang="en-US" altLang="ja-JP" b="1" dirty="0">
                <a:latin typeface="+mj-lt"/>
              </a:rPr>
              <a:t> </a:t>
            </a:r>
            <a:endParaRPr lang="ja-JP" altLang="en-US" b="1" dirty="0">
              <a:latin typeface="+mj-lt"/>
            </a:endParaRPr>
          </a:p>
        </p:txBody>
      </p:sp>
      <p:sp>
        <p:nvSpPr>
          <p:cNvPr id="42" name="正方形/長方形 41"/>
          <p:cNvSpPr/>
          <p:nvPr/>
        </p:nvSpPr>
        <p:spPr>
          <a:xfrm>
            <a:off x="4317599" y="4260428"/>
            <a:ext cx="1419262" cy="425019"/>
          </a:xfrm>
          <a:prstGeom prst="rect">
            <a:avLst/>
          </a:prstGeom>
        </p:spPr>
        <p:txBody>
          <a:bodyPr wrap="none" anchor="ctr">
            <a:noAutofit/>
          </a:bodyPr>
          <a:lstStyle/>
          <a:p>
            <a:pPr algn="ctr"/>
            <a:r>
              <a:rPr lang="en-US" altLang="ja-JP" b="1" dirty="0">
                <a:latin typeface="+mj-lt"/>
              </a:rPr>
              <a:t>CO</a:t>
            </a:r>
            <a:r>
              <a:rPr lang="en-US" altLang="ja-JP" b="1" baseline="-25000" dirty="0">
                <a:latin typeface="+mj-lt"/>
              </a:rPr>
              <a:t>2</a:t>
            </a:r>
            <a:r>
              <a:rPr lang="ja-JP" altLang="en-US" b="1" dirty="0">
                <a:latin typeface="+mj-lt"/>
              </a:rPr>
              <a:t>センサ</a:t>
            </a:r>
          </a:p>
        </p:txBody>
      </p:sp>
      <p:sp>
        <p:nvSpPr>
          <p:cNvPr id="43" name="正方形/長方形 42"/>
          <p:cNvSpPr/>
          <p:nvPr/>
        </p:nvSpPr>
        <p:spPr>
          <a:xfrm>
            <a:off x="3037577" y="4260428"/>
            <a:ext cx="1404505" cy="425019"/>
          </a:xfrm>
          <a:prstGeom prst="rect">
            <a:avLst/>
          </a:prstGeom>
        </p:spPr>
        <p:txBody>
          <a:bodyPr wrap="none" anchor="ctr">
            <a:noAutofit/>
          </a:bodyPr>
          <a:lstStyle/>
          <a:p>
            <a:pPr algn="ctr"/>
            <a:r>
              <a:rPr lang="en-US" altLang="ja-JP" b="1" dirty="0">
                <a:latin typeface="+mj-lt"/>
              </a:rPr>
              <a:t>NO</a:t>
            </a:r>
            <a:r>
              <a:rPr lang="en-US" altLang="ja-JP" b="1" baseline="-25000" dirty="0">
                <a:latin typeface="+mj-lt"/>
              </a:rPr>
              <a:t>X</a:t>
            </a:r>
            <a:r>
              <a:rPr lang="ja-JP" altLang="en-US" b="1" dirty="0">
                <a:latin typeface="+mj-lt"/>
              </a:rPr>
              <a:t>センサ</a:t>
            </a:r>
          </a:p>
        </p:txBody>
      </p:sp>
      <p:sp>
        <p:nvSpPr>
          <p:cNvPr id="46" name="正方形/長方形 45"/>
          <p:cNvSpPr/>
          <p:nvPr/>
        </p:nvSpPr>
        <p:spPr>
          <a:xfrm>
            <a:off x="204900" y="6017918"/>
            <a:ext cx="1452994" cy="425019"/>
          </a:xfrm>
          <a:prstGeom prst="rect">
            <a:avLst/>
          </a:prstGeom>
        </p:spPr>
        <p:txBody>
          <a:bodyPr wrap="none" anchor="ctr">
            <a:noAutofit/>
          </a:bodyPr>
          <a:lstStyle/>
          <a:p>
            <a:pPr algn="ctr"/>
            <a:r>
              <a:rPr lang="ja-JP" altLang="en-US" b="1" dirty="0">
                <a:latin typeface="+mj-lt"/>
              </a:rPr>
              <a:t>指紋センサ</a:t>
            </a:r>
          </a:p>
        </p:txBody>
      </p:sp>
      <p:sp>
        <p:nvSpPr>
          <p:cNvPr id="47" name="正方形/長方形 46"/>
          <p:cNvSpPr/>
          <p:nvPr/>
        </p:nvSpPr>
        <p:spPr>
          <a:xfrm>
            <a:off x="1969945" y="6017918"/>
            <a:ext cx="1642736" cy="425019"/>
          </a:xfrm>
          <a:prstGeom prst="rect">
            <a:avLst/>
          </a:prstGeom>
        </p:spPr>
        <p:txBody>
          <a:bodyPr wrap="none" anchor="ctr">
            <a:noAutofit/>
          </a:bodyPr>
          <a:lstStyle/>
          <a:p>
            <a:pPr algn="ctr"/>
            <a:r>
              <a:rPr lang="ja-JP" altLang="en-US" b="1" dirty="0">
                <a:latin typeface="+mj-lt"/>
              </a:rPr>
              <a:t>セキュアエレメント</a:t>
            </a:r>
          </a:p>
        </p:txBody>
      </p:sp>
      <p:pic>
        <p:nvPicPr>
          <p:cNvPr id="15" name="図 14" descr="電子機器, 回路 が含まれている画像&#10;&#10;自動的に生成された説明">
            <a:extLst>
              <a:ext uri="{FF2B5EF4-FFF2-40B4-BE49-F238E27FC236}">
                <a16:creationId xmlns:a16="http://schemas.microsoft.com/office/drawing/2014/main" id="{B2BAFD9A-DF68-42E9-8530-C407B1B2FD9C}"/>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037873" y="5057837"/>
            <a:ext cx="2129465" cy="888073"/>
          </a:xfrm>
          <a:prstGeom prst="rect">
            <a:avLst/>
          </a:prstGeom>
        </p:spPr>
      </p:pic>
      <p:pic>
        <p:nvPicPr>
          <p:cNvPr id="20" name="図 19" descr="電子機器, 回路 が含まれている画像&#10;&#10;自動的に生成された説明">
            <a:extLst>
              <a:ext uri="{FF2B5EF4-FFF2-40B4-BE49-F238E27FC236}">
                <a16:creationId xmlns:a16="http://schemas.microsoft.com/office/drawing/2014/main" id="{C87AE480-7393-4153-B510-C09379A2FAD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906596" y="3297190"/>
            <a:ext cx="866827" cy="868638"/>
          </a:xfrm>
          <a:prstGeom prst="rect">
            <a:avLst/>
          </a:prstGeom>
        </p:spPr>
      </p:pic>
      <p:sp>
        <p:nvSpPr>
          <p:cNvPr id="50" name="正方形/長方形 49">
            <a:extLst>
              <a:ext uri="{FF2B5EF4-FFF2-40B4-BE49-F238E27FC236}">
                <a16:creationId xmlns:a16="http://schemas.microsoft.com/office/drawing/2014/main" id="{99D4C213-2579-4AF3-8140-D0AC2969E416}"/>
              </a:ext>
            </a:extLst>
          </p:cNvPr>
          <p:cNvSpPr/>
          <p:nvPr/>
        </p:nvSpPr>
        <p:spPr>
          <a:xfrm>
            <a:off x="6736531" y="4614304"/>
            <a:ext cx="2299963" cy="323451"/>
          </a:xfrm>
          <a:prstGeom prst="rect">
            <a:avLst/>
          </a:prstGeom>
        </p:spPr>
        <p:style>
          <a:lnRef idx="3">
            <a:schemeClr val="lt1"/>
          </a:lnRef>
          <a:fillRef idx="1">
            <a:schemeClr val="accent3"/>
          </a:fillRef>
          <a:effectRef idx="1">
            <a:schemeClr val="accent3"/>
          </a:effectRef>
          <a:fontRef idx="minor">
            <a:schemeClr val="lt1"/>
          </a:fontRef>
        </p:style>
        <p:txBody>
          <a:bodyPr wrap="square" anchor="ctr">
            <a:noAutofit/>
          </a:bodyPr>
          <a:lstStyle/>
          <a:p>
            <a:pPr algn="ctr"/>
            <a:r>
              <a:rPr lang="en-US" altLang="ja-JP" b="1" dirty="0">
                <a:solidFill>
                  <a:schemeClr val="bg1"/>
                </a:solidFill>
                <a:latin typeface="+mj-lt"/>
              </a:rPr>
              <a:t>Sony</a:t>
            </a:r>
            <a:endParaRPr lang="ja-JP" altLang="en-US" b="1" dirty="0">
              <a:solidFill>
                <a:schemeClr val="bg1"/>
              </a:solidFill>
              <a:latin typeface="+mj-lt"/>
            </a:endParaRPr>
          </a:p>
        </p:txBody>
      </p:sp>
      <p:sp>
        <p:nvSpPr>
          <p:cNvPr id="51" name="正方形/長方形 50">
            <a:extLst>
              <a:ext uri="{FF2B5EF4-FFF2-40B4-BE49-F238E27FC236}">
                <a16:creationId xmlns:a16="http://schemas.microsoft.com/office/drawing/2014/main" id="{E0E5918B-964B-4DC7-80FD-A26A23F6EEC3}"/>
              </a:ext>
            </a:extLst>
          </p:cNvPr>
          <p:cNvSpPr/>
          <p:nvPr/>
        </p:nvSpPr>
        <p:spPr>
          <a:xfrm>
            <a:off x="6453145" y="6028317"/>
            <a:ext cx="2505002" cy="425019"/>
          </a:xfrm>
          <a:prstGeom prst="rect">
            <a:avLst/>
          </a:prstGeom>
        </p:spPr>
        <p:txBody>
          <a:bodyPr wrap="none">
            <a:noAutofit/>
          </a:bodyPr>
          <a:lstStyle/>
          <a:p>
            <a:pPr algn="ctr"/>
            <a:r>
              <a:rPr lang="ja-JP" altLang="en-US" b="1" dirty="0">
                <a:latin typeface="+mj-lt"/>
              </a:rPr>
              <a:t>自社プラットフォームとの連携</a:t>
            </a:r>
          </a:p>
        </p:txBody>
      </p:sp>
      <p:pic>
        <p:nvPicPr>
          <p:cNvPr id="19" name="図 18"/>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039832" y="5074768"/>
            <a:ext cx="1296830" cy="943150"/>
          </a:xfrm>
          <a:prstGeom prst="rect">
            <a:avLst/>
          </a:prstGeom>
        </p:spPr>
      </p:pic>
      <p:sp>
        <p:nvSpPr>
          <p:cNvPr id="48" name="四角形: 角を丸くする 47">
            <a:extLst>
              <a:ext uri="{FF2B5EF4-FFF2-40B4-BE49-F238E27FC236}">
                <a16:creationId xmlns:a16="http://schemas.microsoft.com/office/drawing/2014/main" id="{958848DE-1BB3-4199-99DD-4D8087782694}"/>
              </a:ext>
            </a:extLst>
          </p:cNvPr>
          <p:cNvSpPr/>
          <p:nvPr/>
        </p:nvSpPr>
        <p:spPr>
          <a:xfrm>
            <a:off x="3341222" y="3226454"/>
            <a:ext cx="2278119" cy="995100"/>
          </a:xfrm>
          <a:prstGeom prst="round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CBF0C25D-0432-4909-9C9E-C039C093BC79}"/>
              </a:ext>
            </a:extLst>
          </p:cNvPr>
          <p:cNvSpPr/>
          <p:nvPr/>
        </p:nvSpPr>
        <p:spPr>
          <a:xfrm>
            <a:off x="5619341" y="2830109"/>
            <a:ext cx="1420491" cy="323451"/>
          </a:xfrm>
          <a:prstGeom prst="rect">
            <a:avLst/>
          </a:prstGeom>
        </p:spPr>
        <p:style>
          <a:lnRef idx="3">
            <a:schemeClr val="lt1"/>
          </a:lnRef>
          <a:fillRef idx="1">
            <a:schemeClr val="accent3"/>
          </a:fillRef>
          <a:effectRef idx="1">
            <a:schemeClr val="accent3"/>
          </a:effectRef>
          <a:fontRef idx="minor">
            <a:schemeClr val="lt1"/>
          </a:fontRef>
        </p:style>
        <p:txBody>
          <a:bodyPr wrap="square" anchor="ctr">
            <a:noAutofit/>
          </a:bodyPr>
          <a:lstStyle/>
          <a:p>
            <a:pPr algn="ctr"/>
            <a:r>
              <a:rPr lang="en-US" altLang="ja-JP" b="1" dirty="0" err="1">
                <a:solidFill>
                  <a:schemeClr val="bg1"/>
                </a:solidFill>
                <a:latin typeface="+mj-lt"/>
              </a:rPr>
              <a:t>Keio2</a:t>
            </a:r>
            <a:endParaRPr lang="ja-JP" altLang="en-US" b="1" dirty="0">
              <a:solidFill>
                <a:schemeClr val="bg1"/>
              </a:solidFill>
              <a:latin typeface="+mj-lt"/>
            </a:endParaRPr>
          </a:p>
        </p:txBody>
      </p:sp>
      <p:sp>
        <p:nvSpPr>
          <p:cNvPr id="52" name="四角形: 角を丸くする 51">
            <a:extLst>
              <a:ext uri="{FF2B5EF4-FFF2-40B4-BE49-F238E27FC236}">
                <a16:creationId xmlns:a16="http://schemas.microsoft.com/office/drawing/2014/main" id="{B24792E4-2449-464A-B485-AFA5C224CA41}"/>
              </a:ext>
            </a:extLst>
          </p:cNvPr>
          <p:cNvSpPr/>
          <p:nvPr/>
        </p:nvSpPr>
        <p:spPr>
          <a:xfrm>
            <a:off x="5777659" y="3234001"/>
            <a:ext cx="1103854" cy="9951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50"/>
              </a:solidFill>
            </a:endParaRPr>
          </a:p>
        </p:txBody>
      </p:sp>
      <p:sp>
        <p:nvSpPr>
          <p:cNvPr id="44" name="正方形/長方形 43"/>
          <p:cNvSpPr/>
          <p:nvPr/>
        </p:nvSpPr>
        <p:spPr>
          <a:xfrm>
            <a:off x="5873484" y="4237594"/>
            <a:ext cx="1223198" cy="425019"/>
          </a:xfrm>
          <a:prstGeom prst="rect">
            <a:avLst/>
          </a:prstGeom>
        </p:spPr>
        <p:txBody>
          <a:bodyPr wrap="none" anchor="ctr">
            <a:noAutofit/>
          </a:bodyPr>
          <a:lstStyle/>
          <a:p>
            <a:pPr algn="ctr"/>
            <a:r>
              <a:rPr lang="en-US" altLang="ja-JP" b="1" dirty="0" err="1">
                <a:latin typeface="+mj-lt"/>
              </a:rPr>
              <a:t>H</a:t>
            </a:r>
            <a:r>
              <a:rPr lang="en-US" altLang="ja-JP" b="1" baseline="-25000" dirty="0" err="1">
                <a:latin typeface="+mj-lt"/>
              </a:rPr>
              <a:t>2</a:t>
            </a:r>
            <a:r>
              <a:rPr lang="ja-JP" altLang="en-US" b="1" dirty="0">
                <a:latin typeface="+mj-lt"/>
              </a:rPr>
              <a:t>センサ</a:t>
            </a:r>
            <a:endParaRPr lang="en-US" altLang="ja-JP" b="1" dirty="0">
              <a:latin typeface="+mj-lt"/>
            </a:endParaRPr>
          </a:p>
          <a:p>
            <a:pPr algn="ctr"/>
            <a:r>
              <a:rPr lang="ja-JP" altLang="en-US" b="1" dirty="0">
                <a:latin typeface="+mj-lt"/>
              </a:rPr>
              <a:t>国際学会でデモ賞</a:t>
            </a:r>
          </a:p>
        </p:txBody>
      </p:sp>
      <p:sp>
        <p:nvSpPr>
          <p:cNvPr id="45" name="正方形/長方形 44"/>
          <p:cNvSpPr/>
          <p:nvPr/>
        </p:nvSpPr>
        <p:spPr>
          <a:xfrm>
            <a:off x="7618092" y="4293840"/>
            <a:ext cx="944910" cy="425019"/>
          </a:xfrm>
          <a:prstGeom prst="rect">
            <a:avLst/>
          </a:prstGeom>
        </p:spPr>
        <p:txBody>
          <a:bodyPr wrap="none" anchor="ctr">
            <a:noAutofit/>
          </a:bodyPr>
          <a:lstStyle/>
          <a:p>
            <a:pPr algn="ctr"/>
            <a:r>
              <a:rPr lang="en-US" altLang="ja-JP" b="1" dirty="0">
                <a:latin typeface="+mj-lt"/>
              </a:rPr>
              <a:t>FPGA</a:t>
            </a:r>
            <a:endParaRPr lang="ja-JP" altLang="en-US" b="1" dirty="0">
              <a:latin typeface="+mj-lt"/>
            </a:endParaRPr>
          </a:p>
        </p:txBody>
      </p:sp>
    </p:spTree>
    <p:extLst>
      <p:ext uri="{BB962C8B-B14F-4D97-AF65-F5344CB8AC3E}">
        <p14:creationId xmlns:p14="http://schemas.microsoft.com/office/powerpoint/2010/main" val="2879992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413AB23B-C1C2-4113-94D0-6681B58F253F}"/>
              </a:ext>
            </a:extLst>
          </p:cNvPr>
          <p:cNvSpPr/>
          <p:nvPr/>
        </p:nvSpPr>
        <p:spPr>
          <a:xfrm>
            <a:off x="550268" y="90560"/>
            <a:ext cx="7323954" cy="584775"/>
          </a:xfrm>
          <a:prstGeom prst="rect">
            <a:avLst/>
          </a:prstGeom>
        </p:spPr>
        <p:txBody>
          <a:bodyPr wrap="square">
            <a:spAutoFit/>
          </a:bodyPr>
          <a:lstStyle/>
          <a:p>
            <a:r>
              <a:rPr lang="ja-JP" altLang="en-US" sz="3200" b="1" dirty="0"/>
              <a:t>エナジーハーベスティング向けリーフ</a:t>
            </a:r>
            <a:endParaRPr lang="en-US" altLang="ja-JP" sz="3200" b="1" dirty="0"/>
          </a:p>
        </p:txBody>
      </p:sp>
      <p:pic>
        <p:nvPicPr>
          <p:cNvPr id="27" name="図 26">
            <a:extLst>
              <a:ext uri="{FF2B5EF4-FFF2-40B4-BE49-F238E27FC236}">
                <a16:creationId xmlns:a16="http://schemas.microsoft.com/office/drawing/2014/main" id="{E5908FDF-A8CC-450D-B7ED-E86E66C9DFA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14664" y="1086881"/>
            <a:ext cx="5005168" cy="2091397"/>
          </a:xfrm>
          <a:prstGeom prst="rect">
            <a:avLst/>
          </a:prstGeom>
          <a:noFill/>
          <a:ln>
            <a:noFill/>
          </a:ln>
        </p:spPr>
      </p:pic>
      <p:sp>
        <p:nvSpPr>
          <p:cNvPr id="8" name="正方形/長方形 7">
            <a:extLst>
              <a:ext uri="{FF2B5EF4-FFF2-40B4-BE49-F238E27FC236}">
                <a16:creationId xmlns:a16="http://schemas.microsoft.com/office/drawing/2014/main" id="{D56EDCDD-D7FD-456D-9802-F4113F54B7D1}"/>
              </a:ext>
            </a:extLst>
          </p:cNvPr>
          <p:cNvSpPr/>
          <p:nvPr/>
        </p:nvSpPr>
        <p:spPr>
          <a:xfrm>
            <a:off x="6194337" y="1051856"/>
            <a:ext cx="1178528" cy="369332"/>
          </a:xfrm>
          <a:prstGeom prst="rect">
            <a:avLst/>
          </a:prstGeom>
        </p:spPr>
        <p:txBody>
          <a:bodyPr wrap="none">
            <a:spAutoFit/>
          </a:bodyPr>
          <a:lstStyle/>
          <a:p>
            <a:r>
              <a:rPr lang="ja-JP" altLang="ja-JP" b="1" kern="100" dirty="0">
                <a:solidFill>
                  <a:srgbClr val="0000FF"/>
                </a:solidFill>
                <a:cs typeface="Times New Roman" panose="02020603050405020304" pitchFamily="18" charset="0"/>
              </a:rPr>
              <a:t>ブロック図</a:t>
            </a:r>
            <a:endParaRPr lang="ja-JP" altLang="en-US" dirty="0">
              <a:solidFill>
                <a:srgbClr val="0000FF"/>
              </a:solidFill>
            </a:endParaRPr>
          </a:p>
        </p:txBody>
      </p:sp>
      <p:pic>
        <p:nvPicPr>
          <p:cNvPr id="15" name="Picture 22" descr="RICOH_LOGO">
            <a:extLst>
              <a:ext uri="{FF2B5EF4-FFF2-40B4-BE49-F238E27FC236}">
                <a16:creationId xmlns:a16="http://schemas.microsoft.com/office/drawing/2014/main" id="{2C433A20-8346-4DC2-A0F6-6EA12994F40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666" y="116632"/>
            <a:ext cx="1366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laque 10">
            <a:extLst>
              <a:ext uri="{FF2B5EF4-FFF2-40B4-BE49-F238E27FC236}">
                <a16:creationId xmlns:a16="http://schemas.microsoft.com/office/drawing/2014/main" id="{3CA68FD1-26AB-47C0-B052-D518577C7DA4}"/>
              </a:ext>
            </a:extLst>
          </p:cNvPr>
          <p:cNvSpPr>
            <a:spLocks/>
          </p:cNvSpPr>
          <p:nvPr/>
        </p:nvSpPr>
        <p:spPr bwMode="auto">
          <a:xfrm>
            <a:off x="118061" y="278287"/>
            <a:ext cx="441325" cy="442913"/>
          </a:xfrm>
          <a:custGeom>
            <a:avLst/>
            <a:gdLst>
              <a:gd name="T0" fmla="*/ 0 w 5164139"/>
              <a:gd name="T1" fmla="*/ 0 h 5167312"/>
              <a:gd name="T2" fmla="*/ 0 w 5164139"/>
              <a:gd name="T3" fmla="*/ 0 h 5167312"/>
              <a:gd name="T4" fmla="*/ 0 w 5164139"/>
              <a:gd name="T5" fmla="*/ 0 h 5167312"/>
              <a:gd name="T6" fmla="*/ 0 w 5164139"/>
              <a:gd name="T7" fmla="*/ 0 h 5167312"/>
              <a:gd name="T8" fmla="*/ 0 w 5164139"/>
              <a:gd name="T9" fmla="*/ 0 h 5167312"/>
              <a:gd name="T10" fmla="*/ 0 w 5164139"/>
              <a:gd name="T11" fmla="*/ 0 h 5167312"/>
              <a:gd name="T12" fmla="*/ 0 w 5164139"/>
              <a:gd name="T13" fmla="*/ 0 h 5167312"/>
              <a:gd name="T14" fmla="*/ 0 w 5164139"/>
              <a:gd name="T15" fmla="*/ 0 h 5167312"/>
              <a:gd name="T16" fmla="*/ 0 w 5164139"/>
              <a:gd name="T17" fmla="*/ 0 h 5167312"/>
              <a:gd name="T18" fmla="*/ 0 w 5164139"/>
              <a:gd name="T19" fmla="*/ 0 h 5167312"/>
              <a:gd name="T20" fmla="*/ 0 w 5164139"/>
              <a:gd name="T21" fmla="*/ 0 h 5167312"/>
              <a:gd name="T22" fmla="*/ 0 w 5164139"/>
              <a:gd name="T23" fmla="*/ 0 h 5167312"/>
              <a:gd name="T24" fmla="*/ 0 w 5164139"/>
              <a:gd name="T25" fmla="*/ 0 h 5167312"/>
              <a:gd name="T26" fmla="*/ 0 w 5164139"/>
              <a:gd name="T27" fmla="*/ 0 h 5167312"/>
              <a:gd name="T28" fmla="*/ 0 w 5164139"/>
              <a:gd name="T29" fmla="*/ 0 h 5167312"/>
              <a:gd name="T30" fmla="*/ 0 w 5164139"/>
              <a:gd name="T31" fmla="*/ 0 h 5167312"/>
              <a:gd name="T32" fmla="*/ 0 w 5164139"/>
              <a:gd name="T33" fmla="*/ 0 h 5167312"/>
              <a:gd name="T34" fmla="*/ 0 w 5164139"/>
              <a:gd name="T35" fmla="*/ 0 h 5167312"/>
              <a:gd name="T36" fmla="*/ 0 w 5164139"/>
              <a:gd name="T37" fmla="*/ 0 h 5167312"/>
              <a:gd name="T38" fmla="*/ 0 w 5164139"/>
              <a:gd name="T39" fmla="*/ 0 h 5167312"/>
              <a:gd name="T40" fmla="*/ 0 w 5164139"/>
              <a:gd name="T41" fmla="*/ 0 h 51673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xtLst>
            <a:ext uri="{91240B29-F687-4F45-9708-019B960494DF}">
              <a14:hiddenLine xmlns:a14="http://schemas.microsoft.com/office/drawing/2010/main" w="9525" cap="flat" cmpd="sng" algn="ctr">
                <a:solidFill>
                  <a:srgbClr val="000000"/>
                </a:solidFill>
                <a:prstDash val="solid"/>
                <a:round/>
                <a:headEnd/>
                <a:tailEnd/>
              </a14:hiddenLine>
            </a:ext>
          </a:extLst>
        </p:spPr>
        <p:txBody>
          <a:bodyPr anchor="ctr"/>
          <a:lstStyle/>
          <a:p>
            <a:endParaRPr lang="ja-JP" altLang="en-US"/>
          </a:p>
        </p:txBody>
      </p:sp>
      <p:sp>
        <p:nvSpPr>
          <p:cNvPr id="4" name="正方形/長方形 3">
            <a:extLst>
              <a:ext uri="{FF2B5EF4-FFF2-40B4-BE49-F238E27FC236}">
                <a16:creationId xmlns:a16="http://schemas.microsoft.com/office/drawing/2014/main" id="{F04A1234-C47F-4334-935A-58F27B94F5F3}"/>
              </a:ext>
            </a:extLst>
          </p:cNvPr>
          <p:cNvSpPr/>
          <p:nvPr/>
        </p:nvSpPr>
        <p:spPr>
          <a:xfrm>
            <a:off x="5752172" y="543795"/>
            <a:ext cx="1931939" cy="461665"/>
          </a:xfrm>
          <a:prstGeom prst="rect">
            <a:avLst/>
          </a:prstGeom>
        </p:spPr>
        <p:txBody>
          <a:bodyPr wrap="none">
            <a:spAutoFit/>
          </a:bodyPr>
          <a:lstStyle/>
          <a:p>
            <a:r>
              <a:rPr lang="en-US" altLang="ja-JP" sz="2400" b="1" dirty="0"/>
              <a:t>REDC-EH01</a:t>
            </a:r>
            <a:endParaRPr lang="ja-JP" altLang="en-US" sz="2400" dirty="0"/>
          </a:p>
        </p:txBody>
      </p:sp>
      <p:sp>
        <p:nvSpPr>
          <p:cNvPr id="28" name="正方形/長方形 27">
            <a:extLst>
              <a:ext uri="{FF2B5EF4-FFF2-40B4-BE49-F238E27FC236}">
                <a16:creationId xmlns:a16="http://schemas.microsoft.com/office/drawing/2014/main" id="{A7A93FC9-23A9-4FC9-861D-6C4A830F1028}"/>
              </a:ext>
            </a:extLst>
          </p:cNvPr>
          <p:cNvSpPr/>
          <p:nvPr/>
        </p:nvSpPr>
        <p:spPr>
          <a:xfrm>
            <a:off x="354505" y="3989617"/>
            <a:ext cx="649537" cy="369332"/>
          </a:xfrm>
          <a:prstGeom prst="rect">
            <a:avLst/>
          </a:prstGeom>
        </p:spPr>
        <p:txBody>
          <a:bodyPr wrap="none">
            <a:spAutoFit/>
          </a:bodyPr>
          <a:lstStyle/>
          <a:p>
            <a:pPr algn="just"/>
            <a:r>
              <a:rPr lang="ja-JP" altLang="en-US" b="1" dirty="0">
                <a:solidFill>
                  <a:srgbClr val="0000FF"/>
                </a:solidFill>
              </a:rPr>
              <a:t>表面</a:t>
            </a:r>
            <a:endParaRPr lang="ja-JP" altLang="ja-JP" b="1" kern="100" dirty="0">
              <a:solidFill>
                <a:srgbClr val="0000FF"/>
              </a:solidFill>
              <a:cs typeface="Times New Roman" panose="02020603050405020304" pitchFamily="18" charset="0"/>
            </a:endParaRPr>
          </a:p>
        </p:txBody>
      </p:sp>
      <p:sp>
        <p:nvSpPr>
          <p:cNvPr id="29" name="正方形/長方形 28">
            <a:extLst>
              <a:ext uri="{FF2B5EF4-FFF2-40B4-BE49-F238E27FC236}">
                <a16:creationId xmlns:a16="http://schemas.microsoft.com/office/drawing/2014/main" id="{E736CD33-5F02-4A83-8BEE-D444C382E732}"/>
              </a:ext>
            </a:extLst>
          </p:cNvPr>
          <p:cNvSpPr/>
          <p:nvPr/>
        </p:nvSpPr>
        <p:spPr>
          <a:xfrm>
            <a:off x="4775192" y="4005416"/>
            <a:ext cx="649537" cy="369332"/>
          </a:xfrm>
          <a:prstGeom prst="rect">
            <a:avLst/>
          </a:prstGeom>
        </p:spPr>
        <p:txBody>
          <a:bodyPr wrap="none">
            <a:spAutoFit/>
          </a:bodyPr>
          <a:lstStyle/>
          <a:p>
            <a:pPr algn="just"/>
            <a:r>
              <a:rPr lang="ja-JP" altLang="en-US" b="1" dirty="0">
                <a:solidFill>
                  <a:srgbClr val="0000FF"/>
                </a:solidFill>
              </a:rPr>
              <a:t>裏面</a:t>
            </a:r>
            <a:endParaRPr lang="ja-JP" altLang="ja-JP" b="1" kern="100" dirty="0">
              <a:solidFill>
                <a:srgbClr val="0000FF"/>
              </a:solidFill>
              <a:cs typeface="Times New Roman" panose="02020603050405020304" pitchFamily="18" charset="0"/>
            </a:endParaRPr>
          </a:p>
        </p:txBody>
      </p:sp>
      <p:pic>
        <p:nvPicPr>
          <p:cNvPr id="46" name="図 45">
            <a:extLst>
              <a:ext uri="{FF2B5EF4-FFF2-40B4-BE49-F238E27FC236}">
                <a16:creationId xmlns:a16="http://schemas.microsoft.com/office/drawing/2014/main" id="{3293EE09-2D4F-4457-8404-812E338C33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5330" y="4267785"/>
            <a:ext cx="1831484" cy="1954857"/>
          </a:xfrm>
          <a:prstGeom prst="rect">
            <a:avLst/>
          </a:prstGeom>
        </p:spPr>
      </p:pic>
      <p:sp>
        <p:nvSpPr>
          <p:cNvPr id="47" name="テキスト ボックス 2">
            <a:extLst>
              <a:ext uri="{FF2B5EF4-FFF2-40B4-BE49-F238E27FC236}">
                <a16:creationId xmlns:a16="http://schemas.microsoft.com/office/drawing/2014/main" id="{C4004175-0FB3-4491-8C06-F509AB090E6A}"/>
              </a:ext>
            </a:extLst>
          </p:cNvPr>
          <p:cNvSpPr txBox="1">
            <a:spLocks noChangeArrowheads="1"/>
          </p:cNvSpPr>
          <p:nvPr/>
        </p:nvSpPr>
        <p:spPr bwMode="auto">
          <a:xfrm>
            <a:off x="196542" y="4431892"/>
            <a:ext cx="1387994" cy="219808"/>
          </a:xfrm>
          <a:prstGeom prst="rect">
            <a:avLst/>
          </a:prstGeom>
          <a:noFill/>
          <a:ln w="9525">
            <a:noFill/>
            <a:miter lim="800000"/>
            <a:headEnd/>
            <a:tailEnd/>
          </a:ln>
        </p:spPr>
        <p:txBody>
          <a:bodyPr rot="0" vert="horz" wrap="square" lIns="84406" tIns="42203" rIns="84406" bIns="42203" anchor="t" anchorCtr="0">
            <a:noAutofit/>
          </a:bodyPr>
          <a:lstStyle/>
          <a:p>
            <a:pPr algn="just"/>
            <a:r>
              <a:rPr lang="ja-JP" altLang="en-US" sz="1600" b="1" kern="100" dirty="0">
                <a:cs typeface="Times New Roman" panose="02020603050405020304" pitchFamily="18" charset="0"/>
              </a:rPr>
              <a:t>電源スイッチ</a:t>
            </a:r>
          </a:p>
        </p:txBody>
      </p:sp>
      <p:cxnSp>
        <p:nvCxnSpPr>
          <p:cNvPr id="48" name="直線矢印コネクタ 47">
            <a:extLst>
              <a:ext uri="{FF2B5EF4-FFF2-40B4-BE49-F238E27FC236}">
                <a16:creationId xmlns:a16="http://schemas.microsoft.com/office/drawing/2014/main" id="{D7A7F666-0065-4652-A714-F1E6A341F39E}"/>
              </a:ext>
            </a:extLst>
          </p:cNvPr>
          <p:cNvCxnSpPr>
            <a:cxnSpLocks/>
          </p:cNvCxnSpPr>
          <p:nvPr/>
        </p:nvCxnSpPr>
        <p:spPr>
          <a:xfrm>
            <a:off x="1357324" y="4703669"/>
            <a:ext cx="390407" cy="336765"/>
          </a:xfrm>
          <a:prstGeom prst="straightConnector1">
            <a:avLst/>
          </a:prstGeom>
          <a:ln w="28575">
            <a:solidFill>
              <a:srgbClr val="3333FF"/>
            </a:solidFill>
            <a:tailEnd type="triangle"/>
          </a:ln>
        </p:spPr>
        <p:style>
          <a:lnRef idx="1">
            <a:schemeClr val="dk1"/>
          </a:lnRef>
          <a:fillRef idx="0">
            <a:schemeClr val="dk1"/>
          </a:fillRef>
          <a:effectRef idx="0">
            <a:schemeClr val="dk1"/>
          </a:effectRef>
          <a:fontRef idx="minor">
            <a:schemeClr val="tx1"/>
          </a:fontRef>
        </p:style>
      </p:cxnSp>
      <p:sp>
        <p:nvSpPr>
          <p:cNvPr id="49" name="テキスト ボックス 2">
            <a:extLst>
              <a:ext uri="{FF2B5EF4-FFF2-40B4-BE49-F238E27FC236}">
                <a16:creationId xmlns:a16="http://schemas.microsoft.com/office/drawing/2014/main" id="{B584C99A-1BCD-44FC-B2E3-972FDF2578F8}"/>
              </a:ext>
            </a:extLst>
          </p:cNvPr>
          <p:cNvSpPr txBox="1">
            <a:spLocks noChangeArrowheads="1"/>
          </p:cNvSpPr>
          <p:nvPr/>
        </p:nvSpPr>
        <p:spPr bwMode="auto">
          <a:xfrm>
            <a:off x="118061" y="5104465"/>
            <a:ext cx="1308603" cy="330005"/>
          </a:xfrm>
          <a:prstGeom prst="rect">
            <a:avLst/>
          </a:prstGeom>
          <a:noFill/>
          <a:ln w="9525">
            <a:noFill/>
            <a:miter lim="800000"/>
            <a:headEnd/>
            <a:tailEnd/>
          </a:ln>
        </p:spPr>
        <p:txBody>
          <a:bodyPr rot="0" vert="horz" wrap="square" lIns="84406" tIns="42203" rIns="84406" bIns="42203" anchor="t" anchorCtr="0">
            <a:noAutofit/>
          </a:bodyPr>
          <a:lstStyle/>
          <a:p>
            <a:pPr algn="just"/>
            <a:r>
              <a:rPr lang="ja-JP" altLang="en-US" sz="1600" b="1" kern="100" dirty="0">
                <a:cs typeface="Times New Roman" panose="02020603050405020304" pitchFamily="18" charset="0"/>
              </a:rPr>
              <a:t>充電チェック</a:t>
            </a:r>
          </a:p>
          <a:p>
            <a:pPr algn="just"/>
            <a:r>
              <a:rPr lang="ja-JP" altLang="en-US" sz="1600" b="1" kern="100" dirty="0">
                <a:cs typeface="Times New Roman" panose="02020603050405020304" pitchFamily="18" charset="0"/>
              </a:rPr>
              <a:t>スイッチ</a:t>
            </a:r>
          </a:p>
        </p:txBody>
      </p:sp>
      <p:cxnSp>
        <p:nvCxnSpPr>
          <p:cNvPr id="50" name="直線矢印コネクタ 49">
            <a:extLst>
              <a:ext uri="{FF2B5EF4-FFF2-40B4-BE49-F238E27FC236}">
                <a16:creationId xmlns:a16="http://schemas.microsoft.com/office/drawing/2014/main" id="{F8FA0EE8-96F2-4E8A-BF32-5A959F69D20C}"/>
              </a:ext>
            </a:extLst>
          </p:cNvPr>
          <p:cNvCxnSpPr>
            <a:cxnSpLocks/>
          </p:cNvCxnSpPr>
          <p:nvPr/>
        </p:nvCxnSpPr>
        <p:spPr>
          <a:xfrm>
            <a:off x="1291958" y="5406128"/>
            <a:ext cx="495030" cy="176089"/>
          </a:xfrm>
          <a:prstGeom prst="straightConnector1">
            <a:avLst/>
          </a:prstGeom>
          <a:ln w="28575">
            <a:solidFill>
              <a:srgbClr val="3333FF"/>
            </a:solidFill>
            <a:tailEnd type="triangle"/>
          </a:ln>
        </p:spPr>
        <p:style>
          <a:lnRef idx="1">
            <a:schemeClr val="dk1"/>
          </a:lnRef>
          <a:fillRef idx="0">
            <a:schemeClr val="dk1"/>
          </a:fillRef>
          <a:effectRef idx="0">
            <a:schemeClr val="dk1"/>
          </a:effectRef>
          <a:fontRef idx="minor">
            <a:schemeClr val="tx1"/>
          </a:fontRef>
        </p:style>
      </p:cxnSp>
      <p:sp>
        <p:nvSpPr>
          <p:cNvPr id="51" name="テキスト ボックス 2">
            <a:extLst>
              <a:ext uri="{FF2B5EF4-FFF2-40B4-BE49-F238E27FC236}">
                <a16:creationId xmlns:a16="http://schemas.microsoft.com/office/drawing/2014/main" id="{E2FB0A32-638A-4EAC-B7D8-68DD450181B1}"/>
              </a:ext>
            </a:extLst>
          </p:cNvPr>
          <p:cNvSpPr txBox="1">
            <a:spLocks noChangeArrowheads="1"/>
          </p:cNvSpPr>
          <p:nvPr/>
        </p:nvSpPr>
        <p:spPr bwMode="auto">
          <a:xfrm>
            <a:off x="98723" y="5826208"/>
            <a:ext cx="1407345" cy="330005"/>
          </a:xfrm>
          <a:prstGeom prst="rect">
            <a:avLst/>
          </a:prstGeom>
          <a:noFill/>
          <a:ln w="9525">
            <a:noFill/>
            <a:miter lim="800000"/>
            <a:headEnd/>
            <a:tailEnd/>
          </a:ln>
        </p:spPr>
        <p:txBody>
          <a:bodyPr rot="0" vert="horz" wrap="square" lIns="84406" tIns="42203" rIns="84406" bIns="42203" anchor="t" anchorCtr="0">
            <a:noAutofit/>
          </a:bodyPr>
          <a:lstStyle/>
          <a:p>
            <a:r>
              <a:rPr lang="ja-JP" altLang="en-US" sz="1600" b="1" kern="100" dirty="0">
                <a:cs typeface="Times New Roman" panose="02020603050405020304" pitchFamily="18" charset="0"/>
              </a:rPr>
              <a:t>充電チェック</a:t>
            </a:r>
            <a:r>
              <a:rPr lang="en-US" altLang="ja-JP" sz="1600" b="1" kern="100" dirty="0">
                <a:cs typeface="Times New Roman" panose="02020603050405020304" pitchFamily="18" charset="0"/>
              </a:rPr>
              <a:t>LED</a:t>
            </a:r>
            <a:endParaRPr lang="ja-JP" altLang="en-US" sz="1600" b="1" kern="100" dirty="0">
              <a:cs typeface="Times New Roman" panose="02020603050405020304" pitchFamily="18" charset="0"/>
            </a:endParaRPr>
          </a:p>
        </p:txBody>
      </p:sp>
      <p:cxnSp>
        <p:nvCxnSpPr>
          <p:cNvPr id="52" name="直線矢印コネクタ 51">
            <a:extLst>
              <a:ext uri="{FF2B5EF4-FFF2-40B4-BE49-F238E27FC236}">
                <a16:creationId xmlns:a16="http://schemas.microsoft.com/office/drawing/2014/main" id="{CE2400A7-F974-4855-9A30-E94528164D97}"/>
              </a:ext>
            </a:extLst>
          </p:cNvPr>
          <p:cNvCxnSpPr>
            <a:cxnSpLocks/>
          </p:cNvCxnSpPr>
          <p:nvPr/>
        </p:nvCxnSpPr>
        <p:spPr>
          <a:xfrm flipV="1">
            <a:off x="1266461" y="5957909"/>
            <a:ext cx="571523" cy="140490"/>
          </a:xfrm>
          <a:prstGeom prst="straightConnector1">
            <a:avLst/>
          </a:prstGeom>
          <a:ln w="28575">
            <a:solidFill>
              <a:srgbClr val="3333FF"/>
            </a:solidFill>
            <a:tailEnd type="triangle"/>
          </a:ln>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6252ED90-21D2-4DAF-8A3F-C4373E63D85B}"/>
              </a:ext>
            </a:extLst>
          </p:cNvPr>
          <p:cNvCxnSpPr>
            <a:cxnSpLocks/>
          </p:cNvCxnSpPr>
          <p:nvPr/>
        </p:nvCxnSpPr>
        <p:spPr>
          <a:xfrm>
            <a:off x="1830267" y="4005416"/>
            <a:ext cx="0" cy="361689"/>
          </a:xfrm>
          <a:prstGeom prst="line">
            <a:avLst/>
          </a:prstGeom>
          <a:noFill/>
          <a:ln w="9525" cap="flat" cmpd="sng" algn="ctr">
            <a:solidFill>
              <a:schemeClr val="tx1"/>
            </a:solidFill>
            <a:prstDash val="solid"/>
            <a:miter lim="800000"/>
          </a:ln>
          <a:effectLst/>
        </p:spPr>
      </p:cxnSp>
      <p:sp>
        <p:nvSpPr>
          <p:cNvPr id="54" name="上下矢印 46">
            <a:extLst>
              <a:ext uri="{FF2B5EF4-FFF2-40B4-BE49-F238E27FC236}">
                <a16:creationId xmlns:a16="http://schemas.microsoft.com/office/drawing/2014/main" id="{1E78B2F0-D1D5-4B08-87BD-348FDFA15F6B}"/>
              </a:ext>
            </a:extLst>
          </p:cNvPr>
          <p:cNvSpPr/>
          <p:nvPr/>
        </p:nvSpPr>
        <p:spPr>
          <a:xfrm rot="16200000" flipH="1" flipV="1">
            <a:off x="2432307" y="3559940"/>
            <a:ext cx="42202" cy="1202455"/>
          </a:xfrm>
          <a:prstGeom prst="upDownArrow">
            <a:avLst>
              <a:gd name="adj1" fmla="val 0"/>
              <a:gd name="adj2" fmla="val 3636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4406" tIns="42203" rIns="84406" bIns="42203" numCol="1" spcCol="0" rtlCol="0" fromWordArt="0" anchor="ctr" anchorCtr="0" forceAA="0" compatLnSpc="1">
            <a:prstTxWarp prst="textNoShape">
              <a:avLst/>
            </a:prstTxWarp>
            <a:noAutofit/>
          </a:bodyPr>
          <a:lstStyle/>
          <a:p>
            <a:endParaRPr lang="ja-JP" altLang="en-US" sz="1400" b="1"/>
          </a:p>
        </p:txBody>
      </p:sp>
      <p:cxnSp>
        <p:nvCxnSpPr>
          <p:cNvPr id="55" name="直線コネクタ 54">
            <a:extLst>
              <a:ext uri="{FF2B5EF4-FFF2-40B4-BE49-F238E27FC236}">
                <a16:creationId xmlns:a16="http://schemas.microsoft.com/office/drawing/2014/main" id="{8C20FAD1-0E81-4265-98BE-62C503092FEC}"/>
              </a:ext>
            </a:extLst>
          </p:cNvPr>
          <p:cNvCxnSpPr>
            <a:cxnSpLocks/>
          </p:cNvCxnSpPr>
          <p:nvPr/>
        </p:nvCxnSpPr>
        <p:spPr>
          <a:xfrm>
            <a:off x="3070282" y="4008917"/>
            <a:ext cx="0" cy="361689"/>
          </a:xfrm>
          <a:prstGeom prst="line">
            <a:avLst/>
          </a:prstGeom>
          <a:noFill/>
          <a:ln w="9525" cap="flat" cmpd="sng" algn="ctr">
            <a:solidFill>
              <a:schemeClr val="tx1"/>
            </a:solidFill>
            <a:prstDash val="solid"/>
            <a:miter lim="800000"/>
          </a:ln>
          <a:effectLst/>
        </p:spPr>
      </p:cxnSp>
      <p:cxnSp>
        <p:nvCxnSpPr>
          <p:cNvPr id="56" name="直線コネクタ 55">
            <a:extLst>
              <a:ext uri="{FF2B5EF4-FFF2-40B4-BE49-F238E27FC236}">
                <a16:creationId xmlns:a16="http://schemas.microsoft.com/office/drawing/2014/main" id="{B4295327-A57D-4CB1-97D5-5024F69796EE}"/>
              </a:ext>
            </a:extLst>
          </p:cNvPr>
          <p:cNvCxnSpPr>
            <a:cxnSpLocks/>
          </p:cNvCxnSpPr>
          <p:nvPr/>
        </p:nvCxnSpPr>
        <p:spPr>
          <a:xfrm>
            <a:off x="3084768" y="4397562"/>
            <a:ext cx="562782" cy="0"/>
          </a:xfrm>
          <a:prstGeom prst="line">
            <a:avLst/>
          </a:prstGeom>
          <a:noFill/>
          <a:ln w="9525" cap="flat" cmpd="sng" algn="ctr">
            <a:solidFill>
              <a:schemeClr val="tx1"/>
            </a:solidFill>
            <a:prstDash val="solid"/>
            <a:miter lim="800000"/>
          </a:ln>
          <a:effectLst/>
        </p:spPr>
      </p:cxnSp>
      <p:cxnSp>
        <p:nvCxnSpPr>
          <p:cNvPr id="57" name="直線コネクタ 56">
            <a:extLst>
              <a:ext uri="{FF2B5EF4-FFF2-40B4-BE49-F238E27FC236}">
                <a16:creationId xmlns:a16="http://schemas.microsoft.com/office/drawing/2014/main" id="{709B95E9-AF53-4D29-9FA8-8EDDF2050A04}"/>
              </a:ext>
            </a:extLst>
          </p:cNvPr>
          <p:cNvCxnSpPr>
            <a:cxnSpLocks/>
          </p:cNvCxnSpPr>
          <p:nvPr/>
        </p:nvCxnSpPr>
        <p:spPr>
          <a:xfrm>
            <a:off x="3084768" y="6085274"/>
            <a:ext cx="562782" cy="0"/>
          </a:xfrm>
          <a:prstGeom prst="line">
            <a:avLst/>
          </a:prstGeom>
          <a:noFill/>
          <a:ln w="9525" cap="flat" cmpd="sng" algn="ctr">
            <a:solidFill>
              <a:schemeClr val="tx1"/>
            </a:solidFill>
            <a:prstDash val="solid"/>
            <a:miter lim="800000"/>
          </a:ln>
          <a:effectLst/>
        </p:spPr>
      </p:cxnSp>
      <p:sp>
        <p:nvSpPr>
          <p:cNvPr id="58" name="上下矢印 46">
            <a:extLst>
              <a:ext uri="{FF2B5EF4-FFF2-40B4-BE49-F238E27FC236}">
                <a16:creationId xmlns:a16="http://schemas.microsoft.com/office/drawing/2014/main" id="{A544C4FD-8B5C-4FCB-8726-7DA273330B94}"/>
              </a:ext>
            </a:extLst>
          </p:cNvPr>
          <p:cNvSpPr/>
          <p:nvPr/>
        </p:nvSpPr>
        <p:spPr>
          <a:xfrm rot="10800000" flipH="1" flipV="1">
            <a:off x="3478800" y="4405796"/>
            <a:ext cx="42202" cy="1664180"/>
          </a:xfrm>
          <a:prstGeom prst="upDownArrow">
            <a:avLst>
              <a:gd name="adj1" fmla="val 0"/>
              <a:gd name="adj2" fmla="val 3636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4406" tIns="42203" rIns="84406" bIns="42203" numCol="1" spcCol="0" rtlCol="0" fromWordArt="0" anchor="ctr" anchorCtr="0" forceAA="0" compatLnSpc="1">
            <a:prstTxWarp prst="textNoShape">
              <a:avLst/>
            </a:prstTxWarp>
            <a:noAutofit/>
          </a:bodyPr>
          <a:lstStyle/>
          <a:p>
            <a:endParaRPr lang="ja-JP" altLang="en-US" sz="1400" b="1"/>
          </a:p>
        </p:txBody>
      </p:sp>
      <p:sp>
        <p:nvSpPr>
          <p:cNvPr id="59" name="正方形/長方形 58">
            <a:extLst>
              <a:ext uri="{FF2B5EF4-FFF2-40B4-BE49-F238E27FC236}">
                <a16:creationId xmlns:a16="http://schemas.microsoft.com/office/drawing/2014/main" id="{9C05E1AC-32AC-4748-B47E-2C0C1BF88DEF}"/>
              </a:ext>
            </a:extLst>
          </p:cNvPr>
          <p:cNvSpPr/>
          <p:nvPr/>
        </p:nvSpPr>
        <p:spPr>
          <a:xfrm>
            <a:off x="2086496" y="3909965"/>
            <a:ext cx="704039" cy="307777"/>
          </a:xfrm>
          <a:prstGeom prst="rect">
            <a:avLst/>
          </a:prstGeom>
        </p:spPr>
        <p:txBody>
          <a:bodyPr wrap="none">
            <a:spAutoFit/>
          </a:bodyPr>
          <a:lstStyle/>
          <a:p>
            <a:r>
              <a:rPr lang="en-US" altLang="ja-JP" sz="1400" b="1" kern="100" dirty="0">
                <a:cs typeface="Times New Roman" panose="02020603050405020304" pitchFamily="18" charset="0"/>
              </a:rPr>
              <a:t>20mm</a:t>
            </a:r>
            <a:endParaRPr lang="ja-JP" altLang="en-US" sz="1400" b="1" dirty="0"/>
          </a:p>
        </p:txBody>
      </p:sp>
      <p:pic>
        <p:nvPicPr>
          <p:cNvPr id="60" name="図 59">
            <a:extLst>
              <a:ext uri="{FF2B5EF4-FFF2-40B4-BE49-F238E27FC236}">
                <a16:creationId xmlns:a16="http://schemas.microsoft.com/office/drawing/2014/main" id="{F91567B7-9F96-47B6-96A0-A36AA9D899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7008" y="4050397"/>
            <a:ext cx="1695132" cy="1982537"/>
          </a:xfrm>
          <a:prstGeom prst="rect">
            <a:avLst/>
          </a:prstGeom>
        </p:spPr>
      </p:pic>
      <p:sp>
        <p:nvSpPr>
          <p:cNvPr id="61" name="テキスト ボックス 2">
            <a:extLst>
              <a:ext uri="{FF2B5EF4-FFF2-40B4-BE49-F238E27FC236}">
                <a16:creationId xmlns:a16="http://schemas.microsoft.com/office/drawing/2014/main" id="{3201D955-7A3D-4533-B1FD-BC4FD24B29AC}"/>
              </a:ext>
            </a:extLst>
          </p:cNvPr>
          <p:cNvSpPr txBox="1">
            <a:spLocks noChangeArrowheads="1"/>
          </p:cNvSpPr>
          <p:nvPr/>
        </p:nvSpPr>
        <p:spPr bwMode="auto">
          <a:xfrm>
            <a:off x="6082180" y="3731755"/>
            <a:ext cx="2954523" cy="228014"/>
          </a:xfrm>
          <a:prstGeom prst="rect">
            <a:avLst/>
          </a:prstGeom>
          <a:noFill/>
          <a:ln w="9525">
            <a:noFill/>
            <a:miter lim="800000"/>
            <a:headEnd/>
            <a:tailEnd/>
          </a:ln>
        </p:spPr>
        <p:txBody>
          <a:bodyPr rot="0" vert="horz" wrap="square" lIns="84406" tIns="42203" rIns="84406" bIns="42203" anchor="t" anchorCtr="0">
            <a:noAutofit/>
          </a:bodyPr>
          <a:lstStyle/>
          <a:p>
            <a:pPr algn="just"/>
            <a:r>
              <a:rPr lang="ja-JP" altLang="en-US" sz="1600" b="1" kern="100" dirty="0">
                <a:cs typeface="Times New Roman" panose="02020603050405020304" pitchFamily="18" charset="0"/>
              </a:rPr>
              <a:t>二次電池電圧</a:t>
            </a:r>
            <a:r>
              <a:rPr lang="en-US" sz="1600" b="1" kern="100" dirty="0">
                <a:cs typeface="Times New Roman" panose="02020603050405020304" pitchFamily="18" charset="0"/>
              </a:rPr>
              <a:t>1/3</a:t>
            </a:r>
            <a:r>
              <a:rPr lang="ja-JP" altLang="en-US" sz="1600" b="1" kern="100" dirty="0">
                <a:cs typeface="Times New Roman" panose="02020603050405020304" pitchFamily="18" charset="0"/>
              </a:rPr>
              <a:t>モニター</a:t>
            </a:r>
            <a:r>
              <a:rPr lang="en-US" sz="1600" b="1" kern="100" dirty="0">
                <a:cs typeface="Times New Roman" panose="02020603050405020304" pitchFamily="18" charset="0"/>
              </a:rPr>
              <a:t>TP</a:t>
            </a:r>
            <a:endParaRPr lang="ja-JP" altLang="en-US" sz="1600" b="1" kern="100" dirty="0">
              <a:cs typeface="Times New Roman" panose="02020603050405020304" pitchFamily="18" charset="0"/>
            </a:endParaRPr>
          </a:p>
        </p:txBody>
      </p:sp>
      <p:cxnSp>
        <p:nvCxnSpPr>
          <p:cNvPr id="62" name="直線矢印コネクタ 61">
            <a:extLst>
              <a:ext uri="{FF2B5EF4-FFF2-40B4-BE49-F238E27FC236}">
                <a16:creationId xmlns:a16="http://schemas.microsoft.com/office/drawing/2014/main" id="{EE82D936-C6EC-44F7-972A-39A38DB5C028}"/>
              </a:ext>
            </a:extLst>
          </p:cNvPr>
          <p:cNvCxnSpPr>
            <a:cxnSpLocks/>
          </p:cNvCxnSpPr>
          <p:nvPr/>
        </p:nvCxnSpPr>
        <p:spPr>
          <a:xfrm flipH="1">
            <a:off x="6948137" y="4050397"/>
            <a:ext cx="701260" cy="618106"/>
          </a:xfrm>
          <a:prstGeom prst="straightConnector1">
            <a:avLst/>
          </a:prstGeom>
          <a:ln w="28575">
            <a:solidFill>
              <a:srgbClr val="3333FF"/>
            </a:solidFill>
            <a:tailEnd type="triangle"/>
          </a:ln>
        </p:spPr>
        <p:style>
          <a:lnRef idx="1">
            <a:schemeClr val="dk1"/>
          </a:lnRef>
          <a:fillRef idx="0">
            <a:schemeClr val="dk1"/>
          </a:fillRef>
          <a:effectRef idx="0">
            <a:schemeClr val="dk1"/>
          </a:effectRef>
          <a:fontRef idx="minor">
            <a:schemeClr val="tx1"/>
          </a:fontRef>
        </p:style>
      </p:cxnSp>
      <p:sp>
        <p:nvSpPr>
          <p:cNvPr id="63" name="テキスト ボックス 2">
            <a:extLst>
              <a:ext uri="{FF2B5EF4-FFF2-40B4-BE49-F238E27FC236}">
                <a16:creationId xmlns:a16="http://schemas.microsoft.com/office/drawing/2014/main" id="{3F8AA30B-8A9F-40FD-8CE1-B789947B0FAE}"/>
              </a:ext>
            </a:extLst>
          </p:cNvPr>
          <p:cNvSpPr txBox="1">
            <a:spLocks noChangeArrowheads="1"/>
          </p:cNvSpPr>
          <p:nvPr/>
        </p:nvSpPr>
        <p:spPr bwMode="auto">
          <a:xfrm>
            <a:off x="7848665" y="4506763"/>
            <a:ext cx="932610" cy="235634"/>
          </a:xfrm>
          <a:prstGeom prst="rect">
            <a:avLst/>
          </a:prstGeom>
          <a:solidFill>
            <a:srgbClr val="FFFFFF"/>
          </a:solidFill>
          <a:ln w="9525">
            <a:noFill/>
            <a:miter lim="800000"/>
            <a:headEnd/>
            <a:tailEnd/>
          </a:ln>
        </p:spPr>
        <p:txBody>
          <a:bodyPr rot="0" vert="horz" wrap="square" lIns="84406" tIns="42203" rIns="84406" bIns="42203" anchor="t" anchorCtr="0">
            <a:noAutofit/>
          </a:bodyPr>
          <a:lstStyle/>
          <a:p>
            <a:pPr algn="just"/>
            <a:r>
              <a:rPr lang="en-US" sz="1600" b="1" kern="100" dirty="0">
                <a:cs typeface="Times New Roman" panose="02020603050405020304" pitchFamily="18" charset="0"/>
              </a:rPr>
              <a:t>3.3V TP</a:t>
            </a:r>
            <a:endParaRPr lang="ja-JP" altLang="en-US" sz="1600" b="1" kern="100" dirty="0">
              <a:cs typeface="Times New Roman" panose="02020603050405020304" pitchFamily="18" charset="0"/>
            </a:endParaRPr>
          </a:p>
        </p:txBody>
      </p:sp>
      <p:cxnSp>
        <p:nvCxnSpPr>
          <p:cNvPr id="64" name="直線矢印コネクタ 63">
            <a:extLst>
              <a:ext uri="{FF2B5EF4-FFF2-40B4-BE49-F238E27FC236}">
                <a16:creationId xmlns:a16="http://schemas.microsoft.com/office/drawing/2014/main" id="{202EB971-E1A9-43FB-AB63-709413E8D5F1}"/>
              </a:ext>
            </a:extLst>
          </p:cNvPr>
          <p:cNvCxnSpPr>
            <a:cxnSpLocks/>
          </p:cNvCxnSpPr>
          <p:nvPr/>
        </p:nvCxnSpPr>
        <p:spPr>
          <a:xfrm flipH="1">
            <a:off x="7216429" y="4632933"/>
            <a:ext cx="540723" cy="1"/>
          </a:xfrm>
          <a:prstGeom prst="straightConnector1">
            <a:avLst/>
          </a:prstGeom>
          <a:ln w="28575">
            <a:solidFill>
              <a:srgbClr val="3333FF"/>
            </a:solidFill>
            <a:tailEnd type="triangle"/>
          </a:ln>
        </p:spPr>
        <p:style>
          <a:lnRef idx="1">
            <a:schemeClr val="dk1"/>
          </a:lnRef>
          <a:fillRef idx="0">
            <a:schemeClr val="dk1"/>
          </a:fillRef>
          <a:effectRef idx="0">
            <a:schemeClr val="dk1"/>
          </a:effectRef>
          <a:fontRef idx="minor">
            <a:schemeClr val="tx1"/>
          </a:fontRef>
        </p:style>
      </p:cxnSp>
      <p:cxnSp>
        <p:nvCxnSpPr>
          <p:cNvPr id="65" name="直線矢印コネクタ 64">
            <a:extLst>
              <a:ext uri="{FF2B5EF4-FFF2-40B4-BE49-F238E27FC236}">
                <a16:creationId xmlns:a16="http://schemas.microsoft.com/office/drawing/2014/main" id="{973CF9A2-D3EB-45E8-800B-7E285B3C97A7}"/>
              </a:ext>
            </a:extLst>
          </p:cNvPr>
          <p:cNvCxnSpPr>
            <a:cxnSpLocks/>
          </p:cNvCxnSpPr>
          <p:nvPr/>
        </p:nvCxnSpPr>
        <p:spPr>
          <a:xfrm flipH="1" flipV="1">
            <a:off x="6914142" y="5639506"/>
            <a:ext cx="717903" cy="536801"/>
          </a:xfrm>
          <a:prstGeom prst="straightConnector1">
            <a:avLst/>
          </a:prstGeom>
          <a:ln w="28575">
            <a:solidFill>
              <a:srgbClr val="3333FF"/>
            </a:solidFill>
            <a:tailEnd type="triangle"/>
          </a:ln>
        </p:spPr>
        <p:style>
          <a:lnRef idx="1">
            <a:schemeClr val="dk1"/>
          </a:lnRef>
          <a:fillRef idx="0">
            <a:schemeClr val="dk1"/>
          </a:fillRef>
          <a:effectRef idx="0">
            <a:schemeClr val="dk1"/>
          </a:effectRef>
          <a:fontRef idx="minor">
            <a:schemeClr val="tx1"/>
          </a:fontRef>
        </p:style>
      </p:cxnSp>
      <p:sp>
        <p:nvSpPr>
          <p:cNvPr id="66" name="テキスト ボックス 2">
            <a:extLst>
              <a:ext uri="{FF2B5EF4-FFF2-40B4-BE49-F238E27FC236}">
                <a16:creationId xmlns:a16="http://schemas.microsoft.com/office/drawing/2014/main" id="{FA9027B0-33EB-4E34-A081-5BD25562691D}"/>
              </a:ext>
            </a:extLst>
          </p:cNvPr>
          <p:cNvSpPr txBox="1">
            <a:spLocks noChangeArrowheads="1"/>
          </p:cNvSpPr>
          <p:nvPr/>
        </p:nvSpPr>
        <p:spPr bwMode="auto">
          <a:xfrm>
            <a:off x="7649397" y="6032934"/>
            <a:ext cx="1131878" cy="212774"/>
          </a:xfrm>
          <a:prstGeom prst="rect">
            <a:avLst/>
          </a:prstGeom>
          <a:noFill/>
          <a:ln w="9525">
            <a:noFill/>
            <a:miter lim="800000"/>
            <a:headEnd/>
            <a:tailEnd/>
          </a:ln>
        </p:spPr>
        <p:txBody>
          <a:bodyPr rot="0" vert="horz" wrap="square" lIns="84406" tIns="42203" rIns="84406" bIns="42203" anchor="t" anchorCtr="0">
            <a:noAutofit/>
          </a:bodyPr>
          <a:lstStyle/>
          <a:p>
            <a:pPr algn="just"/>
            <a:r>
              <a:rPr lang="ja-JP" altLang="en-US" sz="1600" b="1" kern="100" dirty="0">
                <a:cs typeface="Times New Roman" panose="02020603050405020304" pitchFamily="18" charset="0"/>
              </a:rPr>
              <a:t>二次電池</a:t>
            </a:r>
          </a:p>
        </p:txBody>
      </p:sp>
      <p:sp>
        <p:nvSpPr>
          <p:cNvPr id="67" name="テキスト ボックス 2">
            <a:extLst>
              <a:ext uri="{FF2B5EF4-FFF2-40B4-BE49-F238E27FC236}">
                <a16:creationId xmlns:a16="http://schemas.microsoft.com/office/drawing/2014/main" id="{A4D8A773-FD9A-47A3-8113-63446EBB24AC}"/>
              </a:ext>
            </a:extLst>
          </p:cNvPr>
          <p:cNvSpPr txBox="1">
            <a:spLocks noChangeArrowheads="1"/>
          </p:cNvSpPr>
          <p:nvPr/>
        </p:nvSpPr>
        <p:spPr bwMode="auto">
          <a:xfrm>
            <a:off x="4530033" y="4624580"/>
            <a:ext cx="1261966" cy="557798"/>
          </a:xfrm>
          <a:prstGeom prst="rect">
            <a:avLst/>
          </a:prstGeom>
          <a:noFill/>
          <a:ln w="9525">
            <a:noFill/>
            <a:miter lim="800000"/>
            <a:headEnd/>
            <a:tailEnd/>
          </a:ln>
        </p:spPr>
        <p:txBody>
          <a:bodyPr rot="0" vert="horz" wrap="square" lIns="84406" tIns="42203" rIns="84406" bIns="42203" anchor="t" anchorCtr="0">
            <a:noAutofit/>
          </a:bodyPr>
          <a:lstStyle/>
          <a:p>
            <a:pPr algn="just"/>
            <a:r>
              <a:rPr lang="ja-JP" altLang="en-US" sz="1600" b="1" kern="100" dirty="0">
                <a:cs typeface="Times New Roman" panose="02020603050405020304" pitchFamily="18" charset="0"/>
              </a:rPr>
              <a:t>太陽電池パネル電圧</a:t>
            </a:r>
            <a:r>
              <a:rPr lang="en-US" sz="1600" b="1" kern="100" dirty="0">
                <a:cs typeface="Times New Roman" panose="02020603050405020304" pitchFamily="18" charset="0"/>
              </a:rPr>
              <a:t>TP</a:t>
            </a:r>
            <a:endParaRPr lang="ja-JP" altLang="en-US" sz="1600" b="1" kern="100" dirty="0">
              <a:cs typeface="Times New Roman" panose="02020603050405020304" pitchFamily="18" charset="0"/>
            </a:endParaRPr>
          </a:p>
        </p:txBody>
      </p:sp>
      <p:sp>
        <p:nvSpPr>
          <p:cNvPr id="68" name="円/楕円 34">
            <a:extLst>
              <a:ext uri="{FF2B5EF4-FFF2-40B4-BE49-F238E27FC236}">
                <a16:creationId xmlns:a16="http://schemas.microsoft.com/office/drawing/2014/main" id="{3C09AC9F-8856-4D35-BD26-2F69F1565111}"/>
              </a:ext>
            </a:extLst>
          </p:cNvPr>
          <p:cNvSpPr/>
          <p:nvPr/>
        </p:nvSpPr>
        <p:spPr>
          <a:xfrm>
            <a:off x="6327053" y="5113063"/>
            <a:ext cx="154715" cy="146130"/>
          </a:xfrm>
          <a:prstGeom prst="ellipse">
            <a:avLst/>
          </a:prstGeom>
          <a:noFill/>
          <a:ln w="12700" cap="flat" cmpd="sng" algn="ctr">
            <a:solidFill>
              <a:srgbClr val="FF0000"/>
            </a:solidFill>
            <a:prstDash val="solid"/>
            <a:miter lim="800000"/>
          </a:ln>
          <a:effectLst/>
        </p:spPr>
        <p:txBody>
          <a:bodyPr rot="0" spcFirstLastPara="0" vert="horz" wrap="square" lIns="84406" tIns="42203" rIns="84406" bIns="42203" numCol="1" spcCol="0" rtlCol="0" fromWordArt="0" anchor="ctr" anchorCtr="0" forceAA="0" compatLnSpc="1">
            <a:prstTxWarp prst="textNoShape">
              <a:avLst/>
            </a:prstTxWarp>
            <a:noAutofit/>
          </a:bodyPr>
          <a:lstStyle/>
          <a:p>
            <a:endParaRPr lang="ja-JP" altLang="en-US" sz="1400" b="1"/>
          </a:p>
        </p:txBody>
      </p:sp>
      <p:cxnSp>
        <p:nvCxnSpPr>
          <p:cNvPr id="69" name="直線矢印コネクタ 68">
            <a:extLst>
              <a:ext uri="{FF2B5EF4-FFF2-40B4-BE49-F238E27FC236}">
                <a16:creationId xmlns:a16="http://schemas.microsoft.com/office/drawing/2014/main" id="{8E23C56C-2941-48C8-A273-26D8FE483917}"/>
              </a:ext>
            </a:extLst>
          </p:cNvPr>
          <p:cNvCxnSpPr>
            <a:cxnSpLocks/>
          </p:cNvCxnSpPr>
          <p:nvPr/>
        </p:nvCxnSpPr>
        <p:spPr>
          <a:xfrm>
            <a:off x="5174488" y="5136081"/>
            <a:ext cx="951334" cy="66499"/>
          </a:xfrm>
          <a:prstGeom prst="straightConnector1">
            <a:avLst/>
          </a:prstGeom>
          <a:noFill/>
          <a:ln w="28575" cap="flat" cmpd="sng" algn="ctr">
            <a:solidFill>
              <a:srgbClr val="3333FF"/>
            </a:solidFill>
            <a:prstDash val="solid"/>
            <a:miter lim="800000"/>
            <a:tailEnd type="triangle"/>
          </a:ln>
          <a:effectLst/>
        </p:spPr>
      </p:cxnSp>
      <p:sp>
        <p:nvSpPr>
          <p:cNvPr id="70" name="テキスト ボックス 2">
            <a:extLst>
              <a:ext uri="{FF2B5EF4-FFF2-40B4-BE49-F238E27FC236}">
                <a16:creationId xmlns:a16="http://schemas.microsoft.com/office/drawing/2014/main" id="{8D726659-8F89-4D69-8511-D7F6EB71AEF5}"/>
              </a:ext>
            </a:extLst>
          </p:cNvPr>
          <p:cNvSpPr txBox="1">
            <a:spLocks noChangeArrowheads="1"/>
          </p:cNvSpPr>
          <p:nvPr/>
        </p:nvSpPr>
        <p:spPr bwMode="auto">
          <a:xfrm>
            <a:off x="5693804" y="6056681"/>
            <a:ext cx="787964" cy="242082"/>
          </a:xfrm>
          <a:prstGeom prst="rect">
            <a:avLst/>
          </a:prstGeom>
          <a:noFill/>
          <a:ln w="9525">
            <a:noFill/>
            <a:miter lim="800000"/>
            <a:headEnd/>
            <a:tailEnd/>
          </a:ln>
        </p:spPr>
        <p:txBody>
          <a:bodyPr rot="0" vert="horz" wrap="square" lIns="84406" tIns="42203" rIns="84406" bIns="42203" anchor="t" anchorCtr="0">
            <a:noAutofit/>
          </a:bodyPr>
          <a:lstStyle/>
          <a:p>
            <a:pPr algn="just"/>
            <a:r>
              <a:rPr lang="ja-JP" altLang="en-US" sz="1600" b="1" kern="100" dirty="0">
                <a:cs typeface="Times New Roman" panose="02020603050405020304" pitchFamily="18" charset="0"/>
              </a:rPr>
              <a:t>端子台</a:t>
            </a:r>
          </a:p>
        </p:txBody>
      </p:sp>
      <p:cxnSp>
        <p:nvCxnSpPr>
          <p:cNvPr id="71" name="直線矢印コネクタ 70">
            <a:extLst>
              <a:ext uri="{FF2B5EF4-FFF2-40B4-BE49-F238E27FC236}">
                <a16:creationId xmlns:a16="http://schemas.microsoft.com/office/drawing/2014/main" id="{CAF8F6BB-E0C7-49F3-95B7-75B2F2016049}"/>
              </a:ext>
            </a:extLst>
          </p:cNvPr>
          <p:cNvCxnSpPr>
            <a:cxnSpLocks/>
            <a:stCxn id="70" idx="0"/>
          </p:cNvCxnSpPr>
          <p:nvPr/>
        </p:nvCxnSpPr>
        <p:spPr>
          <a:xfrm flipV="1">
            <a:off x="6087786" y="5894853"/>
            <a:ext cx="25527" cy="161828"/>
          </a:xfrm>
          <a:prstGeom prst="straightConnector1">
            <a:avLst/>
          </a:prstGeom>
          <a:ln w="28575">
            <a:solidFill>
              <a:srgbClr val="3333FF"/>
            </a:solidFill>
            <a:tailEnd type="triangle"/>
          </a:ln>
        </p:spPr>
        <p:style>
          <a:lnRef idx="1">
            <a:schemeClr val="dk1"/>
          </a:lnRef>
          <a:fillRef idx="0">
            <a:schemeClr val="dk1"/>
          </a:fillRef>
          <a:effectRef idx="0">
            <a:schemeClr val="dk1"/>
          </a:effectRef>
          <a:fontRef idx="minor">
            <a:schemeClr val="tx1"/>
          </a:fontRef>
        </p:style>
      </p:cxnSp>
      <p:sp>
        <p:nvSpPr>
          <p:cNvPr id="72" name="円/楕円 34">
            <a:extLst>
              <a:ext uri="{FF2B5EF4-FFF2-40B4-BE49-F238E27FC236}">
                <a16:creationId xmlns:a16="http://schemas.microsoft.com/office/drawing/2014/main" id="{5CF0DB7F-176E-454A-95C1-A6114765264C}"/>
              </a:ext>
            </a:extLst>
          </p:cNvPr>
          <p:cNvSpPr/>
          <p:nvPr/>
        </p:nvSpPr>
        <p:spPr>
          <a:xfrm>
            <a:off x="6933634" y="4638735"/>
            <a:ext cx="129747" cy="117942"/>
          </a:xfrm>
          <a:prstGeom prst="ellipse">
            <a:avLst/>
          </a:prstGeom>
          <a:noFill/>
          <a:ln w="12700" cap="flat" cmpd="sng" algn="ctr">
            <a:solidFill>
              <a:srgbClr val="FF0000"/>
            </a:solidFill>
            <a:prstDash val="solid"/>
            <a:miter lim="800000"/>
          </a:ln>
          <a:effectLst/>
        </p:spPr>
        <p:txBody>
          <a:bodyPr rot="0" spcFirstLastPara="0" vert="horz" wrap="square" lIns="84406" tIns="42203" rIns="84406" bIns="42203" numCol="1" spcCol="0" rtlCol="0" fromWordArt="0" anchor="ctr" anchorCtr="0" forceAA="0" compatLnSpc="1">
            <a:prstTxWarp prst="textNoShape">
              <a:avLst/>
            </a:prstTxWarp>
            <a:noAutofit/>
          </a:bodyPr>
          <a:lstStyle/>
          <a:p>
            <a:endParaRPr lang="ja-JP" altLang="en-US" sz="1400" b="1"/>
          </a:p>
        </p:txBody>
      </p:sp>
      <p:sp>
        <p:nvSpPr>
          <p:cNvPr id="73" name="円/楕円 34">
            <a:extLst>
              <a:ext uri="{FF2B5EF4-FFF2-40B4-BE49-F238E27FC236}">
                <a16:creationId xmlns:a16="http://schemas.microsoft.com/office/drawing/2014/main" id="{2BAAD0B1-141C-4C63-95CD-B82F81CF1D81}"/>
              </a:ext>
            </a:extLst>
          </p:cNvPr>
          <p:cNvSpPr/>
          <p:nvPr/>
        </p:nvSpPr>
        <p:spPr>
          <a:xfrm>
            <a:off x="7076427" y="4590292"/>
            <a:ext cx="122667" cy="107413"/>
          </a:xfrm>
          <a:prstGeom prst="ellipse">
            <a:avLst/>
          </a:prstGeom>
          <a:noFill/>
          <a:ln w="12700" cap="flat" cmpd="sng" algn="ctr">
            <a:solidFill>
              <a:srgbClr val="FF0000"/>
            </a:solidFill>
            <a:prstDash val="solid"/>
            <a:miter lim="800000"/>
          </a:ln>
          <a:effectLst/>
        </p:spPr>
        <p:txBody>
          <a:bodyPr rot="0" spcFirstLastPara="0" vert="horz" wrap="square" lIns="84406" tIns="42203" rIns="84406" bIns="42203" numCol="1" spcCol="0" rtlCol="0" fromWordArt="0" anchor="ctr" anchorCtr="0" forceAA="0" compatLnSpc="1">
            <a:prstTxWarp prst="textNoShape">
              <a:avLst/>
            </a:prstTxWarp>
            <a:noAutofit/>
          </a:bodyPr>
          <a:lstStyle/>
          <a:p>
            <a:endParaRPr lang="ja-JP" altLang="en-US" sz="1400" b="1"/>
          </a:p>
        </p:txBody>
      </p:sp>
      <p:sp>
        <p:nvSpPr>
          <p:cNvPr id="45" name="正方形/長方形 44">
            <a:extLst>
              <a:ext uri="{FF2B5EF4-FFF2-40B4-BE49-F238E27FC236}">
                <a16:creationId xmlns:a16="http://schemas.microsoft.com/office/drawing/2014/main" id="{4B04337E-7F21-4EF9-9D80-D49403BAC924}"/>
              </a:ext>
            </a:extLst>
          </p:cNvPr>
          <p:cNvSpPr/>
          <p:nvPr/>
        </p:nvSpPr>
        <p:spPr>
          <a:xfrm rot="5400000">
            <a:off x="3378293" y="5126763"/>
            <a:ext cx="662361" cy="291170"/>
          </a:xfrm>
          <a:prstGeom prst="rect">
            <a:avLst/>
          </a:prstGeom>
        </p:spPr>
        <p:txBody>
          <a:bodyPr wrap="none">
            <a:spAutoFit/>
          </a:bodyPr>
          <a:lstStyle/>
          <a:p>
            <a:r>
              <a:rPr lang="en-US" altLang="ja-JP" sz="1292" b="1" kern="100" dirty="0">
                <a:cs typeface="Times New Roman" panose="02020603050405020304" pitchFamily="18" charset="0"/>
              </a:rPr>
              <a:t>27mm</a:t>
            </a:r>
            <a:endParaRPr lang="ja-JP" altLang="en-US" sz="1292" b="1" dirty="0"/>
          </a:p>
        </p:txBody>
      </p:sp>
      <p:sp>
        <p:nvSpPr>
          <p:cNvPr id="11" name="楕円 10">
            <a:extLst>
              <a:ext uri="{FF2B5EF4-FFF2-40B4-BE49-F238E27FC236}">
                <a16:creationId xmlns:a16="http://schemas.microsoft.com/office/drawing/2014/main" id="{300A0738-4C10-4C3A-95FD-0A0A952F94D3}"/>
              </a:ext>
            </a:extLst>
          </p:cNvPr>
          <p:cNvSpPr/>
          <p:nvPr/>
        </p:nvSpPr>
        <p:spPr>
          <a:xfrm>
            <a:off x="176944" y="836712"/>
            <a:ext cx="159555" cy="15955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287937AA-6ED2-4E61-9D82-7AE63F5FCA27}"/>
              </a:ext>
            </a:extLst>
          </p:cNvPr>
          <p:cNvSpPr/>
          <p:nvPr/>
        </p:nvSpPr>
        <p:spPr>
          <a:xfrm>
            <a:off x="176944" y="1340768"/>
            <a:ext cx="159555" cy="15955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B94AEB37-A2EA-4C99-A793-A16334E64879}"/>
              </a:ext>
            </a:extLst>
          </p:cNvPr>
          <p:cNvSpPr/>
          <p:nvPr/>
        </p:nvSpPr>
        <p:spPr>
          <a:xfrm>
            <a:off x="185216" y="1651075"/>
            <a:ext cx="159555" cy="15955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5D897EB8-E977-4991-B121-9C82D8795739}"/>
              </a:ext>
            </a:extLst>
          </p:cNvPr>
          <p:cNvSpPr/>
          <p:nvPr/>
        </p:nvSpPr>
        <p:spPr>
          <a:xfrm>
            <a:off x="336499" y="695612"/>
            <a:ext cx="4868885" cy="3231654"/>
          </a:xfrm>
          <a:prstGeom prst="rect">
            <a:avLst/>
          </a:prstGeom>
        </p:spPr>
        <p:txBody>
          <a:bodyPr wrap="square">
            <a:spAutoFit/>
          </a:bodyPr>
          <a:lstStyle/>
          <a:p>
            <a:r>
              <a:rPr lang="ja-JP" altLang="en-US" b="1" dirty="0"/>
              <a:t>外付け太陽電池電力を昇降圧電源回路により</a:t>
            </a:r>
            <a:r>
              <a:rPr lang="en-US" altLang="ja-JP" b="1" dirty="0" err="1"/>
              <a:t>3.3V</a:t>
            </a:r>
            <a:r>
              <a:rPr lang="ja-JP" altLang="en-US" b="1" dirty="0"/>
              <a:t>に変換、各リーフに供給</a:t>
            </a:r>
            <a:br>
              <a:rPr lang="ja-JP" altLang="en-US" b="1" dirty="0"/>
            </a:br>
            <a:r>
              <a:rPr lang="ja-JP" altLang="en-US" b="1" dirty="0"/>
              <a:t>最大電力点制御機能</a:t>
            </a:r>
            <a:endParaRPr lang="en-US" altLang="ja-JP" b="1" dirty="0"/>
          </a:p>
          <a:p>
            <a:r>
              <a:rPr lang="ja-JP" altLang="en-US" b="1" dirty="0"/>
              <a:t>余剰電力</a:t>
            </a:r>
            <a:r>
              <a:rPr lang="ja-JP" altLang="en-US" b="1" dirty="0">
                <a:sym typeface="Wingdings" panose="05000000000000000000" pitchFamily="2" charset="2"/>
              </a:rPr>
              <a:t>をリーフ内の</a:t>
            </a:r>
            <a:r>
              <a:rPr lang="ja-JP" altLang="en-US" b="1" dirty="0"/>
              <a:t>二次電池へ充電</a:t>
            </a:r>
            <a:endParaRPr lang="en-US" altLang="ja-JP" b="1" dirty="0"/>
          </a:p>
          <a:p>
            <a:r>
              <a:rPr lang="ja-JP" altLang="en-US" b="1" dirty="0">
                <a:sym typeface="Wingdings" panose="05000000000000000000" pitchFamily="2" charset="2"/>
              </a:rPr>
              <a:t>リーフ搭載主要部品  　</a:t>
            </a:r>
          </a:p>
          <a:p>
            <a:r>
              <a:rPr lang="ja-JP" altLang="en-US" b="1" dirty="0">
                <a:sym typeface="Wingdings" panose="05000000000000000000" pitchFamily="2" charset="2"/>
              </a:rPr>
              <a:t>　　降圧</a:t>
            </a:r>
            <a:r>
              <a:rPr lang="en-US" altLang="ja-JP" b="1" dirty="0">
                <a:sym typeface="Wingdings" panose="05000000000000000000" pitchFamily="2" charset="2"/>
              </a:rPr>
              <a:t>DC/DC</a:t>
            </a:r>
            <a:r>
              <a:rPr lang="ja-JP" altLang="en-US" b="1" dirty="0">
                <a:sym typeface="Wingdings" panose="05000000000000000000" pitchFamily="2" charset="2"/>
              </a:rPr>
              <a:t>コンバータ</a:t>
            </a:r>
            <a:r>
              <a:rPr lang="en-US" altLang="ja-JP" b="1" dirty="0">
                <a:sym typeface="Wingdings" panose="05000000000000000000" pitchFamily="2" charset="2"/>
              </a:rPr>
              <a:t>: </a:t>
            </a:r>
            <a:r>
              <a:rPr lang="en-US" altLang="ja-JP" b="1" dirty="0" err="1">
                <a:sym typeface="Wingdings" panose="05000000000000000000" pitchFamily="2" charset="2"/>
              </a:rPr>
              <a:t>R1800</a:t>
            </a:r>
            <a:r>
              <a:rPr lang="ja-JP" altLang="en-US" b="1" dirty="0">
                <a:sym typeface="Wingdings" panose="05000000000000000000" pitchFamily="2" charset="2"/>
              </a:rPr>
              <a:t>シリーズ 　　</a:t>
            </a:r>
          </a:p>
          <a:p>
            <a:r>
              <a:rPr lang="ja-JP" altLang="en-US" b="1" dirty="0">
                <a:sym typeface="Wingdings" panose="05000000000000000000" pitchFamily="2" charset="2"/>
              </a:rPr>
              <a:t>　　昇降圧</a:t>
            </a:r>
            <a:r>
              <a:rPr lang="en-US" altLang="ja-JP" b="1" dirty="0">
                <a:sym typeface="Wingdings" panose="05000000000000000000" pitchFamily="2" charset="2"/>
              </a:rPr>
              <a:t>DC/DC</a:t>
            </a:r>
            <a:r>
              <a:rPr lang="ja-JP" altLang="en-US" b="1" dirty="0">
                <a:sym typeface="Wingdings" panose="05000000000000000000" pitchFamily="2" charset="2"/>
              </a:rPr>
              <a:t>コンバータ</a:t>
            </a:r>
            <a:r>
              <a:rPr lang="en-US" altLang="ja-JP" b="1" dirty="0">
                <a:sym typeface="Wingdings" panose="05000000000000000000" pitchFamily="2" charset="2"/>
              </a:rPr>
              <a:t>: RP604</a:t>
            </a:r>
            <a:r>
              <a:rPr lang="ja-JP" altLang="en-US" b="1" dirty="0">
                <a:sym typeface="Wingdings" panose="05000000000000000000" pitchFamily="2" charset="2"/>
              </a:rPr>
              <a:t>シリーズ  　 　　</a:t>
            </a:r>
          </a:p>
          <a:p>
            <a:r>
              <a:rPr lang="ja-JP" altLang="en-US" b="1" dirty="0">
                <a:sym typeface="Wingdings" panose="05000000000000000000" pitchFamily="2" charset="2"/>
              </a:rPr>
              <a:t>　　</a:t>
            </a:r>
            <a:r>
              <a:rPr lang="en-US" altLang="ja-JP" b="1" dirty="0">
                <a:sym typeface="Wingdings" panose="05000000000000000000" pitchFamily="2" charset="2"/>
              </a:rPr>
              <a:t>LDO+</a:t>
            </a:r>
            <a:r>
              <a:rPr lang="ja-JP" altLang="en-US" b="1" dirty="0">
                <a:sym typeface="Wingdings" panose="05000000000000000000" pitchFamily="2" charset="2"/>
              </a:rPr>
              <a:t>バッテリーモニタ</a:t>
            </a:r>
            <a:r>
              <a:rPr lang="en-US" altLang="ja-JP" b="1" dirty="0">
                <a:sym typeface="Wingdings" panose="05000000000000000000" pitchFamily="2" charset="2"/>
              </a:rPr>
              <a:t>: RP124</a:t>
            </a:r>
            <a:r>
              <a:rPr lang="ja-JP" altLang="en-US" b="1" dirty="0">
                <a:sym typeface="Wingdings" panose="05000000000000000000" pitchFamily="2" charset="2"/>
              </a:rPr>
              <a:t>シリーズ 　　</a:t>
            </a:r>
          </a:p>
          <a:p>
            <a:r>
              <a:rPr lang="ja-JP" altLang="en-US" b="1" dirty="0">
                <a:sym typeface="Wingdings" panose="05000000000000000000" pitchFamily="2" charset="2"/>
              </a:rPr>
              <a:t>　　ボルテージディテクタ</a:t>
            </a:r>
            <a:r>
              <a:rPr lang="en-US" altLang="ja-JP" b="1" dirty="0">
                <a:sym typeface="Wingdings" panose="05000000000000000000" pitchFamily="2" charset="2"/>
              </a:rPr>
              <a:t>: </a:t>
            </a:r>
            <a:r>
              <a:rPr lang="en-US" altLang="ja-JP" b="1" dirty="0" err="1">
                <a:sym typeface="Wingdings" panose="05000000000000000000" pitchFamily="2" charset="2"/>
              </a:rPr>
              <a:t>R3117</a:t>
            </a:r>
            <a:r>
              <a:rPr lang="ja-JP" altLang="en-US" b="1" dirty="0">
                <a:sym typeface="Wingdings" panose="05000000000000000000" pitchFamily="2" charset="2"/>
              </a:rPr>
              <a:t>シリーズ</a:t>
            </a:r>
          </a:p>
          <a:p>
            <a:endParaRPr lang="en-US" altLang="ja-JP" b="1" dirty="0">
              <a:sym typeface="Wingdings" panose="05000000000000000000" pitchFamily="2" charset="2"/>
            </a:endParaRPr>
          </a:p>
          <a:p>
            <a:r>
              <a:rPr lang="en-US" altLang="ja-JP" sz="2400" b="1" dirty="0">
                <a:solidFill>
                  <a:srgbClr val="0000FF"/>
                </a:solidFill>
                <a:sym typeface="Wingdings" panose="05000000000000000000" pitchFamily="2" charset="2"/>
              </a:rPr>
              <a:t></a:t>
            </a:r>
            <a:r>
              <a:rPr lang="ja-JP" altLang="en-US" sz="2400" b="1" dirty="0">
                <a:solidFill>
                  <a:srgbClr val="0000FF"/>
                </a:solidFill>
                <a:sym typeface="Wingdings" panose="05000000000000000000" pitchFamily="2" charset="2"/>
              </a:rPr>
              <a:t>　高機能</a:t>
            </a:r>
            <a:r>
              <a:rPr lang="ja-JP" altLang="en-US" sz="2400" b="1" dirty="0">
                <a:solidFill>
                  <a:srgbClr val="0000FF"/>
                </a:solidFill>
              </a:rPr>
              <a:t>太陽電池ソリューション</a:t>
            </a:r>
          </a:p>
        </p:txBody>
      </p:sp>
      <p:sp>
        <p:nvSpPr>
          <p:cNvPr id="78" name="楕円 77">
            <a:extLst>
              <a:ext uri="{FF2B5EF4-FFF2-40B4-BE49-F238E27FC236}">
                <a16:creationId xmlns:a16="http://schemas.microsoft.com/office/drawing/2014/main" id="{BCC185EC-5DBB-4D9C-874D-D5FF788A15CB}"/>
              </a:ext>
            </a:extLst>
          </p:cNvPr>
          <p:cNvSpPr/>
          <p:nvPr/>
        </p:nvSpPr>
        <p:spPr>
          <a:xfrm>
            <a:off x="185216" y="1934764"/>
            <a:ext cx="159555" cy="15955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E2A24A9C-DAA8-4E3D-BEBD-58173B8C0B15}"/>
              </a:ext>
            </a:extLst>
          </p:cNvPr>
          <p:cNvSpPr/>
          <p:nvPr/>
        </p:nvSpPr>
        <p:spPr>
          <a:xfrm>
            <a:off x="1239524" y="6208754"/>
            <a:ext cx="3413166" cy="44170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ja-JP" sz="2400" b="1" dirty="0" err="1"/>
              <a:t>Chip1Stop</a:t>
            </a:r>
            <a:r>
              <a:rPr kumimoji="1" lang="ja-JP" altLang="en-US" sz="2400" b="1" dirty="0"/>
              <a:t>で頒布中</a:t>
            </a:r>
            <a:endParaRPr kumimoji="1" lang="en-US" altLang="ja-JP" sz="2400" b="1" dirty="0"/>
          </a:p>
        </p:txBody>
      </p:sp>
    </p:spTree>
    <p:extLst>
      <p:ext uri="{BB962C8B-B14F-4D97-AF65-F5344CB8AC3E}">
        <p14:creationId xmlns:p14="http://schemas.microsoft.com/office/powerpoint/2010/main" val="3537742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45074"/>
            <a:ext cx="7522074" cy="593725"/>
          </a:xfrm>
        </p:spPr>
        <p:txBody>
          <a:bodyPr/>
          <a:lstStyle/>
          <a:p>
            <a:r>
              <a:rPr lang="en-US" altLang="ja-JP" dirty="0">
                <a:latin typeface="+mn-lt"/>
                <a:ea typeface="+mn-ea"/>
              </a:rPr>
              <a:t>ADI</a:t>
            </a:r>
            <a:r>
              <a:rPr lang="ja-JP" altLang="en-US" dirty="0">
                <a:latin typeface="+mn-lt"/>
                <a:ea typeface="+mn-ea"/>
              </a:rPr>
              <a:t>製加速度センサ搭載リーフ概要</a:t>
            </a:r>
            <a:endParaRPr kumimoji="1" lang="ja-JP" altLang="en-US" dirty="0">
              <a:latin typeface="+mn-lt"/>
              <a:ea typeface="+mn-ea"/>
            </a:endParaRPr>
          </a:p>
        </p:txBody>
      </p:sp>
      <p:pic>
        <p:nvPicPr>
          <p:cNvPr id="1030" name="Picture 6" descr="C:\work\トリリン\研究会発表資料用\adi_ac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2818" y="2534772"/>
            <a:ext cx="2505751" cy="219312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51520" y="1508733"/>
            <a:ext cx="8892480" cy="1200329"/>
          </a:xfrm>
          <a:prstGeom prst="rect">
            <a:avLst/>
          </a:prstGeom>
          <a:noFill/>
        </p:spPr>
        <p:txBody>
          <a:bodyPr wrap="square" rtlCol="0">
            <a:spAutoFit/>
          </a:bodyPr>
          <a:lstStyle/>
          <a:p>
            <a:r>
              <a:rPr lang="en-US" altLang="ja-JP" sz="2400" b="1" dirty="0"/>
              <a:t>Analog Devices Inc.</a:t>
            </a:r>
            <a:r>
              <a:rPr lang="ja-JP" altLang="en-US" sz="2400" b="1" dirty="0"/>
              <a:t>（</a:t>
            </a:r>
            <a:r>
              <a:rPr lang="en-US" altLang="ja-JP" sz="2400" b="1" dirty="0"/>
              <a:t>ADI</a:t>
            </a:r>
            <a:r>
              <a:rPr lang="ja-JP" altLang="en-US" sz="2400" b="1" dirty="0"/>
              <a:t>）製加速度センサ</a:t>
            </a:r>
            <a:r>
              <a:rPr lang="en-US" altLang="ja-JP" sz="2400" b="1" dirty="0"/>
              <a:t>ADXL362</a:t>
            </a:r>
            <a:r>
              <a:rPr lang="ja-JP" altLang="en-US" sz="2400" b="1" dirty="0"/>
              <a:t>を搭載した</a:t>
            </a:r>
            <a:r>
              <a:rPr lang="en-US" altLang="ja-JP" sz="2400" b="1" dirty="0"/>
              <a:t>Leafony</a:t>
            </a:r>
            <a:r>
              <a:rPr lang="ja-JP" altLang="en-US" sz="2400" b="1" dirty="0"/>
              <a:t>プラットフォームの</a:t>
            </a:r>
            <a:r>
              <a:rPr lang="en-US" altLang="ja-JP" sz="2400" b="1" dirty="0"/>
              <a:t>NEXTY</a:t>
            </a:r>
            <a:r>
              <a:rPr lang="ja-JP" altLang="en-US" sz="2400" b="1" dirty="0"/>
              <a:t>オリジナル基板</a:t>
            </a:r>
            <a:endParaRPr lang="en-US" altLang="ja-JP" sz="2400" b="1" dirty="0"/>
          </a:p>
          <a:p>
            <a:endParaRPr lang="en-US" altLang="ja-JP" sz="2400" b="1" dirty="0"/>
          </a:p>
        </p:txBody>
      </p:sp>
      <p:sp>
        <p:nvSpPr>
          <p:cNvPr id="9" name="テキスト ボックス 8"/>
          <p:cNvSpPr txBox="1"/>
          <p:nvPr/>
        </p:nvSpPr>
        <p:spPr>
          <a:xfrm>
            <a:off x="262771" y="2300943"/>
            <a:ext cx="2880320" cy="461665"/>
          </a:xfrm>
          <a:prstGeom prst="rect">
            <a:avLst/>
          </a:prstGeom>
          <a:solidFill>
            <a:schemeClr val="accent6"/>
          </a:solidFill>
        </p:spPr>
        <p:txBody>
          <a:bodyPr wrap="square" rtlCol="0">
            <a:spAutoFit/>
          </a:bodyPr>
          <a:lstStyle/>
          <a:p>
            <a:r>
              <a:rPr lang="ja-JP" altLang="en-US" sz="2400" b="1" dirty="0">
                <a:solidFill>
                  <a:schemeClr val="bg1"/>
                </a:solidFill>
              </a:rPr>
              <a:t>特徴</a:t>
            </a:r>
            <a:endParaRPr lang="en-US" altLang="ja-JP" sz="2400" b="1" dirty="0">
              <a:solidFill>
                <a:schemeClr val="bg1"/>
              </a:solidFill>
            </a:endParaRPr>
          </a:p>
        </p:txBody>
      </p:sp>
      <p:sp>
        <p:nvSpPr>
          <p:cNvPr id="10" name="テキスト ボックス 9"/>
          <p:cNvSpPr txBox="1"/>
          <p:nvPr/>
        </p:nvSpPr>
        <p:spPr>
          <a:xfrm>
            <a:off x="290286" y="1076807"/>
            <a:ext cx="2880320" cy="461665"/>
          </a:xfrm>
          <a:prstGeom prst="rect">
            <a:avLst/>
          </a:prstGeom>
          <a:solidFill>
            <a:schemeClr val="accent6"/>
          </a:solidFill>
        </p:spPr>
        <p:txBody>
          <a:bodyPr wrap="square" rtlCol="0">
            <a:spAutoFit/>
          </a:bodyPr>
          <a:lstStyle/>
          <a:p>
            <a:r>
              <a:rPr lang="ja-JP" altLang="en-US" sz="2400" b="1" dirty="0">
                <a:solidFill>
                  <a:schemeClr val="bg1"/>
                </a:solidFill>
              </a:rPr>
              <a:t>概要</a:t>
            </a:r>
            <a:endParaRPr lang="en-US" altLang="ja-JP" sz="2400" b="1" dirty="0">
              <a:solidFill>
                <a:schemeClr val="bg1"/>
              </a:solidFill>
            </a:endParaRPr>
          </a:p>
        </p:txBody>
      </p:sp>
      <p:sp>
        <p:nvSpPr>
          <p:cNvPr id="11" name="テキスト ボックス 10"/>
          <p:cNvSpPr txBox="1"/>
          <p:nvPr/>
        </p:nvSpPr>
        <p:spPr>
          <a:xfrm>
            <a:off x="290286" y="2804999"/>
            <a:ext cx="7378058" cy="3416320"/>
          </a:xfrm>
          <a:prstGeom prst="rect">
            <a:avLst/>
          </a:prstGeom>
          <a:noFill/>
        </p:spPr>
        <p:txBody>
          <a:bodyPr wrap="square" rtlCol="0">
            <a:spAutoFit/>
          </a:bodyPr>
          <a:lstStyle/>
          <a:p>
            <a:r>
              <a:rPr lang="ja-JP" altLang="en-US" sz="2400" b="1" dirty="0"/>
              <a:t>　　ウルトラローパワー</a:t>
            </a:r>
            <a:endParaRPr lang="en-US" altLang="ja-JP" sz="2400" b="1" dirty="0"/>
          </a:p>
          <a:p>
            <a:pPr marL="800100" lvl="1" indent="-342900">
              <a:buFont typeface="Arial" panose="020B0604020202020204" pitchFamily="34" charset="0"/>
              <a:buChar char="•"/>
            </a:pPr>
            <a:r>
              <a:rPr lang="en-US" altLang="ja-JP" sz="2400" b="1" dirty="0" err="1"/>
              <a:t>1.8μA</a:t>
            </a:r>
            <a:r>
              <a:rPr lang="en-US" altLang="ja-JP" sz="2400" b="1" dirty="0"/>
              <a:t> (100Hz ODR</a:t>
            </a:r>
            <a:r>
              <a:rPr lang="ja-JP" altLang="en-US" sz="2400" b="1" dirty="0"/>
              <a:t>測定時</a:t>
            </a:r>
            <a:r>
              <a:rPr lang="en-US" altLang="ja-JP" sz="2400" b="1" dirty="0"/>
              <a:t>)</a:t>
            </a:r>
          </a:p>
          <a:p>
            <a:pPr marL="800100" lvl="1" indent="-342900">
              <a:buFont typeface="Arial" panose="020B0604020202020204" pitchFamily="34" charset="0"/>
              <a:buChar char="•"/>
            </a:pPr>
            <a:r>
              <a:rPr lang="en-US" altLang="ja-JP" sz="2400" b="1" dirty="0"/>
              <a:t>270nA (wake-up</a:t>
            </a:r>
            <a:r>
              <a:rPr lang="ja-JP" altLang="en-US" sz="2400" b="1" dirty="0"/>
              <a:t>モードスリープ</a:t>
            </a:r>
            <a:r>
              <a:rPr lang="en-US" altLang="ja-JP" sz="2400" b="1" dirty="0"/>
              <a:t>)</a:t>
            </a:r>
          </a:p>
          <a:p>
            <a:pPr marL="800100" lvl="1" indent="-342900">
              <a:buFont typeface="Arial" panose="020B0604020202020204" pitchFamily="34" charset="0"/>
              <a:buChar char="•"/>
            </a:pPr>
            <a:r>
              <a:rPr lang="en-US" altLang="ja-JP" sz="2400" b="1" dirty="0"/>
              <a:t>10nA (Standby</a:t>
            </a:r>
            <a:r>
              <a:rPr lang="ja-JP" altLang="en-US" sz="2400" b="1" dirty="0"/>
              <a:t>時</a:t>
            </a:r>
            <a:r>
              <a:rPr lang="en-US" altLang="ja-JP" sz="2400" b="1" dirty="0"/>
              <a:t>)</a:t>
            </a:r>
          </a:p>
          <a:p>
            <a:r>
              <a:rPr lang="ja-JP" altLang="en-US" sz="2400" b="1" dirty="0"/>
              <a:t>　　パワーセーブ用機能</a:t>
            </a:r>
            <a:endParaRPr lang="en-US" altLang="ja-JP" sz="2400" b="1" dirty="0"/>
          </a:p>
          <a:p>
            <a:pPr marL="800100" lvl="1" indent="-342900">
              <a:buFont typeface="Arial" panose="020B0604020202020204" pitchFamily="34" charset="0"/>
              <a:buChar char="•"/>
            </a:pPr>
            <a:r>
              <a:rPr lang="ja-JP" altLang="en-US" sz="2400" b="1" dirty="0"/>
              <a:t>モーション検知向けスリープ</a:t>
            </a:r>
            <a:r>
              <a:rPr lang="en-US" altLang="ja-JP" sz="2400" b="1" dirty="0"/>
              <a:t>/</a:t>
            </a:r>
            <a:r>
              <a:rPr lang="ja-JP" altLang="en-US" sz="2400" b="1" dirty="0"/>
              <a:t>ウェークモード</a:t>
            </a:r>
            <a:endParaRPr lang="en-US" altLang="ja-JP" sz="2400" b="1" dirty="0"/>
          </a:p>
          <a:p>
            <a:pPr marL="800100" lvl="1" indent="-342900">
              <a:buFont typeface="Arial" panose="020B0604020202020204" pitchFamily="34" charset="0"/>
              <a:buChar char="•"/>
            </a:pPr>
            <a:r>
              <a:rPr lang="ja-JP" altLang="en-US" sz="2400" b="1" dirty="0"/>
              <a:t>自律型割り込み出力で、</a:t>
            </a:r>
            <a:r>
              <a:rPr lang="en-US" altLang="ja-JP" sz="2400" b="1" dirty="0"/>
              <a:t>MCU</a:t>
            </a:r>
            <a:r>
              <a:rPr lang="ja-JP" altLang="en-US" sz="2400" b="1" dirty="0"/>
              <a:t>をスリープから復帰</a:t>
            </a:r>
            <a:endParaRPr lang="en-US" altLang="ja-JP" sz="2400" b="1" dirty="0"/>
          </a:p>
          <a:p>
            <a:r>
              <a:rPr lang="ja-JP" altLang="en-US" sz="2400" b="1" dirty="0"/>
              <a:t>　　</a:t>
            </a:r>
            <a:r>
              <a:rPr lang="en-US" altLang="ja-JP" sz="2400" b="1" dirty="0"/>
              <a:t>SPI</a:t>
            </a:r>
            <a:r>
              <a:rPr lang="ja-JP" altLang="en-US" sz="2400" b="1" dirty="0"/>
              <a:t>制御</a:t>
            </a:r>
            <a:endParaRPr lang="en-US" altLang="ja-JP" sz="2400" b="1" dirty="0"/>
          </a:p>
          <a:p>
            <a:r>
              <a:rPr lang="ja-JP" altLang="en-US" sz="2400" b="1" dirty="0"/>
              <a:t>　　温度センサ内蔵</a:t>
            </a:r>
          </a:p>
        </p:txBody>
      </p:sp>
      <p:sp>
        <p:nvSpPr>
          <p:cNvPr id="18" name="楕円 17">
            <a:extLst>
              <a:ext uri="{FF2B5EF4-FFF2-40B4-BE49-F238E27FC236}">
                <a16:creationId xmlns:a16="http://schemas.microsoft.com/office/drawing/2014/main" id="{0A4379BD-CBD7-46D5-86D8-6E7343684A14}"/>
              </a:ext>
            </a:extLst>
          </p:cNvPr>
          <p:cNvSpPr/>
          <p:nvPr/>
        </p:nvSpPr>
        <p:spPr>
          <a:xfrm>
            <a:off x="370135" y="2899401"/>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0FDFF242-F56B-4101-8440-4FD413DC8537}"/>
              </a:ext>
            </a:extLst>
          </p:cNvPr>
          <p:cNvSpPr/>
          <p:nvPr/>
        </p:nvSpPr>
        <p:spPr>
          <a:xfrm>
            <a:off x="370135" y="4363716"/>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7421CC3D-983F-4EE8-A672-13466F1BAFFE}"/>
              </a:ext>
            </a:extLst>
          </p:cNvPr>
          <p:cNvSpPr/>
          <p:nvPr/>
        </p:nvSpPr>
        <p:spPr>
          <a:xfrm>
            <a:off x="370135" y="5494301"/>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0A863051-B374-45BB-98E5-2E84535A778D}"/>
              </a:ext>
            </a:extLst>
          </p:cNvPr>
          <p:cNvSpPr/>
          <p:nvPr/>
        </p:nvSpPr>
        <p:spPr>
          <a:xfrm>
            <a:off x="370135" y="5867475"/>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62771" y="663079"/>
            <a:ext cx="8892480" cy="461665"/>
          </a:xfrm>
          <a:prstGeom prst="rect">
            <a:avLst/>
          </a:prstGeom>
          <a:noFill/>
        </p:spPr>
        <p:txBody>
          <a:bodyPr wrap="square" rtlCol="0">
            <a:spAutoFit/>
          </a:bodyPr>
          <a:lstStyle/>
          <a:p>
            <a:r>
              <a:rPr lang="ja-JP" altLang="en-US" sz="2400" b="1" dirty="0"/>
              <a:t>㈱ネクスティ エレクトロニクスでのリーフ開発事例</a:t>
            </a:r>
            <a:endParaRPr lang="en-US" altLang="ja-JP" sz="2400" b="1" dirty="0"/>
          </a:p>
        </p:txBody>
      </p:sp>
      <p:pic>
        <p:nvPicPr>
          <p:cNvPr id="27" name="図 8" descr="1.jpg">
            <a:extLst>
              <a:ext uri="{FF2B5EF4-FFF2-40B4-BE49-F238E27FC236}">
                <a16:creationId xmlns:a16="http://schemas.microsoft.com/office/drawing/2014/main" id="{C6696D91-91F3-4051-9D1A-7BDAFC94F6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3625" y="-21372"/>
            <a:ext cx="1840375" cy="7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グループ化 4">
            <a:extLst>
              <a:ext uri="{FF2B5EF4-FFF2-40B4-BE49-F238E27FC236}">
                <a16:creationId xmlns:a16="http://schemas.microsoft.com/office/drawing/2014/main" id="{E66EE0ED-970E-4203-A9E3-8DF2C3C587BD}"/>
              </a:ext>
            </a:extLst>
          </p:cNvPr>
          <p:cNvGrpSpPr>
            <a:grpSpLocks/>
          </p:cNvGrpSpPr>
          <p:nvPr/>
        </p:nvGrpSpPr>
        <p:grpSpPr bwMode="auto">
          <a:xfrm>
            <a:off x="126198" y="6537733"/>
            <a:ext cx="8737600" cy="217488"/>
            <a:chOff x="177283" y="6574830"/>
            <a:chExt cx="8738116" cy="217320"/>
          </a:xfrm>
        </p:grpSpPr>
        <p:sp>
          <p:nvSpPr>
            <p:cNvPr id="28" name="正方形/長方形 27">
              <a:extLst>
                <a:ext uri="{FF2B5EF4-FFF2-40B4-BE49-F238E27FC236}">
                  <a16:creationId xmlns:a16="http://schemas.microsoft.com/office/drawing/2014/main" id="{C07CBA1C-C2ED-467F-BFF4-A1729E23FBFC}"/>
                </a:ext>
              </a:extLst>
            </p:cNvPr>
            <p:cNvSpPr/>
            <p:nvPr userDrawn="1"/>
          </p:nvSpPr>
          <p:spPr bwMode="auto">
            <a:xfrm>
              <a:off x="177283" y="6597038"/>
              <a:ext cx="8619047" cy="158627"/>
            </a:xfrm>
            <a:prstGeom prst="rect">
              <a:avLst/>
            </a:prstGeom>
            <a:solidFill>
              <a:srgbClr val="D7000F"/>
            </a:solidFill>
            <a:ln w="9525" cap="flat" cmpd="sng" algn="ctr">
              <a:noFill/>
              <a:prstDash val="solid"/>
              <a:round/>
              <a:headEnd type="none" w="med" len="med"/>
              <a:tailEnd type="none" w="med" len="med"/>
            </a:ln>
            <a:effectLst/>
          </p:spPr>
          <p:txBody>
            <a:bodyPr wrap="none" anchor="ctr"/>
            <a:lstStyle/>
            <a:p>
              <a:pPr>
                <a:defRPr/>
              </a:pPr>
              <a:r>
                <a:rPr lang="en-US" altLang="ja-JP" sz="700" b="1" i="1" dirty="0">
                  <a:solidFill>
                    <a:schemeClr val="bg1"/>
                  </a:solidFill>
                  <a:cs typeface="Meiryo UI" panose="020B0604030504040204" pitchFamily="50" charset="-128"/>
                </a:rPr>
                <a:t>Copyright </a:t>
              </a:r>
              <a:r>
                <a:rPr lang="en-US" altLang="ja-JP" sz="700" i="1" dirty="0">
                  <a:solidFill>
                    <a:schemeClr val="bg1"/>
                  </a:solidFill>
                  <a:cs typeface="Meiryo UI" panose="020B0604030504040204" pitchFamily="50" charset="-128"/>
                </a:rPr>
                <a:t>©</a:t>
              </a:r>
              <a:r>
                <a:rPr lang="en-US" altLang="ja-JP" sz="700" b="1" i="1" dirty="0">
                  <a:solidFill>
                    <a:schemeClr val="bg1"/>
                  </a:solidFill>
                  <a:cs typeface="Meiryo UI" panose="020B0604030504040204" pitchFamily="50" charset="-128"/>
                </a:rPr>
                <a:t> NEXTY Electronics Corporation</a:t>
              </a:r>
              <a:endParaRPr lang="ja-JP" altLang="en-US" sz="1000" b="1" i="1" dirty="0">
                <a:solidFill>
                  <a:schemeClr val="bg1"/>
                </a:solidFill>
                <a:cs typeface="Meiryo UI" panose="020B0604030504040204" pitchFamily="50" charset="-128"/>
              </a:endParaRPr>
            </a:p>
          </p:txBody>
        </p:sp>
        <p:sp>
          <p:nvSpPr>
            <p:cNvPr id="29" name="正方形/長方形 28">
              <a:extLst>
                <a:ext uri="{FF2B5EF4-FFF2-40B4-BE49-F238E27FC236}">
                  <a16:creationId xmlns:a16="http://schemas.microsoft.com/office/drawing/2014/main" id="{EA768D25-4044-4EAE-8B38-64A30B74C412}"/>
                </a:ext>
              </a:extLst>
            </p:cNvPr>
            <p:cNvSpPr/>
            <p:nvPr userDrawn="1"/>
          </p:nvSpPr>
          <p:spPr bwMode="auto">
            <a:xfrm>
              <a:off x="6587987" y="6595452"/>
              <a:ext cx="2327412" cy="160213"/>
            </a:xfrm>
            <a:prstGeom prst="rect">
              <a:avLst/>
            </a:prstGeom>
            <a:solidFill>
              <a:schemeClr val="tx1"/>
            </a:solidFill>
            <a:ln w="9525" cap="flat" cmpd="sng" algn="ctr">
              <a:noFill/>
              <a:prstDash val="solid"/>
              <a:round/>
              <a:headEnd type="none" w="med" len="med"/>
              <a:tailEnd type="none" w="med" len="med"/>
            </a:ln>
            <a:effectLst/>
          </p:spPr>
          <p:txBody>
            <a:bodyPr wrap="none" anchor="ctr"/>
            <a:lstStyle/>
            <a:p>
              <a:pPr algn="ctr">
                <a:defRPr/>
              </a:pPr>
              <a:endParaRPr lang="ja-JP" altLang="en-US"/>
            </a:p>
          </p:txBody>
        </p:sp>
        <p:pic>
          <p:nvPicPr>
            <p:cNvPr id="30" name="図 12" descr="2.png">
              <a:extLst>
                <a:ext uri="{FF2B5EF4-FFF2-40B4-BE49-F238E27FC236}">
                  <a16:creationId xmlns:a16="http://schemas.microsoft.com/office/drawing/2014/main" id="{ED119C72-8114-4E11-AAAD-399F828C63C5}"/>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l="7941" t="44389" r="6294" b="49304"/>
            <a:stretch>
              <a:fillRect/>
            </a:stretch>
          </p:blipFill>
          <p:spPr bwMode="auto">
            <a:xfrm>
              <a:off x="6729858" y="6574830"/>
              <a:ext cx="2088232" cy="2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二等辺三角形 30">
              <a:extLst>
                <a:ext uri="{FF2B5EF4-FFF2-40B4-BE49-F238E27FC236}">
                  <a16:creationId xmlns:a16="http://schemas.microsoft.com/office/drawing/2014/main" id="{5AAEEE08-A0C3-475F-A936-4B481F10366B}"/>
                </a:ext>
              </a:extLst>
            </p:cNvPr>
            <p:cNvSpPr/>
            <p:nvPr userDrawn="1"/>
          </p:nvSpPr>
          <p:spPr bwMode="auto">
            <a:xfrm>
              <a:off x="6499081" y="6600210"/>
              <a:ext cx="180986" cy="155455"/>
            </a:xfrm>
            <a:prstGeom prst="triangle">
              <a:avLst/>
            </a:prstGeom>
            <a:solidFill>
              <a:schemeClr val="tx1"/>
            </a:solidFill>
            <a:ln w="9525" cap="flat" cmpd="sng" algn="ctr">
              <a:noFill/>
              <a:prstDash val="solid"/>
              <a:round/>
              <a:headEnd type="none" w="med" len="med"/>
              <a:tailEnd type="none" w="med" len="med"/>
            </a:ln>
            <a:effectLst/>
          </p:spPr>
          <p:txBody>
            <a:bodyPr wrap="none" anchor="ctr"/>
            <a:lstStyle/>
            <a:p>
              <a:pPr algn="ctr">
                <a:defRPr/>
              </a:pPr>
              <a:endParaRPr lang="ja-JP" altLang="en-US"/>
            </a:p>
          </p:txBody>
        </p:sp>
      </p:grpSp>
      <p:sp>
        <p:nvSpPr>
          <p:cNvPr id="6" name="四角形: 角を丸くする 5">
            <a:extLst>
              <a:ext uri="{FF2B5EF4-FFF2-40B4-BE49-F238E27FC236}">
                <a16:creationId xmlns:a16="http://schemas.microsoft.com/office/drawing/2014/main" id="{2C336890-D658-40DB-9D17-D82CF3DFBB71}"/>
              </a:ext>
            </a:extLst>
          </p:cNvPr>
          <p:cNvSpPr/>
          <p:nvPr/>
        </p:nvSpPr>
        <p:spPr>
          <a:xfrm>
            <a:off x="5220072" y="5705855"/>
            <a:ext cx="3413166" cy="44170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ja-JP" sz="2400" b="1" dirty="0" err="1"/>
              <a:t>Chip1Stop</a:t>
            </a:r>
            <a:r>
              <a:rPr kumimoji="1" lang="ja-JP" altLang="en-US" sz="2400" b="1" dirty="0"/>
              <a:t>で頒布予定</a:t>
            </a:r>
          </a:p>
        </p:txBody>
      </p:sp>
    </p:spTree>
    <p:extLst>
      <p:ext uri="{BB962C8B-B14F-4D97-AF65-F5344CB8AC3E}">
        <p14:creationId xmlns:p14="http://schemas.microsoft.com/office/powerpoint/2010/main" val="383559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35550"/>
            <a:ext cx="9077472" cy="548680"/>
          </a:xfrm>
          <a:prstGeom prst="rect">
            <a:avLst/>
          </a:prstGeom>
        </p:spPr>
        <p:txBody>
          <a:bodyPr>
            <a:noAutofit/>
          </a:bodyPr>
          <a:lstStyle/>
          <a:p>
            <a:r>
              <a:rPr lang="en-US" altLang="ja-JP" dirty="0"/>
              <a:t>IoT</a:t>
            </a:r>
            <a:r>
              <a:rPr lang="ja-JP" altLang="en-US" dirty="0"/>
              <a:t>：アプリ、サービスが大切</a:t>
            </a:r>
            <a:endParaRPr kumimoji="1" lang="ja-JP" altLang="en-US" b="1" dirty="0"/>
          </a:p>
        </p:txBody>
      </p:sp>
      <p:sp>
        <p:nvSpPr>
          <p:cNvPr id="240" name="テキスト ボックス 239"/>
          <p:cNvSpPr txBox="1"/>
          <p:nvPr/>
        </p:nvSpPr>
        <p:spPr>
          <a:xfrm rot="16200000">
            <a:off x="-232072" y="2704614"/>
            <a:ext cx="1572866" cy="461665"/>
          </a:xfrm>
          <a:prstGeom prst="rect">
            <a:avLst/>
          </a:prstGeom>
          <a:noFill/>
        </p:spPr>
        <p:txBody>
          <a:bodyPr wrap="none" rtlCol="0">
            <a:spAutoFit/>
          </a:bodyPr>
          <a:lstStyle/>
          <a:p>
            <a:r>
              <a:rPr kumimoji="1" lang="en-US" altLang="ja-JP" sz="2400" b="1" dirty="0"/>
              <a:t>IoT</a:t>
            </a:r>
            <a:r>
              <a:rPr kumimoji="1" lang="ja-JP" altLang="en-US" sz="2400" b="1" dirty="0"/>
              <a:t>端末数</a:t>
            </a:r>
          </a:p>
        </p:txBody>
      </p:sp>
      <p:sp>
        <p:nvSpPr>
          <p:cNvPr id="241" name="テキスト ボックス 240"/>
          <p:cNvSpPr txBox="1"/>
          <p:nvPr/>
        </p:nvSpPr>
        <p:spPr>
          <a:xfrm>
            <a:off x="3023558" y="4962736"/>
            <a:ext cx="415498" cy="369332"/>
          </a:xfrm>
          <a:prstGeom prst="rect">
            <a:avLst/>
          </a:prstGeom>
          <a:noFill/>
        </p:spPr>
        <p:txBody>
          <a:bodyPr wrap="none" rtlCol="0">
            <a:spAutoFit/>
          </a:bodyPr>
          <a:lstStyle/>
          <a:p>
            <a:r>
              <a:rPr kumimoji="1" lang="ja-JP" altLang="en-US" b="1" dirty="0"/>
              <a:t>年</a:t>
            </a:r>
          </a:p>
        </p:txBody>
      </p:sp>
      <p:sp>
        <p:nvSpPr>
          <p:cNvPr id="248" name="円/楕円 247"/>
          <p:cNvSpPr/>
          <p:nvPr/>
        </p:nvSpPr>
        <p:spPr>
          <a:xfrm>
            <a:off x="42925" y="5347964"/>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38" name="Rectangle 16"/>
          <p:cNvSpPr>
            <a:spLocks noChangeArrowheads="1"/>
          </p:cNvSpPr>
          <p:nvPr/>
        </p:nvSpPr>
        <p:spPr bwMode="auto">
          <a:xfrm>
            <a:off x="1233791" y="4925475"/>
            <a:ext cx="429105" cy="23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dirty="0">
                <a:ln>
                  <a:noFill/>
                </a:ln>
                <a:solidFill>
                  <a:srgbClr val="000000"/>
                </a:solidFill>
                <a:effectLst/>
                <a:latin typeface="+mn-lt"/>
                <a:ea typeface="MS UI Gothic" pitchFamily="50" charset="-128"/>
                <a:cs typeface="ＭＳ Ｐゴシック" pitchFamily="50" charset="-128"/>
              </a:rPr>
              <a:t>2015</a:t>
            </a:r>
            <a:endParaRPr kumimoji="1" lang="ja-JP" altLang="ja-JP" b="1" i="0" u="none" strike="noStrike" cap="none" normalizeH="0" baseline="0" dirty="0">
              <a:ln>
                <a:noFill/>
              </a:ln>
              <a:solidFill>
                <a:schemeClr val="tx1"/>
              </a:solidFill>
              <a:effectLst/>
              <a:latin typeface="+mn-lt"/>
              <a:cs typeface="ＭＳ Ｐゴシック" pitchFamily="50" charset="-128"/>
            </a:endParaRPr>
          </a:p>
        </p:txBody>
      </p:sp>
      <p:sp>
        <p:nvSpPr>
          <p:cNvPr id="239" name="Rectangle 19"/>
          <p:cNvSpPr>
            <a:spLocks noChangeArrowheads="1"/>
          </p:cNvSpPr>
          <p:nvPr/>
        </p:nvSpPr>
        <p:spPr bwMode="auto">
          <a:xfrm>
            <a:off x="2413041" y="4925475"/>
            <a:ext cx="429105" cy="23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2020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242" name="Rectangle 22"/>
          <p:cNvSpPr>
            <a:spLocks noChangeArrowheads="1"/>
          </p:cNvSpPr>
          <p:nvPr/>
        </p:nvSpPr>
        <p:spPr bwMode="auto">
          <a:xfrm>
            <a:off x="3600258" y="4925475"/>
            <a:ext cx="429105" cy="23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2025</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243" name="Rectangle 25"/>
          <p:cNvSpPr>
            <a:spLocks noChangeArrowheads="1"/>
          </p:cNvSpPr>
          <p:nvPr/>
        </p:nvSpPr>
        <p:spPr bwMode="auto">
          <a:xfrm>
            <a:off x="4787476" y="4925475"/>
            <a:ext cx="429105" cy="23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2030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244" name="Rectangle 28"/>
          <p:cNvSpPr>
            <a:spLocks noChangeArrowheads="1"/>
          </p:cNvSpPr>
          <p:nvPr/>
        </p:nvSpPr>
        <p:spPr bwMode="auto">
          <a:xfrm>
            <a:off x="5974693" y="4925475"/>
            <a:ext cx="429105" cy="23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2035</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249" name="Rectangle 7"/>
          <p:cNvSpPr>
            <a:spLocks noChangeArrowheads="1"/>
          </p:cNvSpPr>
          <p:nvPr/>
        </p:nvSpPr>
        <p:spPr bwMode="auto">
          <a:xfrm>
            <a:off x="1462451" y="1018781"/>
            <a:ext cx="4739892" cy="3743642"/>
          </a:xfrm>
          <a:prstGeom prst="rect">
            <a:avLst/>
          </a:prstGeom>
          <a:noFill/>
          <a:ln w="28575">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0" name="Line 8"/>
          <p:cNvSpPr>
            <a:spLocks noChangeShapeType="1"/>
          </p:cNvSpPr>
          <p:nvPr/>
        </p:nvSpPr>
        <p:spPr bwMode="auto">
          <a:xfrm>
            <a:off x="1462451" y="1018781"/>
            <a:ext cx="4739892"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1" name="Line 9"/>
          <p:cNvSpPr>
            <a:spLocks noChangeShapeType="1"/>
          </p:cNvSpPr>
          <p:nvPr/>
        </p:nvSpPr>
        <p:spPr bwMode="auto">
          <a:xfrm>
            <a:off x="1462451" y="4762423"/>
            <a:ext cx="4739892"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2" name="Line 10"/>
          <p:cNvSpPr>
            <a:spLocks noChangeShapeType="1"/>
          </p:cNvSpPr>
          <p:nvPr/>
        </p:nvSpPr>
        <p:spPr bwMode="auto">
          <a:xfrm flipV="1">
            <a:off x="6202342" y="1018781"/>
            <a:ext cx="0" cy="374364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3" name="Line 11"/>
          <p:cNvSpPr>
            <a:spLocks noChangeShapeType="1"/>
          </p:cNvSpPr>
          <p:nvPr/>
        </p:nvSpPr>
        <p:spPr bwMode="auto">
          <a:xfrm flipV="1">
            <a:off x="1462451" y="1018781"/>
            <a:ext cx="0" cy="374364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4" name="Line 12"/>
          <p:cNvSpPr>
            <a:spLocks noChangeShapeType="1"/>
          </p:cNvSpPr>
          <p:nvPr/>
        </p:nvSpPr>
        <p:spPr bwMode="auto">
          <a:xfrm>
            <a:off x="1462451" y="4762423"/>
            <a:ext cx="4739892"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5" name="Line 13"/>
          <p:cNvSpPr>
            <a:spLocks noChangeShapeType="1"/>
          </p:cNvSpPr>
          <p:nvPr/>
        </p:nvSpPr>
        <p:spPr bwMode="auto">
          <a:xfrm flipV="1">
            <a:off x="1462451" y="1018781"/>
            <a:ext cx="0" cy="374364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6" name="Line 14"/>
          <p:cNvSpPr>
            <a:spLocks noChangeShapeType="1"/>
          </p:cNvSpPr>
          <p:nvPr/>
        </p:nvSpPr>
        <p:spPr bwMode="auto">
          <a:xfrm flipV="1">
            <a:off x="1462451" y="4714493"/>
            <a:ext cx="0" cy="47929"/>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7" name="Line 15"/>
          <p:cNvSpPr>
            <a:spLocks noChangeShapeType="1"/>
          </p:cNvSpPr>
          <p:nvPr/>
        </p:nvSpPr>
        <p:spPr bwMode="auto">
          <a:xfrm>
            <a:off x="1462451" y="1018781"/>
            <a:ext cx="0" cy="3937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8" name="Line 17"/>
          <p:cNvSpPr>
            <a:spLocks noChangeShapeType="1"/>
          </p:cNvSpPr>
          <p:nvPr/>
        </p:nvSpPr>
        <p:spPr bwMode="auto">
          <a:xfrm flipV="1">
            <a:off x="2641860" y="4714493"/>
            <a:ext cx="0" cy="47929"/>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59" name="Line 18"/>
          <p:cNvSpPr>
            <a:spLocks noChangeShapeType="1"/>
          </p:cNvSpPr>
          <p:nvPr/>
        </p:nvSpPr>
        <p:spPr bwMode="auto">
          <a:xfrm>
            <a:off x="2641860" y="1018781"/>
            <a:ext cx="0" cy="3937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0" name="Line 20"/>
          <p:cNvSpPr>
            <a:spLocks noChangeShapeType="1"/>
          </p:cNvSpPr>
          <p:nvPr/>
        </p:nvSpPr>
        <p:spPr bwMode="auto">
          <a:xfrm flipV="1">
            <a:off x="3828117" y="4714493"/>
            <a:ext cx="0" cy="47929"/>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1" name="Line 21"/>
          <p:cNvSpPr>
            <a:spLocks noChangeShapeType="1"/>
          </p:cNvSpPr>
          <p:nvPr/>
        </p:nvSpPr>
        <p:spPr bwMode="auto">
          <a:xfrm>
            <a:off x="3828117" y="1018781"/>
            <a:ext cx="0" cy="3937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2" name="Line 23"/>
          <p:cNvSpPr>
            <a:spLocks noChangeShapeType="1"/>
          </p:cNvSpPr>
          <p:nvPr/>
        </p:nvSpPr>
        <p:spPr bwMode="auto">
          <a:xfrm flipV="1">
            <a:off x="5016086" y="4714493"/>
            <a:ext cx="0" cy="47929"/>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3" name="Line 24"/>
          <p:cNvSpPr>
            <a:spLocks noChangeShapeType="1"/>
          </p:cNvSpPr>
          <p:nvPr/>
        </p:nvSpPr>
        <p:spPr bwMode="auto">
          <a:xfrm>
            <a:off x="5016086" y="1018781"/>
            <a:ext cx="0" cy="3937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4" name="Line 26"/>
          <p:cNvSpPr>
            <a:spLocks noChangeShapeType="1"/>
          </p:cNvSpPr>
          <p:nvPr/>
        </p:nvSpPr>
        <p:spPr bwMode="auto">
          <a:xfrm flipV="1">
            <a:off x="6202342" y="4714493"/>
            <a:ext cx="0" cy="47929"/>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5" name="Line 27"/>
          <p:cNvSpPr>
            <a:spLocks noChangeShapeType="1"/>
          </p:cNvSpPr>
          <p:nvPr/>
        </p:nvSpPr>
        <p:spPr bwMode="auto">
          <a:xfrm>
            <a:off x="6202342" y="1018781"/>
            <a:ext cx="0" cy="3937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6" name="Line 29"/>
          <p:cNvSpPr>
            <a:spLocks noChangeShapeType="1"/>
          </p:cNvSpPr>
          <p:nvPr/>
        </p:nvSpPr>
        <p:spPr bwMode="auto">
          <a:xfrm>
            <a:off x="1462451" y="4762423"/>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7" name="Line 30"/>
          <p:cNvSpPr>
            <a:spLocks noChangeShapeType="1"/>
          </p:cNvSpPr>
          <p:nvPr/>
        </p:nvSpPr>
        <p:spPr bwMode="auto">
          <a:xfrm flipH="1">
            <a:off x="6178377" y="4762423"/>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8" name="Line 31"/>
          <p:cNvSpPr>
            <a:spLocks noChangeShapeType="1"/>
          </p:cNvSpPr>
          <p:nvPr/>
        </p:nvSpPr>
        <p:spPr bwMode="auto">
          <a:xfrm>
            <a:off x="1462451" y="4762423"/>
            <a:ext cx="41083"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9" name="Line 32"/>
          <p:cNvSpPr>
            <a:spLocks noChangeShapeType="1"/>
          </p:cNvSpPr>
          <p:nvPr/>
        </p:nvSpPr>
        <p:spPr bwMode="auto">
          <a:xfrm flipH="1">
            <a:off x="6154413" y="4762423"/>
            <a:ext cx="47929"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0" name="Line 35"/>
          <p:cNvSpPr>
            <a:spLocks noChangeShapeType="1"/>
          </p:cNvSpPr>
          <p:nvPr/>
        </p:nvSpPr>
        <p:spPr bwMode="auto">
          <a:xfrm>
            <a:off x="1462451" y="4531334"/>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1" name="Line 36"/>
          <p:cNvSpPr>
            <a:spLocks noChangeShapeType="1"/>
          </p:cNvSpPr>
          <p:nvPr/>
        </p:nvSpPr>
        <p:spPr bwMode="auto">
          <a:xfrm flipH="1">
            <a:off x="6178377" y="4531334"/>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2" name="Line 37"/>
          <p:cNvSpPr>
            <a:spLocks noChangeShapeType="1"/>
          </p:cNvSpPr>
          <p:nvPr/>
        </p:nvSpPr>
        <p:spPr bwMode="auto">
          <a:xfrm>
            <a:off x="1462451" y="4402951"/>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3" name="Line 38"/>
          <p:cNvSpPr>
            <a:spLocks noChangeShapeType="1"/>
          </p:cNvSpPr>
          <p:nvPr/>
        </p:nvSpPr>
        <p:spPr bwMode="auto">
          <a:xfrm flipH="1">
            <a:off x="6178377" y="4402951"/>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4" name="Line 39"/>
          <p:cNvSpPr>
            <a:spLocks noChangeShapeType="1"/>
          </p:cNvSpPr>
          <p:nvPr/>
        </p:nvSpPr>
        <p:spPr bwMode="auto">
          <a:xfrm>
            <a:off x="1462451" y="4308804"/>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5" name="Line 40"/>
          <p:cNvSpPr>
            <a:spLocks noChangeShapeType="1"/>
          </p:cNvSpPr>
          <p:nvPr/>
        </p:nvSpPr>
        <p:spPr bwMode="auto">
          <a:xfrm flipH="1">
            <a:off x="6178377" y="4308804"/>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6" name="Line 41"/>
          <p:cNvSpPr>
            <a:spLocks noChangeShapeType="1"/>
          </p:cNvSpPr>
          <p:nvPr/>
        </p:nvSpPr>
        <p:spPr bwMode="auto">
          <a:xfrm>
            <a:off x="1462451" y="4236909"/>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7" name="Line 42"/>
          <p:cNvSpPr>
            <a:spLocks noChangeShapeType="1"/>
          </p:cNvSpPr>
          <p:nvPr/>
        </p:nvSpPr>
        <p:spPr bwMode="auto">
          <a:xfrm flipH="1">
            <a:off x="6178377" y="4236909"/>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8" name="Line 43"/>
          <p:cNvSpPr>
            <a:spLocks noChangeShapeType="1"/>
          </p:cNvSpPr>
          <p:nvPr/>
        </p:nvSpPr>
        <p:spPr bwMode="auto">
          <a:xfrm>
            <a:off x="1462451" y="4173574"/>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9" name="Line 44"/>
          <p:cNvSpPr>
            <a:spLocks noChangeShapeType="1"/>
          </p:cNvSpPr>
          <p:nvPr/>
        </p:nvSpPr>
        <p:spPr bwMode="auto">
          <a:xfrm flipH="1">
            <a:off x="6178377" y="4173574"/>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0" name="Line 45"/>
          <p:cNvSpPr>
            <a:spLocks noChangeShapeType="1"/>
          </p:cNvSpPr>
          <p:nvPr/>
        </p:nvSpPr>
        <p:spPr bwMode="auto">
          <a:xfrm>
            <a:off x="1462451" y="4125644"/>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1" name="Line 46"/>
          <p:cNvSpPr>
            <a:spLocks noChangeShapeType="1"/>
          </p:cNvSpPr>
          <p:nvPr/>
        </p:nvSpPr>
        <p:spPr bwMode="auto">
          <a:xfrm flipH="1">
            <a:off x="6178377" y="4125644"/>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2" name="Line 47"/>
          <p:cNvSpPr>
            <a:spLocks noChangeShapeType="1"/>
          </p:cNvSpPr>
          <p:nvPr/>
        </p:nvSpPr>
        <p:spPr bwMode="auto">
          <a:xfrm>
            <a:off x="1462451" y="4084562"/>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3" name="Line 48"/>
          <p:cNvSpPr>
            <a:spLocks noChangeShapeType="1"/>
          </p:cNvSpPr>
          <p:nvPr/>
        </p:nvSpPr>
        <p:spPr bwMode="auto">
          <a:xfrm flipH="1">
            <a:off x="6178377" y="4084562"/>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4" name="Line 49"/>
          <p:cNvSpPr>
            <a:spLocks noChangeShapeType="1"/>
          </p:cNvSpPr>
          <p:nvPr/>
        </p:nvSpPr>
        <p:spPr bwMode="auto">
          <a:xfrm>
            <a:off x="1462451" y="4045190"/>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5" name="Line 50"/>
          <p:cNvSpPr>
            <a:spLocks noChangeShapeType="1"/>
          </p:cNvSpPr>
          <p:nvPr/>
        </p:nvSpPr>
        <p:spPr bwMode="auto">
          <a:xfrm flipH="1">
            <a:off x="6178377" y="4045190"/>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6" name="Line 51"/>
          <p:cNvSpPr>
            <a:spLocks noChangeShapeType="1"/>
          </p:cNvSpPr>
          <p:nvPr/>
        </p:nvSpPr>
        <p:spPr bwMode="auto">
          <a:xfrm>
            <a:off x="1462451" y="4014379"/>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7" name="Line 52"/>
          <p:cNvSpPr>
            <a:spLocks noChangeShapeType="1"/>
          </p:cNvSpPr>
          <p:nvPr/>
        </p:nvSpPr>
        <p:spPr bwMode="auto">
          <a:xfrm flipH="1">
            <a:off x="6178377" y="4014379"/>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8" name="Line 53"/>
          <p:cNvSpPr>
            <a:spLocks noChangeShapeType="1"/>
          </p:cNvSpPr>
          <p:nvPr/>
        </p:nvSpPr>
        <p:spPr bwMode="auto">
          <a:xfrm>
            <a:off x="1462451" y="4014379"/>
            <a:ext cx="41083"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89" name="Line 54"/>
          <p:cNvSpPr>
            <a:spLocks noChangeShapeType="1"/>
          </p:cNvSpPr>
          <p:nvPr/>
        </p:nvSpPr>
        <p:spPr bwMode="auto">
          <a:xfrm flipH="1">
            <a:off x="6154413" y="4014379"/>
            <a:ext cx="47929"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90" name="Line 57"/>
          <p:cNvSpPr>
            <a:spLocks noChangeShapeType="1"/>
          </p:cNvSpPr>
          <p:nvPr/>
        </p:nvSpPr>
        <p:spPr bwMode="auto">
          <a:xfrm>
            <a:off x="1462451" y="3783291"/>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91" name="Line 58"/>
          <p:cNvSpPr>
            <a:spLocks noChangeShapeType="1"/>
          </p:cNvSpPr>
          <p:nvPr/>
        </p:nvSpPr>
        <p:spPr bwMode="auto">
          <a:xfrm flipH="1">
            <a:off x="6178377" y="3783291"/>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92" name="Line 59"/>
          <p:cNvSpPr>
            <a:spLocks noChangeShapeType="1"/>
          </p:cNvSpPr>
          <p:nvPr/>
        </p:nvSpPr>
        <p:spPr bwMode="auto">
          <a:xfrm>
            <a:off x="1462451" y="3654908"/>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93" name="Line 60"/>
          <p:cNvSpPr>
            <a:spLocks noChangeShapeType="1"/>
          </p:cNvSpPr>
          <p:nvPr/>
        </p:nvSpPr>
        <p:spPr bwMode="auto">
          <a:xfrm flipH="1">
            <a:off x="6178377" y="3654908"/>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94" name="Line 61"/>
          <p:cNvSpPr>
            <a:spLocks noChangeShapeType="1"/>
          </p:cNvSpPr>
          <p:nvPr/>
        </p:nvSpPr>
        <p:spPr bwMode="auto">
          <a:xfrm>
            <a:off x="1462451" y="3559048"/>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95" name="Line 62"/>
          <p:cNvSpPr>
            <a:spLocks noChangeShapeType="1"/>
          </p:cNvSpPr>
          <p:nvPr/>
        </p:nvSpPr>
        <p:spPr bwMode="auto">
          <a:xfrm flipH="1">
            <a:off x="6178377" y="3559048"/>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96" name="Line 63"/>
          <p:cNvSpPr>
            <a:spLocks noChangeShapeType="1"/>
          </p:cNvSpPr>
          <p:nvPr/>
        </p:nvSpPr>
        <p:spPr bwMode="auto">
          <a:xfrm>
            <a:off x="1462451" y="3487154"/>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97" name="Line 64"/>
          <p:cNvSpPr>
            <a:spLocks noChangeShapeType="1"/>
          </p:cNvSpPr>
          <p:nvPr/>
        </p:nvSpPr>
        <p:spPr bwMode="auto">
          <a:xfrm flipH="1">
            <a:off x="6178377" y="3487154"/>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98" name="Line 65"/>
          <p:cNvSpPr>
            <a:spLocks noChangeShapeType="1"/>
          </p:cNvSpPr>
          <p:nvPr/>
        </p:nvSpPr>
        <p:spPr bwMode="auto">
          <a:xfrm>
            <a:off x="1462451" y="3423819"/>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99" name="Line 66"/>
          <p:cNvSpPr>
            <a:spLocks noChangeShapeType="1"/>
          </p:cNvSpPr>
          <p:nvPr/>
        </p:nvSpPr>
        <p:spPr bwMode="auto">
          <a:xfrm flipH="1">
            <a:off x="6178377" y="3423819"/>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0" name="Line 67"/>
          <p:cNvSpPr>
            <a:spLocks noChangeShapeType="1"/>
          </p:cNvSpPr>
          <p:nvPr/>
        </p:nvSpPr>
        <p:spPr bwMode="auto">
          <a:xfrm>
            <a:off x="1462451" y="3375890"/>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1" name="Line 68"/>
          <p:cNvSpPr>
            <a:spLocks noChangeShapeType="1"/>
          </p:cNvSpPr>
          <p:nvPr/>
        </p:nvSpPr>
        <p:spPr bwMode="auto">
          <a:xfrm flipH="1">
            <a:off x="6178377" y="3375890"/>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2" name="Line 69"/>
          <p:cNvSpPr>
            <a:spLocks noChangeShapeType="1"/>
          </p:cNvSpPr>
          <p:nvPr/>
        </p:nvSpPr>
        <p:spPr bwMode="auto">
          <a:xfrm>
            <a:off x="1462451" y="3336518"/>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3" name="Line 70"/>
          <p:cNvSpPr>
            <a:spLocks noChangeShapeType="1"/>
          </p:cNvSpPr>
          <p:nvPr/>
        </p:nvSpPr>
        <p:spPr bwMode="auto">
          <a:xfrm flipH="1">
            <a:off x="6178377" y="3336518"/>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4" name="Line 71"/>
          <p:cNvSpPr>
            <a:spLocks noChangeShapeType="1"/>
          </p:cNvSpPr>
          <p:nvPr/>
        </p:nvSpPr>
        <p:spPr bwMode="auto">
          <a:xfrm>
            <a:off x="1462451" y="3297148"/>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5" name="Line 72"/>
          <p:cNvSpPr>
            <a:spLocks noChangeShapeType="1"/>
          </p:cNvSpPr>
          <p:nvPr/>
        </p:nvSpPr>
        <p:spPr bwMode="auto">
          <a:xfrm flipH="1">
            <a:off x="6178377" y="3297148"/>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6" name="Line 73"/>
          <p:cNvSpPr>
            <a:spLocks noChangeShapeType="1"/>
          </p:cNvSpPr>
          <p:nvPr/>
        </p:nvSpPr>
        <p:spPr bwMode="auto">
          <a:xfrm>
            <a:off x="1462451" y="3264624"/>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7" name="Line 74"/>
          <p:cNvSpPr>
            <a:spLocks noChangeShapeType="1"/>
          </p:cNvSpPr>
          <p:nvPr/>
        </p:nvSpPr>
        <p:spPr bwMode="auto">
          <a:xfrm flipH="1">
            <a:off x="6178377" y="3264624"/>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8" name="Line 75"/>
          <p:cNvSpPr>
            <a:spLocks noChangeShapeType="1"/>
          </p:cNvSpPr>
          <p:nvPr/>
        </p:nvSpPr>
        <p:spPr bwMode="auto">
          <a:xfrm>
            <a:off x="1462451" y="3264624"/>
            <a:ext cx="41083"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09" name="Line 76"/>
          <p:cNvSpPr>
            <a:spLocks noChangeShapeType="1"/>
          </p:cNvSpPr>
          <p:nvPr/>
        </p:nvSpPr>
        <p:spPr bwMode="auto">
          <a:xfrm flipH="1">
            <a:off x="6154413" y="3264624"/>
            <a:ext cx="47929"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0" name="Line 79"/>
          <p:cNvSpPr>
            <a:spLocks noChangeShapeType="1"/>
          </p:cNvSpPr>
          <p:nvPr/>
        </p:nvSpPr>
        <p:spPr bwMode="auto">
          <a:xfrm>
            <a:off x="1462451" y="3033535"/>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1" name="Line 80"/>
          <p:cNvSpPr>
            <a:spLocks noChangeShapeType="1"/>
          </p:cNvSpPr>
          <p:nvPr/>
        </p:nvSpPr>
        <p:spPr bwMode="auto">
          <a:xfrm flipH="1">
            <a:off x="6178377" y="3033535"/>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2" name="Line 81"/>
          <p:cNvSpPr>
            <a:spLocks noChangeShapeType="1"/>
          </p:cNvSpPr>
          <p:nvPr/>
        </p:nvSpPr>
        <p:spPr bwMode="auto">
          <a:xfrm>
            <a:off x="1462451" y="2906864"/>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3" name="Line 82"/>
          <p:cNvSpPr>
            <a:spLocks noChangeShapeType="1"/>
          </p:cNvSpPr>
          <p:nvPr/>
        </p:nvSpPr>
        <p:spPr bwMode="auto">
          <a:xfrm flipH="1">
            <a:off x="6178377" y="2906864"/>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4" name="Line 83"/>
          <p:cNvSpPr>
            <a:spLocks noChangeShapeType="1"/>
          </p:cNvSpPr>
          <p:nvPr/>
        </p:nvSpPr>
        <p:spPr bwMode="auto">
          <a:xfrm>
            <a:off x="1462451" y="2811005"/>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5" name="Line 84"/>
          <p:cNvSpPr>
            <a:spLocks noChangeShapeType="1"/>
          </p:cNvSpPr>
          <p:nvPr/>
        </p:nvSpPr>
        <p:spPr bwMode="auto">
          <a:xfrm flipH="1">
            <a:off x="6178377" y="2811005"/>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6" name="Line 85"/>
          <p:cNvSpPr>
            <a:spLocks noChangeShapeType="1"/>
          </p:cNvSpPr>
          <p:nvPr/>
        </p:nvSpPr>
        <p:spPr bwMode="auto">
          <a:xfrm>
            <a:off x="1462451" y="2739111"/>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7" name="Line 86"/>
          <p:cNvSpPr>
            <a:spLocks noChangeShapeType="1"/>
          </p:cNvSpPr>
          <p:nvPr/>
        </p:nvSpPr>
        <p:spPr bwMode="auto">
          <a:xfrm flipH="1">
            <a:off x="6178377" y="2739111"/>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8" name="Line 87"/>
          <p:cNvSpPr>
            <a:spLocks noChangeShapeType="1"/>
          </p:cNvSpPr>
          <p:nvPr/>
        </p:nvSpPr>
        <p:spPr bwMode="auto">
          <a:xfrm>
            <a:off x="1462451" y="2675775"/>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19" name="Line 88"/>
          <p:cNvSpPr>
            <a:spLocks noChangeShapeType="1"/>
          </p:cNvSpPr>
          <p:nvPr/>
        </p:nvSpPr>
        <p:spPr bwMode="auto">
          <a:xfrm flipH="1">
            <a:off x="6178377" y="2675775"/>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20" name="Line 89"/>
          <p:cNvSpPr>
            <a:spLocks noChangeShapeType="1"/>
          </p:cNvSpPr>
          <p:nvPr/>
        </p:nvSpPr>
        <p:spPr bwMode="auto">
          <a:xfrm>
            <a:off x="1462451" y="2627845"/>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21" name="Line 90"/>
          <p:cNvSpPr>
            <a:spLocks noChangeShapeType="1"/>
          </p:cNvSpPr>
          <p:nvPr/>
        </p:nvSpPr>
        <p:spPr bwMode="auto">
          <a:xfrm flipH="1">
            <a:off x="6178377" y="2627845"/>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22" name="Line 91"/>
          <p:cNvSpPr>
            <a:spLocks noChangeShapeType="1"/>
          </p:cNvSpPr>
          <p:nvPr/>
        </p:nvSpPr>
        <p:spPr bwMode="auto">
          <a:xfrm>
            <a:off x="1462451" y="2588475"/>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23" name="Line 92"/>
          <p:cNvSpPr>
            <a:spLocks noChangeShapeType="1"/>
          </p:cNvSpPr>
          <p:nvPr/>
        </p:nvSpPr>
        <p:spPr bwMode="auto">
          <a:xfrm flipH="1">
            <a:off x="6178377" y="2588475"/>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24" name="Line 93"/>
          <p:cNvSpPr>
            <a:spLocks noChangeShapeType="1"/>
          </p:cNvSpPr>
          <p:nvPr/>
        </p:nvSpPr>
        <p:spPr bwMode="auto">
          <a:xfrm>
            <a:off x="1462451" y="2547393"/>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25" name="Line 94"/>
          <p:cNvSpPr>
            <a:spLocks noChangeShapeType="1"/>
          </p:cNvSpPr>
          <p:nvPr/>
        </p:nvSpPr>
        <p:spPr bwMode="auto">
          <a:xfrm flipH="1">
            <a:off x="6178377" y="2547393"/>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26" name="Line 95"/>
          <p:cNvSpPr>
            <a:spLocks noChangeShapeType="1"/>
          </p:cNvSpPr>
          <p:nvPr/>
        </p:nvSpPr>
        <p:spPr bwMode="auto">
          <a:xfrm>
            <a:off x="1462451" y="2516581"/>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27" name="Line 96"/>
          <p:cNvSpPr>
            <a:spLocks noChangeShapeType="1"/>
          </p:cNvSpPr>
          <p:nvPr/>
        </p:nvSpPr>
        <p:spPr bwMode="auto">
          <a:xfrm flipH="1">
            <a:off x="6178377" y="2516581"/>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28" name="Line 97"/>
          <p:cNvSpPr>
            <a:spLocks noChangeShapeType="1"/>
          </p:cNvSpPr>
          <p:nvPr/>
        </p:nvSpPr>
        <p:spPr bwMode="auto">
          <a:xfrm>
            <a:off x="1462451" y="2516581"/>
            <a:ext cx="41083"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29" name="Line 98"/>
          <p:cNvSpPr>
            <a:spLocks noChangeShapeType="1"/>
          </p:cNvSpPr>
          <p:nvPr/>
        </p:nvSpPr>
        <p:spPr bwMode="auto">
          <a:xfrm flipH="1">
            <a:off x="6154413" y="2516581"/>
            <a:ext cx="47929"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0" name="Line 101"/>
          <p:cNvSpPr>
            <a:spLocks noChangeShapeType="1"/>
          </p:cNvSpPr>
          <p:nvPr/>
        </p:nvSpPr>
        <p:spPr bwMode="auto">
          <a:xfrm>
            <a:off x="1462451" y="2285491"/>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1" name="Line 102"/>
          <p:cNvSpPr>
            <a:spLocks noChangeShapeType="1"/>
          </p:cNvSpPr>
          <p:nvPr/>
        </p:nvSpPr>
        <p:spPr bwMode="auto">
          <a:xfrm flipH="1">
            <a:off x="6178377" y="2285491"/>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2" name="Line 103"/>
          <p:cNvSpPr>
            <a:spLocks noChangeShapeType="1"/>
          </p:cNvSpPr>
          <p:nvPr/>
        </p:nvSpPr>
        <p:spPr bwMode="auto">
          <a:xfrm>
            <a:off x="1462451" y="2157109"/>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3" name="Line 104"/>
          <p:cNvSpPr>
            <a:spLocks noChangeShapeType="1"/>
          </p:cNvSpPr>
          <p:nvPr/>
        </p:nvSpPr>
        <p:spPr bwMode="auto">
          <a:xfrm flipH="1">
            <a:off x="6178377" y="2157109"/>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4" name="Line 105"/>
          <p:cNvSpPr>
            <a:spLocks noChangeShapeType="1"/>
          </p:cNvSpPr>
          <p:nvPr/>
        </p:nvSpPr>
        <p:spPr bwMode="auto">
          <a:xfrm>
            <a:off x="1462451" y="2062961"/>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5" name="Line 106"/>
          <p:cNvSpPr>
            <a:spLocks noChangeShapeType="1"/>
          </p:cNvSpPr>
          <p:nvPr/>
        </p:nvSpPr>
        <p:spPr bwMode="auto">
          <a:xfrm flipH="1">
            <a:off x="6178377" y="2062961"/>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6" name="Line 107"/>
          <p:cNvSpPr>
            <a:spLocks noChangeShapeType="1"/>
          </p:cNvSpPr>
          <p:nvPr/>
        </p:nvSpPr>
        <p:spPr bwMode="auto">
          <a:xfrm>
            <a:off x="1462451" y="1991067"/>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7" name="Line 108"/>
          <p:cNvSpPr>
            <a:spLocks noChangeShapeType="1"/>
          </p:cNvSpPr>
          <p:nvPr/>
        </p:nvSpPr>
        <p:spPr bwMode="auto">
          <a:xfrm flipH="1">
            <a:off x="6178377" y="1991067"/>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8" name="Line 109"/>
          <p:cNvSpPr>
            <a:spLocks noChangeShapeType="1"/>
          </p:cNvSpPr>
          <p:nvPr/>
        </p:nvSpPr>
        <p:spPr bwMode="auto">
          <a:xfrm>
            <a:off x="1462451" y="1926019"/>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39" name="Line 110"/>
          <p:cNvSpPr>
            <a:spLocks noChangeShapeType="1"/>
          </p:cNvSpPr>
          <p:nvPr/>
        </p:nvSpPr>
        <p:spPr bwMode="auto">
          <a:xfrm flipH="1">
            <a:off x="6178377" y="1926019"/>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0" name="Line 111"/>
          <p:cNvSpPr>
            <a:spLocks noChangeShapeType="1"/>
          </p:cNvSpPr>
          <p:nvPr/>
        </p:nvSpPr>
        <p:spPr bwMode="auto">
          <a:xfrm>
            <a:off x="1462451" y="1879802"/>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1" name="Line 112"/>
          <p:cNvSpPr>
            <a:spLocks noChangeShapeType="1"/>
          </p:cNvSpPr>
          <p:nvPr/>
        </p:nvSpPr>
        <p:spPr bwMode="auto">
          <a:xfrm flipH="1">
            <a:off x="6178377" y="1879802"/>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2" name="Line 113"/>
          <p:cNvSpPr>
            <a:spLocks noChangeShapeType="1"/>
          </p:cNvSpPr>
          <p:nvPr/>
        </p:nvSpPr>
        <p:spPr bwMode="auto">
          <a:xfrm>
            <a:off x="1462451" y="1838719"/>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3" name="Line 114"/>
          <p:cNvSpPr>
            <a:spLocks noChangeShapeType="1"/>
          </p:cNvSpPr>
          <p:nvPr/>
        </p:nvSpPr>
        <p:spPr bwMode="auto">
          <a:xfrm flipH="1">
            <a:off x="6178377" y="1838719"/>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4" name="Line 115"/>
          <p:cNvSpPr>
            <a:spLocks noChangeShapeType="1"/>
          </p:cNvSpPr>
          <p:nvPr/>
        </p:nvSpPr>
        <p:spPr bwMode="auto">
          <a:xfrm>
            <a:off x="1462451" y="1799348"/>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5" name="Line 116"/>
          <p:cNvSpPr>
            <a:spLocks noChangeShapeType="1"/>
          </p:cNvSpPr>
          <p:nvPr/>
        </p:nvSpPr>
        <p:spPr bwMode="auto">
          <a:xfrm flipH="1">
            <a:off x="6178377" y="1799348"/>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6" name="Line 117"/>
          <p:cNvSpPr>
            <a:spLocks noChangeShapeType="1"/>
          </p:cNvSpPr>
          <p:nvPr/>
        </p:nvSpPr>
        <p:spPr bwMode="auto">
          <a:xfrm>
            <a:off x="1462451" y="1766825"/>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7" name="Line 118"/>
          <p:cNvSpPr>
            <a:spLocks noChangeShapeType="1"/>
          </p:cNvSpPr>
          <p:nvPr/>
        </p:nvSpPr>
        <p:spPr bwMode="auto">
          <a:xfrm flipH="1">
            <a:off x="6178377" y="1766825"/>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8" name="Line 119"/>
          <p:cNvSpPr>
            <a:spLocks noChangeShapeType="1"/>
          </p:cNvSpPr>
          <p:nvPr/>
        </p:nvSpPr>
        <p:spPr bwMode="auto">
          <a:xfrm>
            <a:off x="1462451" y="1766825"/>
            <a:ext cx="41083"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49" name="Line 120"/>
          <p:cNvSpPr>
            <a:spLocks noChangeShapeType="1"/>
          </p:cNvSpPr>
          <p:nvPr/>
        </p:nvSpPr>
        <p:spPr bwMode="auto">
          <a:xfrm flipH="1">
            <a:off x="6154413" y="1766825"/>
            <a:ext cx="47929"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50" name="Line 123"/>
          <p:cNvSpPr>
            <a:spLocks noChangeShapeType="1"/>
          </p:cNvSpPr>
          <p:nvPr/>
        </p:nvSpPr>
        <p:spPr bwMode="auto">
          <a:xfrm>
            <a:off x="1462451" y="1535735"/>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51" name="Line 124"/>
          <p:cNvSpPr>
            <a:spLocks noChangeShapeType="1"/>
          </p:cNvSpPr>
          <p:nvPr/>
        </p:nvSpPr>
        <p:spPr bwMode="auto">
          <a:xfrm flipH="1">
            <a:off x="6178377" y="1535735"/>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52" name="Line 125"/>
          <p:cNvSpPr>
            <a:spLocks noChangeShapeType="1"/>
          </p:cNvSpPr>
          <p:nvPr/>
        </p:nvSpPr>
        <p:spPr bwMode="auto">
          <a:xfrm>
            <a:off x="1462451" y="1409065"/>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53" name="Line 126"/>
          <p:cNvSpPr>
            <a:spLocks noChangeShapeType="1"/>
          </p:cNvSpPr>
          <p:nvPr/>
        </p:nvSpPr>
        <p:spPr bwMode="auto">
          <a:xfrm flipH="1">
            <a:off x="6178377" y="1409065"/>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54" name="Line 127"/>
          <p:cNvSpPr>
            <a:spLocks noChangeShapeType="1"/>
          </p:cNvSpPr>
          <p:nvPr/>
        </p:nvSpPr>
        <p:spPr bwMode="auto">
          <a:xfrm>
            <a:off x="1462451" y="1313206"/>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55" name="Line 128"/>
          <p:cNvSpPr>
            <a:spLocks noChangeShapeType="1"/>
          </p:cNvSpPr>
          <p:nvPr/>
        </p:nvSpPr>
        <p:spPr bwMode="auto">
          <a:xfrm flipH="1">
            <a:off x="6178377" y="1313206"/>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56" name="Line 129"/>
          <p:cNvSpPr>
            <a:spLocks noChangeShapeType="1"/>
          </p:cNvSpPr>
          <p:nvPr/>
        </p:nvSpPr>
        <p:spPr bwMode="auto">
          <a:xfrm>
            <a:off x="1462451" y="1241311"/>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57" name="Line 130"/>
          <p:cNvSpPr>
            <a:spLocks noChangeShapeType="1"/>
          </p:cNvSpPr>
          <p:nvPr/>
        </p:nvSpPr>
        <p:spPr bwMode="auto">
          <a:xfrm flipH="1">
            <a:off x="6178377" y="1241311"/>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58" name="Line 131"/>
          <p:cNvSpPr>
            <a:spLocks noChangeShapeType="1"/>
          </p:cNvSpPr>
          <p:nvPr/>
        </p:nvSpPr>
        <p:spPr bwMode="auto">
          <a:xfrm>
            <a:off x="1462451" y="1177976"/>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59" name="Line 132"/>
          <p:cNvSpPr>
            <a:spLocks noChangeShapeType="1"/>
          </p:cNvSpPr>
          <p:nvPr/>
        </p:nvSpPr>
        <p:spPr bwMode="auto">
          <a:xfrm flipH="1">
            <a:off x="6178377" y="1177976"/>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0" name="Line 133"/>
          <p:cNvSpPr>
            <a:spLocks noChangeShapeType="1"/>
          </p:cNvSpPr>
          <p:nvPr/>
        </p:nvSpPr>
        <p:spPr bwMode="auto">
          <a:xfrm>
            <a:off x="1462451" y="1130047"/>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1" name="Line 134"/>
          <p:cNvSpPr>
            <a:spLocks noChangeShapeType="1"/>
          </p:cNvSpPr>
          <p:nvPr/>
        </p:nvSpPr>
        <p:spPr bwMode="auto">
          <a:xfrm flipH="1">
            <a:off x="6178377" y="1130047"/>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2" name="Line 135"/>
          <p:cNvSpPr>
            <a:spLocks noChangeShapeType="1"/>
          </p:cNvSpPr>
          <p:nvPr/>
        </p:nvSpPr>
        <p:spPr bwMode="auto">
          <a:xfrm>
            <a:off x="1462451" y="1090676"/>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3" name="Line 136"/>
          <p:cNvSpPr>
            <a:spLocks noChangeShapeType="1"/>
          </p:cNvSpPr>
          <p:nvPr/>
        </p:nvSpPr>
        <p:spPr bwMode="auto">
          <a:xfrm flipH="1">
            <a:off x="6178377" y="1090676"/>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4" name="Line 137"/>
          <p:cNvSpPr>
            <a:spLocks noChangeShapeType="1"/>
          </p:cNvSpPr>
          <p:nvPr/>
        </p:nvSpPr>
        <p:spPr bwMode="auto">
          <a:xfrm>
            <a:off x="1462451" y="1051305"/>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5" name="Line 138"/>
          <p:cNvSpPr>
            <a:spLocks noChangeShapeType="1"/>
          </p:cNvSpPr>
          <p:nvPr/>
        </p:nvSpPr>
        <p:spPr bwMode="auto">
          <a:xfrm flipH="1">
            <a:off x="6178377" y="1051305"/>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6" name="Line 139"/>
          <p:cNvSpPr>
            <a:spLocks noChangeShapeType="1"/>
          </p:cNvSpPr>
          <p:nvPr/>
        </p:nvSpPr>
        <p:spPr bwMode="auto">
          <a:xfrm>
            <a:off x="1462451" y="1018781"/>
            <a:ext cx="17117"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7" name="Line 140"/>
          <p:cNvSpPr>
            <a:spLocks noChangeShapeType="1"/>
          </p:cNvSpPr>
          <p:nvPr/>
        </p:nvSpPr>
        <p:spPr bwMode="auto">
          <a:xfrm flipH="1">
            <a:off x="6178377" y="1018781"/>
            <a:ext cx="23965"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8" name="Line 141"/>
          <p:cNvSpPr>
            <a:spLocks noChangeShapeType="1"/>
          </p:cNvSpPr>
          <p:nvPr/>
        </p:nvSpPr>
        <p:spPr bwMode="auto">
          <a:xfrm>
            <a:off x="1462451" y="1018781"/>
            <a:ext cx="41083"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69" name="Line 142"/>
          <p:cNvSpPr>
            <a:spLocks noChangeShapeType="1"/>
          </p:cNvSpPr>
          <p:nvPr/>
        </p:nvSpPr>
        <p:spPr bwMode="auto">
          <a:xfrm flipH="1">
            <a:off x="6154413" y="1018781"/>
            <a:ext cx="47929"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grpSp>
        <p:nvGrpSpPr>
          <p:cNvPr id="370" name="グループ化 369"/>
          <p:cNvGrpSpPr/>
          <p:nvPr/>
        </p:nvGrpSpPr>
        <p:grpSpPr>
          <a:xfrm>
            <a:off x="924904" y="836712"/>
            <a:ext cx="524911" cy="4104456"/>
            <a:chOff x="1979712" y="764704"/>
            <a:chExt cx="486804" cy="3806483"/>
          </a:xfrm>
        </p:grpSpPr>
        <p:sp>
          <p:nvSpPr>
            <p:cNvPr id="371" name="Rectangle 33"/>
            <p:cNvSpPr>
              <a:spLocks noChangeArrowheads="1"/>
            </p:cNvSpPr>
            <p:nvPr/>
          </p:nvSpPr>
          <p:spPr bwMode="auto">
            <a:xfrm>
              <a:off x="1979712" y="4294188"/>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372" name="Rectangle 34"/>
            <p:cNvSpPr>
              <a:spLocks noChangeArrowheads="1"/>
            </p:cNvSpPr>
            <p:nvPr/>
          </p:nvSpPr>
          <p:spPr bwMode="auto">
            <a:xfrm>
              <a:off x="2267744" y="4234979"/>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8</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sp>
          <p:nvSpPr>
            <p:cNvPr id="373" name="Rectangle 55"/>
            <p:cNvSpPr>
              <a:spLocks noChangeArrowheads="1"/>
            </p:cNvSpPr>
            <p:nvPr/>
          </p:nvSpPr>
          <p:spPr bwMode="auto">
            <a:xfrm>
              <a:off x="1979712" y="3600450"/>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374" name="Rectangle 56"/>
            <p:cNvSpPr>
              <a:spLocks noChangeArrowheads="1"/>
            </p:cNvSpPr>
            <p:nvPr/>
          </p:nvSpPr>
          <p:spPr bwMode="auto">
            <a:xfrm>
              <a:off x="2267744" y="3541242"/>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9</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sp>
          <p:nvSpPr>
            <p:cNvPr id="375" name="Rectangle 77"/>
            <p:cNvSpPr>
              <a:spLocks noChangeArrowheads="1"/>
            </p:cNvSpPr>
            <p:nvPr/>
          </p:nvSpPr>
          <p:spPr bwMode="auto">
            <a:xfrm>
              <a:off x="1979712" y="2905125"/>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376" name="Rectangle 78"/>
            <p:cNvSpPr>
              <a:spLocks noChangeArrowheads="1"/>
            </p:cNvSpPr>
            <p:nvPr/>
          </p:nvSpPr>
          <p:spPr bwMode="auto">
            <a:xfrm>
              <a:off x="2267744" y="2847504"/>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sp>
          <p:nvSpPr>
            <p:cNvPr id="377" name="Rectangle 99"/>
            <p:cNvSpPr>
              <a:spLocks noChangeArrowheads="1"/>
            </p:cNvSpPr>
            <p:nvPr/>
          </p:nvSpPr>
          <p:spPr bwMode="auto">
            <a:xfrm>
              <a:off x="1979712" y="2211388"/>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378" name="Rectangle 100"/>
            <p:cNvSpPr>
              <a:spLocks noChangeArrowheads="1"/>
            </p:cNvSpPr>
            <p:nvPr/>
          </p:nvSpPr>
          <p:spPr bwMode="auto">
            <a:xfrm>
              <a:off x="2267744" y="2152179"/>
              <a:ext cx="1888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11</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sp>
          <p:nvSpPr>
            <p:cNvPr id="379" name="Rectangle 121"/>
            <p:cNvSpPr>
              <a:spLocks noChangeArrowheads="1"/>
            </p:cNvSpPr>
            <p:nvPr/>
          </p:nvSpPr>
          <p:spPr bwMode="auto">
            <a:xfrm>
              <a:off x="1979712" y="1517650"/>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380" name="Rectangle 122"/>
            <p:cNvSpPr>
              <a:spLocks noChangeArrowheads="1"/>
            </p:cNvSpPr>
            <p:nvPr/>
          </p:nvSpPr>
          <p:spPr bwMode="auto">
            <a:xfrm>
              <a:off x="2267744" y="1458442"/>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12</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sp>
          <p:nvSpPr>
            <p:cNvPr id="381" name="Rectangle 143"/>
            <p:cNvSpPr>
              <a:spLocks noChangeArrowheads="1"/>
            </p:cNvSpPr>
            <p:nvPr/>
          </p:nvSpPr>
          <p:spPr bwMode="auto">
            <a:xfrm>
              <a:off x="1979712" y="822325"/>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382" name="Rectangle 144"/>
            <p:cNvSpPr>
              <a:spLocks noChangeArrowheads="1"/>
            </p:cNvSpPr>
            <p:nvPr/>
          </p:nvSpPr>
          <p:spPr bwMode="auto">
            <a:xfrm>
              <a:off x="2267744" y="764704"/>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13</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grpSp>
      <p:sp>
        <p:nvSpPr>
          <p:cNvPr id="383" name="Line 145"/>
          <p:cNvSpPr>
            <a:spLocks noChangeShapeType="1"/>
          </p:cNvSpPr>
          <p:nvPr/>
        </p:nvSpPr>
        <p:spPr bwMode="auto">
          <a:xfrm>
            <a:off x="1462451" y="1018781"/>
            <a:ext cx="4739892"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84" name="Line 146"/>
          <p:cNvSpPr>
            <a:spLocks noChangeShapeType="1"/>
          </p:cNvSpPr>
          <p:nvPr/>
        </p:nvSpPr>
        <p:spPr bwMode="auto">
          <a:xfrm>
            <a:off x="1462451" y="4762423"/>
            <a:ext cx="4739892" cy="0"/>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85" name="Line 147"/>
          <p:cNvSpPr>
            <a:spLocks noChangeShapeType="1"/>
          </p:cNvSpPr>
          <p:nvPr/>
        </p:nvSpPr>
        <p:spPr bwMode="auto">
          <a:xfrm flipV="1">
            <a:off x="6202342" y="1018781"/>
            <a:ext cx="0" cy="374364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86" name="Line 148"/>
          <p:cNvSpPr>
            <a:spLocks noChangeShapeType="1"/>
          </p:cNvSpPr>
          <p:nvPr/>
        </p:nvSpPr>
        <p:spPr bwMode="auto">
          <a:xfrm flipV="1">
            <a:off x="1462451" y="1018781"/>
            <a:ext cx="0" cy="3743642"/>
          </a:xfrm>
          <a:prstGeom prst="line">
            <a:avLst/>
          </a:prstGeom>
          <a:noFill/>
          <a:ln w="285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87" name="Freeform 149"/>
          <p:cNvSpPr>
            <a:spLocks/>
          </p:cNvSpPr>
          <p:nvPr/>
        </p:nvSpPr>
        <p:spPr bwMode="auto">
          <a:xfrm>
            <a:off x="1462451" y="1273836"/>
            <a:ext cx="4739892" cy="1951418"/>
          </a:xfrm>
          <a:custGeom>
            <a:avLst/>
            <a:gdLst>
              <a:gd name="T0" fmla="*/ 0 w 2769"/>
              <a:gd name="T1" fmla="*/ 1140 h 1140"/>
              <a:gd name="T2" fmla="*/ 689 w 2769"/>
              <a:gd name="T3" fmla="*/ 856 h 1140"/>
              <a:gd name="T4" fmla="*/ 2076 w 2769"/>
              <a:gd name="T5" fmla="*/ 288 h 1140"/>
              <a:gd name="T6" fmla="*/ 2769 w 2769"/>
              <a:gd name="T7" fmla="*/ 0 h 1140"/>
            </a:gdLst>
            <a:ahLst/>
            <a:cxnLst>
              <a:cxn ang="0">
                <a:pos x="T0" y="T1"/>
              </a:cxn>
              <a:cxn ang="0">
                <a:pos x="T2" y="T3"/>
              </a:cxn>
              <a:cxn ang="0">
                <a:pos x="T4" y="T5"/>
              </a:cxn>
              <a:cxn ang="0">
                <a:pos x="T6" y="T7"/>
              </a:cxn>
            </a:cxnLst>
            <a:rect l="0" t="0" r="r" b="b"/>
            <a:pathLst>
              <a:path w="2769" h="1140">
                <a:moveTo>
                  <a:pt x="0" y="1140"/>
                </a:moveTo>
                <a:lnTo>
                  <a:pt x="689" y="856"/>
                </a:lnTo>
                <a:lnTo>
                  <a:pt x="2076" y="288"/>
                </a:lnTo>
                <a:lnTo>
                  <a:pt x="2769" y="0"/>
                </a:lnTo>
              </a:path>
            </a:pathLst>
          </a:custGeom>
          <a:noFill/>
          <a:ln w="28575">
            <a:solidFill>
              <a:srgbClr val="0000FF"/>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pSp>
        <p:nvGrpSpPr>
          <p:cNvPr id="393" name="グループ化 392"/>
          <p:cNvGrpSpPr/>
          <p:nvPr/>
        </p:nvGrpSpPr>
        <p:grpSpPr>
          <a:xfrm>
            <a:off x="6274351" y="836712"/>
            <a:ext cx="524911" cy="4104456"/>
            <a:chOff x="1979712" y="764704"/>
            <a:chExt cx="486804" cy="3806483"/>
          </a:xfrm>
        </p:grpSpPr>
        <p:sp>
          <p:nvSpPr>
            <p:cNvPr id="394" name="Rectangle 33"/>
            <p:cNvSpPr>
              <a:spLocks noChangeArrowheads="1"/>
            </p:cNvSpPr>
            <p:nvPr/>
          </p:nvSpPr>
          <p:spPr bwMode="auto">
            <a:xfrm>
              <a:off x="1979712" y="4294188"/>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395" name="Rectangle 34"/>
            <p:cNvSpPr>
              <a:spLocks noChangeArrowheads="1"/>
            </p:cNvSpPr>
            <p:nvPr/>
          </p:nvSpPr>
          <p:spPr bwMode="auto">
            <a:xfrm>
              <a:off x="2267744" y="4234979"/>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8</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sp>
          <p:nvSpPr>
            <p:cNvPr id="396" name="Rectangle 55"/>
            <p:cNvSpPr>
              <a:spLocks noChangeArrowheads="1"/>
            </p:cNvSpPr>
            <p:nvPr/>
          </p:nvSpPr>
          <p:spPr bwMode="auto">
            <a:xfrm>
              <a:off x="1979712" y="3600450"/>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397" name="Rectangle 56"/>
            <p:cNvSpPr>
              <a:spLocks noChangeArrowheads="1"/>
            </p:cNvSpPr>
            <p:nvPr/>
          </p:nvSpPr>
          <p:spPr bwMode="auto">
            <a:xfrm>
              <a:off x="2267744" y="3541242"/>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9</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sp>
          <p:nvSpPr>
            <p:cNvPr id="398" name="Rectangle 77"/>
            <p:cNvSpPr>
              <a:spLocks noChangeArrowheads="1"/>
            </p:cNvSpPr>
            <p:nvPr/>
          </p:nvSpPr>
          <p:spPr bwMode="auto">
            <a:xfrm>
              <a:off x="1979712" y="2905125"/>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399" name="Rectangle 78"/>
            <p:cNvSpPr>
              <a:spLocks noChangeArrowheads="1"/>
            </p:cNvSpPr>
            <p:nvPr/>
          </p:nvSpPr>
          <p:spPr bwMode="auto">
            <a:xfrm>
              <a:off x="2267744" y="2847504"/>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sp>
          <p:nvSpPr>
            <p:cNvPr id="400" name="Rectangle 99"/>
            <p:cNvSpPr>
              <a:spLocks noChangeArrowheads="1"/>
            </p:cNvSpPr>
            <p:nvPr/>
          </p:nvSpPr>
          <p:spPr bwMode="auto">
            <a:xfrm>
              <a:off x="1979712" y="2211388"/>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401" name="Rectangle 100"/>
            <p:cNvSpPr>
              <a:spLocks noChangeArrowheads="1"/>
            </p:cNvSpPr>
            <p:nvPr/>
          </p:nvSpPr>
          <p:spPr bwMode="auto">
            <a:xfrm>
              <a:off x="2267744" y="2152179"/>
              <a:ext cx="1888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11</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sp>
          <p:nvSpPr>
            <p:cNvPr id="402" name="Rectangle 121"/>
            <p:cNvSpPr>
              <a:spLocks noChangeArrowheads="1"/>
            </p:cNvSpPr>
            <p:nvPr/>
          </p:nvSpPr>
          <p:spPr bwMode="auto">
            <a:xfrm>
              <a:off x="1979712" y="1517650"/>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403" name="Rectangle 122"/>
            <p:cNvSpPr>
              <a:spLocks noChangeArrowheads="1"/>
            </p:cNvSpPr>
            <p:nvPr/>
          </p:nvSpPr>
          <p:spPr bwMode="auto">
            <a:xfrm>
              <a:off x="2267744" y="1458442"/>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12</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sp>
          <p:nvSpPr>
            <p:cNvPr id="404" name="Rectangle 143"/>
            <p:cNvSpPr>
              <a:spLocks noChangeArrowheads="1"/>
            </p:cNvSpPr>
            <p:nvPr/>
          </p:nvSpPr>
          <p:spPr bwMode="auto">
            <a:xfrm>
              <a:off x="1979712" y="822325"/>
              <a:ext cx="256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b="1" i="0" u="none" strike="noStrike" cap="none" normalizeH="0" baseline="0">
                  <a:ln>
                    <a:noFill/>
                  </a:ln>
                  <a:solidFill>
                    <a:srgbClr val="000000"/>
                  </a:solidFill>
                  <a:effectLst/>
                  <a:latin typeface="+mn-lt"/>
                  <a:ea typeface="MS UI Gothic" pitchFamily="50" charset="-128"/>
                  <a:cs typeface="ＭＳ Ｐゴシック" pitchFamily="50" charset="-128"/>
                </a:rPr>
                <a:t>10</a:t>
              </a:r>
              <a:endParaRPr kumimoji="1" lang="ja-JP" altLang="ja-JP" b="1" i="0" u="none" strike="noStrike" cap="none" normalizeH="0" baseline="0">
                <a:ln>
                  <a:noFill/>
                </a:ln>
                <a:solidFill>
                  <a:schemeClr val="tx1"/>
                </a:solidFill>
                <a:effectLst/>
                <a:latin typeface="+mn-lt"/>
                <a:cs typeface="ＭＳ Ｐゴシック" pitchFamily="50" charset="-128"/>
              </a:endParaRPr>
            </a:p>
          </p:txBody>
        </p:sp>
        <p:sp>
          <p:nvSpPr>
            <p:cNvPr id="405" name="Rectangle 144"/>
            <p:cNvSpPr>
              <a:spLocks noChangeArrowheads="1"/>
            </p:cNvSpPr>
            <p:nvPr/>
          </p:nvSpPr>
          <p:spPr bwMode="auto">
            <a:xfrm>
              <a:off x="2267744" y="764704"/>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1" i="0" u="none" strike="noStrike" cap="none" normalizeH="0" baseline="0">
                  <a:ln>
                    <a:noFill/>
                  </a:ln>
                  <a:solidFill>
                    <a:srgbClr val="000000"/>
                  </a:solidFill>
                  <a:effectLst/>
                  <a:latin typeface="+mn-lt"/>
                  <a:ea typeface="MS UI Gothic" pitchFamily="50" charset="-128"/>
                  <a:cs typeface="ＭＳ Ｐゴシック" pitchFamily="50" charset="-128"/>
                </a:rPr>
                <a:t>13</a:t>
              </a:r>
              <a:endParaRPr kumimoji="1" lang="ja-JP" altLang="ja-JP" sz="1400" b="1" i="0" u="none" strike="noStrike" cap="none" normalizeH="0" baseline="0">
                <a:ln>
                  <a:noFill/>
                </a:ln>
                <a:solidFill>
                  <a:schemeClr val="tx1"/>
                </a:solidFill>
                <a:effectLst/>
                <a:latin typeface="+mn-lt"/>
                <a:cs typeface="ＭＳ Ｐゴシック" pitchFamily="50" charset="-128"/>
              </a:endParaRPr>
            </a:p>
          </p:txBody>
        </p:sp>
      </p:grpSp>
      <p:sp>
        <p:nvSpPr>
          <p:cNvPr id="412" name="右矢印 411"/>
          <p:cNvSpPr/>
          <p:nvPr/>
        </p:nvSpPr>
        <p:spPr>
          <a:xfrm rot="20225516">
            <a:off x="1322740" y="2038771"/>
            <a:ext cx="5052663" cy="420940"/>
          </a:xfrm>
          <a:prstGeom prst="rightArrow">
            <a:avLst>
              <a:gd name="adj1" fmla="val 50000"/>
              <a:gd name="adj2" fmla="val 23508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168" name="正方形/長方形 167"/>
          <p:cNvSpPr/>
          <p:nvPr/>
        </p:nvSpPr>
        <p:spPr>
          <a:xfrm>
            <a:off x="914950" y="3467001"/>
            <a:ext cx="5668539" cy="523220"/>
          </a:xfrm>
          <a:prstGeom prst="rect">
            <a:avLst/>
          </a:prstGeom>
        </p:spPr>
        <p:txBody>
          <a:bodyPr wrap="none">
            <a:spAutoFit/>
          </a:bodyPr>
          <a:lstStyle/>
          <a:p>
            <a:pPr marL="0" lvl="1">
              <a:defRPr/>
            </a:pPr>
            <a:r>
              <a:rPr lang="ja-JP" altLang="en-US" sz="2800" b="1" dirty="0">
                <a:solidFill>
                  <a:srgbClr val="0000FF"/>
                </a:solidFill>
              </a:rPr>
              <a:t>１兆個　＝　</a:t>
            </a:r>
            <a:r>
              <a:rPr lang="en-US" altLang="ja-JP" sz="2800" b="1" dirty="0">
                <a:solidFill>
                  <a:srgbClr val="0000FF"/>
                </a:solidFill>
              </a:rPr>
              <a:t>100</a:t>
            </a:r>
            <a:r>
              <a:rPr lang="ja-JP" altLang="en-US" sz="2800" b="1" dirty="0">
                <a:solidFill>
                  <a:srgbClr val="0000FF"/>
                </a:solidFill>
              </a:rPr>
              <a:t>万個　ｘ　</a:t>
            </a:r>
            <a:r>
              <a:rPr lang="en-US" altLang="ja-JP" sz="2800" b="1" dirty="0">
                <a:solidFill>
                  <a:srgbClr val="0000FF"/>
                </a:solidFill>
              </a:rPr>
              <a:t>100</a:t>
            </a:r>
            <a:r>
              <a:rPr lang="ja-JP" altLang="en-US" sz="2800" b="1" dirty="0">
                <a:solidFill>
                  <a:srgbClr val="0000FF"/>
                </a:solidFill>
              </a:rPr>
              <a:t>万種類</a:t>
            </a:r>
            <a:endParaRPr lang="en-US" altLang="ja-JP" sz="2800" b="1" dirty="0">
              <a:solidFill>
                <a:srgbClr val="0000FF"/>
              </a:solidFill>
            </a:endParaRPr>
          </a:p>
        </p:txBody>
      </p:sp>
      <p:sp>
        <p:nvSpPr>
          <p:cNvPr id="4" name="正方形/長方形 3"/>
          <p:cNvSpPr/>
          <p:nvPr/>
        </p:nvSpPr>
        <p:spPr>
          <a:xfrm>
            <a:off x="233429" y="5248216"/>
            <a:ext cx="8913017" cy="1015663"/>
          </a:xfrm>
          <a:prstGeom prst="rect">
            <a:avLst/>
          </a:prstGeom>
        </p:spPr>
        <p:txBody>
          <a:bodyPr wrap="none">
            <a:spAutoFit/>
          </a:bodyPr>
          <a:lstStyle/>
          <a:p>
            <a:r>
              <a:rPr lang="en-US" altLang="ja-JP" sz="2000" b="1" dirty="0"/>
              <a:t>2020</a:t>
            </a:r>
            <a:r>
              <a:rPr lang="ja-JP" altLang="en-US" sz="2000" b="1" dirty="0"/>
              <a:t>年に世界の</a:t>
            </a:r>
            <a:r>
              <a:rPr lang="en-US" altLang="ja-JP" sz="2000" b="1" dirty="0"/>
              <a:t>IoT</a:t>
            </a:r>
            <a:r>
              <a:rPr lang="ja-JP" altLang="en-US" sz="2000" b="1" dirty="0"/>
              <a:t>端末</a:t>
            </a:r>
            <a:r>
              <a:rPr lang="en-US" altLang="ja-JP" sz="2000" b="1" dirty="0"/>
              <a:t>500</a:t>
            </a:r>
            <a:r>
              <a:rPr lang="ja-JP" altLang="en-US" sz="2000" b="1" dirty="0"/>
              <a:t>億個、</a:t>
            </a:r>
            <a:r>
              <a:rPr lang="en-US" altLang="ja-JP" sz="2000" b="1" dirty="0"/>
              <a:t>2030</a:t>
            </a:r>
            <a:r>
              <a:rPr lang="ja-JP" altLang="en-US" sz="2000" b="1" dirty="0"/>
              <a:t>年に</a:t>
            </a:r>
            <a:r>
              <a:rPr lang="en-US" altLang="ja-JP" sz="2000" b="1" dirty="0"/>
              <a:t>1</a:t>
            </a:r>
            <a:r>
              <a:rPr lang="ja-JP" altLang="en-US" sz="2000" b="1" dirty="0"/>
              <a:t>兆個程度</a:t>
            </a:r>
            <a:endParaRPr lang="en-US" altLang="ja-JP" sz="2000" b="1" dirty="0"/>
          </a:p>
          <a:p>
            <a:r>
              <a:rPr lang="ja-JP" altLang="en-US" sz="2000" b="1" kern="100" dirty="0">
                <a:cs typeface="Arial" panose="020B0604020202020204" pitchFamily="34" charset="0"/>
              </a:rPr>
              <a:t>農業、医療、産業用機器、民生機器、クルマなどに</a:t>
            </a:r>
            <a:r>
              <a:rPr lang="en-US" altLang="ja-JP" sz="2000" b="1" kern="100" dirty="0">
                <a:cs typeface="Arial" panose="020B0604020202020204" pitchFamily="34" charset="0"/>
              </a:rPr>
              <a:t>2030</a:t>
            </a:r>
            <a:r>
              <a:rPr lang="ja-JP" altLang="en-US" sz="2000" b="1" kern="100" dirty="0">
                <a:cs typeface="Arial" panose="020B0604020202020204" pitchFamily="34" charset="0"/>
              </a:rPr>
              <a:t>年まで経済波及</a:t>
            </a:r>
            <a:r>
              <a:rPr lang="en-US" altLang="ja-JP" sz="2000" b="1" kern="100" dirty="0">
                <a:ea typeface="+mj-ea"/>
                <a:cs typeface="Arial" panose="020B0604020202020204" pitchFamily="34" charset="0"/>
              </a:rPr>
              <a:t>14</a:t>
            </a:r>
            <a:r>
              <a:rPr lang="ja-JP" altLang="ja-JP" sz="2000" b="1" kern="100" dirty="0">
                <a:ea typeface="+mj-ea"/>
                <a:cs typeface="Arial" panose="020B0604020202020204" pitchFamily="34" charset="0"/>
              </a:rPr>
              <a:t>兆ドル</a:t>
            </a:r>
            <a:endParaRPr lang="en-US" altLang="ja-JP" sz="2000" b="1" kern="100" dirty="0">
              <a:ea typeface="+mj-ea"/>
              <a:cs typeface="Arial" panose="020B0604020202020204" pitchFamily="34" charset="0"/>
            </a:endParaRPr>
          </a:p>
          <a:p>
            <a:r>
              <a:rPr lang="ja-JP" altLang="en-US" sz="2000" b="1" kern="100" dirty="0">
                <a:solidFill>
                  <a:srgbClr val="0000FF"/>
                </a:solidFill>
                <a:ea typeface="+mj-ea"/>
                <a:cs typeface="Arial" panose="020B0604020202020204" pitchFamily="34" charset="0"/>
              </a:rPr>
              <a:t>アプリやサービス探索が重要。</a:t>
            </a:r>
            <a:r>
              <a:rPr lang="ja-JP" altLang="en-US" sz="2000" b="1" kern="100" dirty="0">
                <a:ea typeface="+mj-ea"/>
                <a:cs typeface="Arial" panose="020B0604020202020204" pitchFamily="34" charset="0"/>
              </a:rPr>
              <a:t>特に、電源線がなく、小型が新しいアプリを開拓。</a:t>
            </a:r>
            <a:endParaRPr lang="ja-JP" altLang="en-US" sz="2000" b="1" dirty="0">
              <a:ea typeface="+mj-ea"/>
            </a:endParaRPr>
          </a:p>
        </p:txBody>
      </p:sp>
      <p:sp>
        <p:nvSpPr>
          <p:cNvPr id="169" name="円/楕円 247"/>
          <p:cNvSpPr/>
          <p:nvPr/>
        </p:nvSpPr>
        <p:spPr>
          <a:xfrm>
            <a:off x="35496" y="5648035"/>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7432" y="1814452"/>
            <a:ext cx="2038053" cy="2939500"/>
          </a:xfrm>
          <a:prstGeom prst="rect">
            <a:avLst/>
          </a:prstGeom>
        </p:spPr>
      </p:pic>
      <p:sp>
        <p:nvSpPr>
          <p:cNvPr id="170" name="円/楕円 247">
            <a:extLst>
              <a:ext uri="{FF2B5EF4-FFF2-40B4-BE49-F238E27FC236}">
                <a16:creationId xmlns:a16="http://schemas.microsoft.com/office/drawing/2014/main" id="{0C7ABA69-723F-44B5-82D0-E0CDAA6E7076}"/>
              </a:ext>
            </a:extLst>
          </p:cNvPr>
          <p:cNvSpPr/>
          <p:nvPr/>
        </p:nvSpPr>
        <p:spPr>
          <a:xfrm>
            <a:off x="35496" y="5950240"/>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7A442271-6FF3-4D9C-9C6E-6E761A8F53BE}"/>
              </a:ext>
            </a:extLst>
          </p:cNvPr>
          <p:cNvSpPr/>
          <p:nvPr/>
        </p:nvSpPr>
        <p:spPr>
          <a:xfrm>
            <a:off x="-1" y="6381328"/>
            <a:ext cx="8810425" cy="523220"/>
          </a:xfrm>
          <a:prstGeom prst="rect">
            <a:avLst/>
          </a:prstGeom>
        </p:spPr>
        <p:txBody>
          <a:bodyPr wrap="square">
            <a:spAutoFit/>
          </a:bodyPr>
          <a:lstStyle/>
          <a:p>
            <a:r>
              <a:rPr lang="en-US" altLang="ja-JP" sz="1400" b="1" dirty="0"/>
              <a:t>Cisco, ”Internet of Things At-a-Glance”</a:t>
            </a:r>
          </a:p>
          <a:p>
            <a:r>
              <a:rPr lang="en-US" altLang="ja-JP" sz="1400" b="1" dirty="0"/>
              <a:t>World Economic Forum, “The Internet of Things and connected devices: making the world smarter” </a:t>
            </a:r>
            <a:endParaRPr lang="ja-JP" altLang="en-US" sz="1400" b="1" dirty="0"/>
          </a:p>
        </p:txBody>
      </p:sp>
      <p:sp>
        <p:nvSpPr>
          <p:cNvPr id="3" name="楕円 2">
            <a:extLst>
              <a:ext uri="{FF2B5EF4-FFF2-40B4-BE49-F238E27FC236}">
                <a16:creationId xmlns:a16="http://schemas.microsoft.com/office/drawing/2014/main" id="{513DC170-18CE-4461-B2F3-F7195F56256A}"/>
              </a:ext>
            </a:extLst>
          </p:cNvPr>
          <p:cNvSpPr/>
          <p:nvPr/>
        </p:nvSpPr>
        <p:spPr>
          <a:xfrm>
            <a:off x="4572000" y="3299294"/>
            <a:ext cx="2210142" cy="8263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6449581C-F165-4DC7-8CA2-0413ADFC2C10}"/>
              </a:ext>
            </a:extLst>
          </p:cNvPr>
          <p:cNvSpPr/>
          <p:nvPr/>
        </p:nvSpPr>
        <p:spPr>
          <a:xfrm>
            <a:off x="325408" y="531736"/>
            <a:ext cx="8039380" cy="523220"/>
          </a:xfrm>
          <a:prstGeom prst="rect">
            <a:avLst/>
          </a:prstGeom>
        </p:spPr>
        <p:txBody>
          <a:bodyPr wrap="none">
            <a:spAutoFit/>
          </a:bodyPr>
          <a:lstStyle/>
          <a:p>
            <a:r>
              <a:rPr lang="ja-JP" altLang="en-US" sz="2800" b="1" dirty="0">
                <a:solidFill>
                  <a:srgbClr val="0000FF"/>
                </a:solidFill>
                <a:ea typeface="+mj-ea"/>
              </a:rPr>
              <a:t>コロナ時代の省人化、自動化、ネット化などにも効果</a:t>
            </a:r>
          </a:p>
        </p:txBody>
      </p:sp>
    </p:spTree>
    <p:extLst>
      <p:ext uri="{BB962C8B-B14F-4D97-AF65-F5344CB8AC3E}">
        <p14:creationId xmlns:p14="http://schemas.microsoft.com/office/powerpoint/2010/main" val="942941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テキスト ボックス 105"/>
          <p:cNvSpPr txBox="1"/>
          <p:nvPr/>
        </p:nvSpPr>
        <p:spPr>
          <a:xfrm>
            <a:off x="0" y="25956"/>
            <a:ext cx="9144000" cy="584775"/>
          </a:xfrm>
          <a:prstGeom prst="rect">
            <a:avLst/>
          </a:prstGeom>
          <a:noFill/>
        </p:spPr>
        <p:txBody>
          <a:bodyPr wrap="square" rtlCol="0">
            <a:spAutoFit/>
          </a:bodyPr>
          <a:lstStyle/>
          <a:p>
            <a:pPr lvl="0" algn="ctr">
              <a:defRPr/>
            </a:pPr>
            <a:r>
              <a:rPr lang="ja-JP" altLang="en-US" sz="3200" b="1" noProof="0" dirty="0">
                <a:latin typeface="Arial" panose="020B0604020202020204" pitchFamily="34" charset="0"/>
                <a:ea typeface="ＭＳ Ｐゴシック" panose="020B0600070205080204" pitchFamily="50" charset="-128"/>
                <a:cs typeface="Arial" panose="020B0604020202020204" pitchFamily="34" charset="0"/>
              </a:rPr>
              <a:t>アウトライン</a:t>
            </a:r>
            <a:endParaRPr kumimoji="1" lang="ja-JP" altLang="en-US" sz="3200" b="1" i="0" u="none" strike="noStrike" kern="0" cap="none" spc="0" normalizeH="0" baseline="0" noProof="0" dirty="0">
              <a:ln>
                <a:noFill/>
              </a:ln>
              <a:solidFill>
                <a:sysClr val="windowText" lastClr="000000"/>
              </a:solidFill>
              <a:effectLst/>
              <a:uLnTx/>
              <a:uFillTx/>
            </a:endParaRPr>
          </a:p>
        </p:txBody>
      </p:sp>
      <p:pic>
        <p:nvPicPr>
          <p:cNvPr id="17" name="図 16">
            <a:extLst>
              <a:ext uri="{FF2B5EF4-FFF2-40B4-BE49-F238E27FC236}">
                <a16:creationId xmlns:a16="http://schemas.microsoft.com/office/drawing/2014/main" id="{AF6A6470-C091-4089-A0FD-46A5BC49B1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0232" y="4231802"/>
            <a:ext cx="1800200" cy="1090183"/>
          </a:xfrm>
          <a:prstGeom prst="rect">
            <a:avLst/>
          </a:prstGeom>
        </p:spPr>
      </p:pic>
      <p:sp>
        <p:nvSpPr>
          <p:cNvPr id="24" name="正方形/長方形 23">
            <a:extLst>
              <a:ext uri="{FF2B5EF4-FFF2-40B4-BE49-F238E27FC236}">
                <a16:creationId xmlns:a16="http://schemas.microsoft.com/office/drawing/2014/main" id="{762D1B50-58D9-4A6B-B1F9-6F7417EDC20C}"/>
              </a:ext>
            </a:extLst>
          </p:cNvPr>
          <p:cNvSpPr/>
          <p:nvPr/>
        </p:nvSpPr>
        <p:spPr>
          <a:xfrm>
            <a:off x="6878094" y="5321985"/>
            <a:ext cx="1364476" cy="461665"/>
          </a:xfrm>
          <a:prstGeom prst="rect">
            <a:avLst/>
          </a:prstGeom>
        </p:spPr>
        <p:txBody>
          <a:bodyPr wrap="none">
            <a:spAutoFit/>
          </a:bodyPr>
          <a:lstStyle/>
          <a:p>
            <a:r>
              <a:rPr lang="en-US" altLang="ja-JP" sz="2400" b="1" dirty="0"/>
              <a:t>Leafony</a:t>
            </a:r>
          </a:p>
        </p:txBody>
      </p:sp>
      <p:sp>
        <p:nvSpPr>
          <p:cNvPr id="2" name="テキスト ボックス 10">
            <a:extLst>
              <a:ext uri="{FF2B5EF4-FFF2-40B4-BE49-F238E27FC236}">
                <a16:creationId xmlns:a16="http://schemas.microsoft.com/office/drawing/2014/main" id="{0307BD94-C4E2-4BB5-848A-6D00F0024A95}"/>
              </a:ext>
            </a:extLst>
          </p:cNvPr>
          <p:cNvSpPr txBox="1">
            <a:spLocks noChangeArrowheads="1"/>
          </p:cNvSpPr>
          <p:nvPr/>
        </p:nvSpPr>
        <p:spPr bwMode="auto">
          <a:xfrm>
            <a:off x="2937735" y="1237463"/>
            <a:ext cx="298992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3200" b="1" dirty="0"/>
              <a:t>背景</a:t>
            </a:r>
            <a:endParaRPr lang="en-US" altLang="ja-JP" sz="3200" b="1" dirty="0"/>
          </a:p>
          <a:p>
            <a:endParaRPr lang="en-US" altLang="ja-JP" sz="3200" b="1" dirty="0"/>
          </a:p>
          <a:p>
            <a:r>
              <a:rPr lang="en-US" altLang="ja-JP" sz="3200" b="1" dirty="0"/>
              <a:t>Leafony</a:t>
            </a:r>
            <a:r>
              <a:rPr lang="ja-JP" altLang="en-US" sz="3200" b="1" dirty="0"/>
              <a:t>とは</a:t>
            </a:r>
            <a:endParaRPr lang="en-US" altLang="ja-JP" sz="3200" b="1" dirty="0"/>
          </a:p>
          <a:p>
            <a:endParaRPr lang="en-US" altLang="ja-JP" sz="3200" b="1" dirty="0"/>
          </a:p>
          <a:p>
            <a:r>
              <a:rPr lang="ja-JP" altLang="en-US" sz="3200" b="1" dirty="0"/>
              <a:t>頒布リーフ群</a:t>
            </a:r>
            <a:endParaRPr lang="en-US" altLang="ja-JP" sz="3200" b="1" dirty="0"/>
          </a:p>
          <a:p>
            <a:endParaRPr lang="en-US" altLang="ja-JP" sz="3200" b="1" dirty="0"/>
          </a:p>
          <a:p>
            <a:r>
              <a:rPr lang="ja-JP" altLang="en-US" sz="3200" b="1" dirty="0">
                <a:solidFill>
                  <a:srgbClr val="0000FF"/>
                </a:solidFill>
              </a:rPr>
              <a:t>利活用シーン</a:t>
            </a:r>
            <a:endParaRPr lang="en-US" altLang="ja-JP" sz="3200" b="1" dirty="0">
              <a:solidFill>
                <a:srgbClr val="0000FF"/>
              </a:solidFill>
            </a:endParaRPr>
          </a:p>
          <a:p>
            <a:endParaRPr lang="en-US" altLang="ja-JP" sz="3200" b="1" dirty="0"/>
          </a:p>
          <a:p>
            <a:r>
              <a:rPr lang="en-US" altLang="ja-JP" sz="3200" b="1" dirty="0"/>
              <a:t>Leafony</a:t>
            </a:r>
            <a:r>
              <a:rPr lang="ja-JP" altLang="en-US" sz="3200" b="1" dirty="0"/>
              <a:t>の進展</a:t>
            </a:r>
          </a:p>
        </p:txBody>
      </p:sp>
      <p:sp>
        <p:nvSpPr>
          <p:cNvPr id="3" name="楕円 2">
            <a:extLst>
              <a:ext uri="{FF2B5EF4-FFF2-40B4-BE49-F238E27FC236}">
                <a16:creationId xmlns:a16="http://schemas.microsoft.com/office/drawing/2014/main" id="{210A4BFA-64D4-4DB2-A99F-C732BF0F6936}"/>
              </a:ext>
            </a:extLst>
          </p:cNvPr>
          <p:cNvSpPr/>
          <p:nvPr/>
        </p:nvSpPr>
        <p:spPr>
          <a:xfrm>
            <a:off x="2505687" y="2348879"/>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74424A3F-8039-4543-9742-5C38CFDF69D7}"/>
              </a:ext>
            </a:extLst>
          </p:cNvPr>
          <p:cNvSpPr/>
          <p:nvPr/>
        </p:nvSpPr>
        <p:spPr>
          <a:xfrm>
            <a:off x="2505687" y="3326734"/>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7A27CEB-A4F1-481A-8BEF-024D0FAEA218}"/>
              </a:ext>
            </a:extLst>
          </p:cNvPr>
          <p:cNvSpPr/>
          <p:nvPr/>
        </p:nvSpPr>
        <p:spPr>
          <a:xfrm>
            <a:off x="2507905" y="4305213"/>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2873EE76-18B8-448E-8C98-7D41B5FBF6DA}"/>
              </a:ext>
            </a:extLst>
          </p:cNvPr>
          <p:cNvSpPr/>
          <p:nvPr/>
        </p:nvSpPr>
        <p:spPr>
          <a:xfrm>
            <a:off x="2505687" y="1383600"/>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FA201B2-1073-4353-878C-0E05154003F3}"/>
              </a:ext>
            </a:extLst>
          </p:cNvPr>
          <p:cNvSpPr/>
          <p:nvPr/>
        </p:nvSpPr>
        <p:spPr>
          <a:xfrm>
            <a:off x="2507905" y="5294553"/>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704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E20F5E2B-05B3-4162-B3D4-2966639CB6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82441" y="3392155"/>
            <a:ext cx="3804029" cy="2853022"/>
          </a:xfrm>
          <a:prstGeom prst="rect">
            <a:avLst/>
          </a:prstGeom>
        </p:spPr>
      </p:pic>
      <p:sp>
        <p:nvSpPr>
          <p:cNvPr id="23" name="楕円 22">
            <a:extLst>
              <a:ext uri="{FF2B5EF4-FFF2-40B4-BE49-F238E27FC236}">
                <a16:creationId xmlns:a16="http://schemas.microsoft.com/office/drawing/2014/main" id="{297D537B-9686-44C6-9D47-BEF75EB5E85B}"/>
              </a:ext>
            </a:extLst>
          </p:cNvPr>
          <p:cNvSpPr/>
          <p:nvPr/>
        </p:nvSpPr>
        <p:spPr>
          <a:xfrm>
            <a:off x="6228184" y="4497367"/>
            <a:ext cx="1512168" cy="154141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a:extLst>
              <a:ext uri="{FF2B5EF4-FFF2-40B4-BE49-F238E27FC236}">
                <a16:creationId xmlns:a16="http://schemas.microsoft.com/office/drawing/2014/main" id="{1BB320BA-C8EC-4F89-9DC8-8326503A17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1421" y="819222"/>
            <a:ext cx="3732410" cy="2799307"/>
          </a:xfrm>
          <a:prstGeom prst="rect">
            <a:avLst/>
          </a:prstGeom>
        </p:spPr>
      </p:pic>
      <p:sp>
        <p:nvSpPr>
          <p:cNvPr id="5" name="正方形/長方形 4">
            <a:extLst>
              <a:ext uri="{FF2B5EF4-FFF2-40B4-BE49-F238E27FC236}">
                <a16:creationId xmlns:a16="http://schemas.microsoft.com/office/drawing/2014/main" id="{BC458C0C-7D96-4058-A52D-264537107897}"/>
              </a:ext>
            </a:extLst>
          </p:cNvPr>
          <p:cNvSpPr/>
          <p:nvPr/>
        </p:nvSpPr>
        <p:spPr>
          <a:xfrm>
            <a:off x="523289" y="692696"/>
            <a:ext cx="4944979" cy="6001643"/>
          </a:xfrm>
          <a:prstGeom prst="rect">
            <a:avLst/>
          </a:prstGeom>
        </p:spPr>
        <p:txBody>
          <a:bodyPr wrap="square">
            <a:spAutoFit/>
          </a:bodyPr>
          <a:lstStyle/>
          <a:p>
            <a:pPr marL="360363" indent="-360363" defTabSz="358775">
              <a:buNone/>
            </a:pPr>
            <a:r>
              <a:rPr lang="ja-JP" altLang="en-US" sz="2400" b="1" dirty="0">
                <a:solidFill>
                  <a:srgbClr val="0000FF"/>
                </a:solidFill>
              </a:rPr>
              <a:t>企業</a:t>
            </a:r>
            <a:endParaRPr lang="en-US" altLang="ja-JP" sz="2400" b="1" dirty="0">
              <a:solidFill>
                <a:srgbClr val="0000FF"/>
              </a:solidFill>
            </a:endParaRPr>
          </a:p>
          <a:p>
            <a:pPr marL="360363" indent="-360363" defTabSz="358775">
              <a:buNone/>
            </a:pPr>
            <a:r>
              <a:rPr lang="en-US" altLang="ja-JP" sz="2400" b="1" dirty="0"/>
              <a:t>	IoT</a:t>
            </a:r>
            <a:r>
              <a:rPr lang="ja-JP" altLang="en-US" sz="2400" b="1" dirty="0"/>
              <a:t>のProof of Concept (PoC)</a:t>
            </a:r>
            <a:endParaRPr lang="en-US" altLang="ja-JP" sz="2400" b="1" dirty="0"/>
          </a:p>
          <a:p>
            <a:pPr marL="360363" indent="-360363" defTabSz="358775">
              <a:buNone/>
            </a:pPr>
            <a:r>
              <a:rPr lang="en-US" altLang="ja-JP" sz="2400" b="1" dirty="0"/>
              <a:t>	R&amp;D</a:t>
            </a:r>
            <a:r>
              <a:rPr lang="ja-JP" altLang="en-US" sz="2400" b="1" dirty="0"/>
              <a:t>、実証実験、社会課題を解く</a:t>
            </a:r>
            <a:endParaRPr lang="en-US" altLang="ja-JP" sz="2400" b="1" dirty="0"/>
          </a:p>
          <a:p>
            <a:pPr marL="360363" indent="-360363" defTabSz="358775">
              <a:buNone/>
            </a:pPr>
            <a:r>
              <a:rPr lang="en-US" altLang="ja-JP" sz="2400" b="1" dirty="0"/>
              <a:t>	IoT</a:t>
            </a:r>
            <a:r>
              <a:rPr lang="ja-JP" altLang="en-US" sz="2400" b="1" dirty="0"/>
              <a:t>システム試作サービス</a:t>
            </a:r>
            <a:endParaRPr lang="en-US" altLang="ja-JP" sz="2400" b="1" dirty="0"/>
          </a:p>
          <a:p>
            <a:pPr marL="360363" indent="-360363" defTabSz="358775">
              <a:buNone/>
            </a:pPr>
            <a:r>
              <a:rPr lang="en-US" altLang="ja-JP" sz="2400" b="1" dirty="0"/>
              <a:t>	IC</a:t>
            </a:r>
            <a:r>
              <a:rPr lang="ja-JP" altLang="en-US" sz="2400" b="1" dirty="0"/>
              <a:t>のレファレンスモデルの作製</a:t>
            </a:r>
            <a:endParaRPr lang="en-US" altLang="ja-JP" sz="2400" b="1" dirty="0"/>
          </a:p>
          <a:p>
            <a:pPr marL="360363" indent="-360363" defTabSz="358775">
              <a:buNone/>
            </a:pPr>
            <a:r>
              <a:rPr lang="en-US" altLang="ja-JP" sz="2400" b="1" dirty="0"/>
              <a:t>	</a:t>
            </a:r>
            <a:r>
              <a:rPr lang="ja-JP" altLang="en-US" sz="2400" b="1" dirty="0"/>
              <a:t>自社部品／技術の販売ツール</a:t>
            </a:r>
            <a:endParaRPr lang="en-US" altLang="ja-JP" sz="2400" b="1" dirty="0"/>
          </a:p>
          <a:p>
            <a:pPr marL="360363" indent="-360363" defTabSz="358775">
              <a:buNone/>
            </a:pPr>
            <a:r>
              <a:rPr lang="en-US" altLang="ja-JP" sz="2400" b="1" dirty="0"/>
              <a:t>	</a:t>
            </a:r>
            <a:r>
              <a:rPr lang="ja-JP" altLang="en-US" sz="2400" b="1" dirty="0"/>
              <a:t>技術の再利用や伝承</a:t>
            </a:r>
            <a:endParaRPr lang="en-US" altLang="ja-JP" sz="2400" b="1" dirty="0"/>
          </a:p>
          <a:p>
            <a:pPr marL="360363" indent="-360363" defTabSz="358775"/>
            <a:r>
              <a:rPr lang="en-US" altLang="ja-JP" sz="2400" b="1" dirty="0"/>
              <a:t>	</a:t>
            </a:r>
          </a:p>
          <a:p>
            <a:pPr marL="360363" indent="-360363" defTabSz="358775">
              <a:buNone/>
            </a:pPr>
            <a:r>
              <a:rPr lang="ja-JP" altLang="en-US" sz="2400" b="1" dirty="0">
                <a:solidFill>
                  <a:srgbClr val="0000FF"/>
                </a:solidFill>
              </a:rPr>
              <a:t>個人</a:t>
            </a:r>
            <a:endParaRPr lang="en-US" altLang="ja-JP" sz="2400" b="1" dirty="0">
              <a:solidFill>
                <a:srgbClr val="0000FF"/>
              </a:solidFill>
            </a:endParaRPr>
          </a:p>
          <a:p>
            <a:pPr marL="360363" indent="-360363" defTabSz="358775"/>
            <a:r>
              <a:rPr lang="en-US" altLang="ja-JP" sz="2400" b="1" dirty="0"/>
              <a:t>	</a:t>
            </a:r>
            <a:r>
              <a:rPr lang="ja-JP" altLang="en-US" sz="2400" b="1" dirty="0"/>
              <a:t>新しいアプリ、サービスの探査</a:t>
            </a:r>
          </a:p>
          <a:p>
            <a:pPr marL="360363" indent="-360363" defTabSz="358775"/>
            <a:r>
              <a:rPr lang="en-US" altLang="ja-JP" sz="2400" b="1" dirty="0"/>
              <a:t>	</a:t>
            </a:r>
            <a:r>
              <a:rPr lang="ja-JP" altLang="en-US" sz="2400" b="1" dirty="0"/>
              <a:t>手軽なガジェット創り</a:t>
            </a:r>
            <a:endParaRPr lang="en-US" altLang="ja-JP" sz="2400" b="1" dirty="0"/>
          </a:p>
          <a:p>
            <a:pPr marL="360363" indent="-360363" defTabSz="358775"/>
            <a:endParaRPr lang="en-US" altLang="ja-JP" sz="2400" b="1" dirty="0">
              <a:solidFill>
                <a:srgbClr val="0000FF"/>
              </a:solidFill>
            </a:endParaRPr>
          </a:p>
          <a:p>
            <a:pPr marL="360363" indent="-360363" defTabSz="358775">
              <a:buNone/>
            </a:pPr>
            <a:r>
              <a:rPr lang="ja-JP" altLang="en-US" sz="2400" b="1" dirty="0">
                <a:solidFill>
                  <a:srgbClr val="0000FF"/>
                </a:solidFill>
              </a:rPr>
              <a:t>教育</a:t>
            </a:r>
            <a:r>
              <a:rPr lang="en-US" altLang="ja-JP" sz="2400" b="1" dirty="0">
                <a:solidFill>
                  <a:srgbClr val="0000FF"/>
                </a:solidFill>
              </a:rPr>
              <a:t> / </a:t>
            </a:r>
            <a:r>
              <a:rPr lang="ja-JP" altLang="en-US" sz="2400" b="1" dirty="0">
                <a:solidFill>
                  <a:srgbClr val="0000FF"/>
                </a:solidFill>
              </a:rPr>
              <a:t>大学</a:t>
            </a:r>
            <a:endParaRPr lang="en-US" altLang="ja-JP" sz="2400" b="1" dirty="0">
              <a:solidFill>
                <a:srgbClr val="0000FF"/>
              </a:solidFill>
            </a:endParaRPr>
          </a:p>
          <a:p>
            <a:pPr marL="360363" indent="-360363" defTabSz="358775"/>
            <a:r>
              <a:rPr lang="en-US" altLang="ja-JP" sz="2400" b="1" dirty="0"/>
              <a:t>	IoT</a:t>
            </a:r>
            <a:r>
              <a:rPr lang="ja-JP" altLang="en-US" sz="2400" b="1" dirty="0"/>
              <a:t>教育</a:t>
            </a:r>
            <a:endParaRPr lang="en-US" altLang="ja-JP" sz="2400" b="1" dirty="0"/>
          </a:p>
          <a:p>
            <a:pPr marL="360363" indent="-360363" defTabSz="358775"/>
            <a:r>
              <a:rPr lang="en-US" altLang="ja-JP" sz="2400" b="1" dirty="0"/>
              <a:t>	</a:t>
            </a:r>
            <a:r>
              <a:rPr lang="ja-JP" altLang="en-US" sz="2400" b="1" dirty="0"/>
              <a:t>研究／実験</a:t>
            </a:r>
            <a:endParaRPr lang="en-US" altLang="ja-JP" sz="2400" b="1" dirty="0"/>
          </a:p>
          <a:p>
            <a:pPr marL="360363" indent="-360363" defTabSz="358775"/>
            <a:r>
              <a:rPr lang="en-US" altLang="ja-JP" sz="2400" b="1" dirty="0"/>
              <a:t>	</a:t>
            </a:r>
            <a:r>
              <a:rPr lang="ja-JP" altLang="en-US" sz="2400" b="1" dirty="0"/>
              <a:t>研究成果をデモし実用化加速</a:t>
            </a:r>
            <a:endParaRPr lang="en-US" altLang="ja-JP" sz="2400" b="1" dirty="0"/>
          </a:p>
        </p:txBody>
      </p:sp>
      <p:sp>
        <p:nvSpPr>
          <p:cNvPr id="3" name="タイトル 2"/>
          <p:cNvSpPr>
            <a:spLocks noGrp="1"/>
          </p:cNvSpPr>
          <p:nvPr>
            <p:ph type="title"/>
          </p:nvPr>
        </p:nvSpPr>
        <p:spPr/>
        <p:txBody>
          <a:bodyPr/>
          <a:lstStyle/>
          <a:p>
            <a:r>
              <a:rPr lang="en-US" altLang="ja-JP" dirty="0"/>
              <a:t>Leafony</a:t>
            </a:r>
            <a:r>
              <a:rPr lang="ja-JP" altLang="en-US" dirty="0"/>
              <a:t>利用シーン</a:t>
            </a:r>
            <a:endParaRPr kumimoji="1" lang="ja-JP" altLang="en-US" dirty="0"/>
          </a:p>
        </p:txBody>
      </p:sp>
      <p:sp>
        <p:nvSpPr>
          <p:cNvPr id="15" name="円/楕円 1471"/>
          <p:cNvSpPr/>
          <p:nvPr/>
        </p:nvSpPr>
        <p:spPr>
          <a:xfrm>
            <a:off x="155624" y="836712"/>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39" name="円/楕円 1471">
            <a:extLst>
              <a:ext uri="{FF2B5EF4-FFF2-40B4-BE49-F238E27FC236}">
                <a16:creationId xmlns:a16="http://schemas.microsoft.com/office/drawing/2014/main" id="{6388480D-672F-4C3F-93A1-078254C69381}"/>
              </a:ext>
            </a:extLst>
          </p:cNvPr>
          <p:cNvSpPr/>
          <p:nvPr/>
        </p:nvSpPr>
        <p:spPr>
          <a:xfrm>
            <a:off x="158286" y="3717032"/>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40" name="円/楕円 1471">
            <a:extLst>
              <a:ext uri="{FF2B5EF4-FFF2-40B4-BE49-F238E27FC236}">
                <a16:creationId xmlns:a16="http://schemas.microsoft.com/office/drawing/2014/main" id="{E78A5AFC-8ED8-4550-B048-D39CD816B0E7}"/>
              </a:ext>
            </a:extLst>
          </p:cNvPr>
          <p:cNvSpPr/>
          <p:nvPr/>
        </p:nvSpPr>
        <p:spPr>
          <a:xfrm>
            <a:off x="173547" y="5229200"/>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Tree>
    <p:extLst>
      <p:ext uri="{BB962C8B-B14F-4D97-AF65-F5344CB8AC3E}">
        <p14:creationId xmlns:p14="http://schemas.microsoft.com/office/powerpoint/2010/main" val="1169575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err="1"/>
              <a:t>LoRa</a:t>
            </a:r>
            <a:r>
              <a:rPr lang="ja-JP" altLang="en-US" dirty="0"/>
              <a:t>リーフのドローンへの活用例（企業）</a:t>
            </a:r>
            <a:endParaRPr kumimoji="1" lang="ja-JP" altLang="en-US" dirty="0"/>
          </a:p>
        </p:txBody>
      </p:sp>
      <p:sp>
        <p:nvSpPr>
          <p:cNvPr id="17" name="円/楕円 1471">
            <a:extLst>
              <a:ext uri="{FF2B5EF4-FFF2-40B4-BE49-F238E27FC236}">
                <a16:creationId xmlns:a16="http://schemas.microsoft.com/office/drawing/2014/main" id="{90FEF2BE-F9EC-4282-BF21-A9602CFFA19D}"/>
              </a:ext>
            </a:extLst>
          </p:cNvPr>
          <p:cNvSpPr/>
          <p:nvPr/>
        </p:nvSpPr>
        <p:spPr>
          <a:xfrm>
            <a:off x="1043608" y="6083778"/>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cs typeface="+mn-cs"/>
            </a:endParaRPr>
          </a:p>
        </p:txBody>
      </p:sp>
      <p:sp>
        <p:nvSpPr>
          <p:cNvPr id="15" name="正方形/長方形 14">
            <a:extLst>
              <a:ext uri="{FF2B5EF4-FFF2-40B4-BE49-F238E27FC236}">
                <a16:creationId xmlns:a16="http://schemas.microsoft.com/office/drawing/2014/main" id="{D0648E1B-162F-4B69-8406-63260A1F9821}"/>
              </a:ext>
            </a:extLst>
          </p:cNvPr>
          <p:cNvSpPr/>
          <p:nvPr/>
        </p:nvSpPr>
        <p:spPr>
          <a:xfrm>
            <a:off x="1368334" y="5960958"/>
            <a:ext cx="6407331" cy="461665"/>
          </a:xfrm>
          <a:prstGeom prst="rect">
            <a:avLst/>
          </a:prstGeom>
        </p:spPr>
        <p:txBody>
          <a:bodyPr wrap="none">
            <a:spAutoFit/>
          </a:bodyPr>
          <a:lstStyle/>
          <a:p>
            <a:pPr marL="358775" lvl="0" indent="-358775" defTabSz="358775"/>
            <a:r>
              <a:rPr lang="en-US" altLang="ja-JP" sz="2400" b="1" dirty="0"/>
              <a:t>JASA &amp; MCPC </a:t>
            </a:r>
            <a:r>
              <a:rPr lang="ja-JP" altLang="en-US" sz="2400" b="1" dirty="0"/>
              <a:t>ドローン</a:t>
            </a:r>
            <a:r>
              <a:rPr lang="en-US" altLang="ja-JP" sz="2400" b="1" dirty="0"/>
              <a:t>WG @</a:t>
            </a:r>
            <a:r>
              <a:rPr lang="ja-JP" altLang="en-US" sz="2400" b="1" dirty="0"/>
              <a:t>石川県　手取川</a:t>
            </a:r>
            <a:endParaRPr lang="en-US" altLang="ja-JP" sz="2400" b="1" dirty="0"/>
          </a:p>
        </p:txBody>
      </p:sp>
      <p:pic>
        <p:nvPicPr>
          <p:cNvPr id="3" name="LoRa_Leaf">
            <a:hlinkClick r:id="" action="ppaction://media"/>
            <a:extLst>
              <a:ext uri="{FF2B5EF4-FFF2-40B4-BE49-F238E27FC236}">
                <a16:creationId xmlns:a16="http://schemas.microsoft.com/office/drawing/2014/main" id="{71A311A2-72EE-4520-BF6F-256F988F9309}"/>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4404" y="808939"/>
            <a:ext cx="9080502" cy="5107783"/>
          </a:xfrm>
          <a:prstGeom prst="rect">
            <a:avLst/>
          </a:prstGeom>
        </p:spPr>
      </p:pic>
      <p:pic>
        <p:nvPicPr>
          <p:cNvPr id="5" name="図 4">
            <a:hlinkClick r:id="rId5"/>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51920" y="6422623"/>
            <a:ext cx="621237" cy="400282"/>
          </a:xfrm>
          <a:prstGeom prst="rect">
            <a:avLst/>
          </a:prstGeom>
        </p:spPr>
      </p:pic>
      <p:sp>
        <p:nvSpPr>
          <p:cNvPr id="2" name="正方形/長方形 1">
            <a:extLst>
              <a:ext uri="{FF2B5EF4-FFF2-40B4-BE49-F238E27FC236}">
                <a16:creationId xmlns:a16="http://schemas.microsoft.com/office/drawing/2014/main" id="{8B324B39-F5B3-4EC3-AEAA-4366B0F1A859}"/>
              </a:ext>
            </a:extLst>
          </p:cNvPr>
          <p:cNvSpPr/>
          <p:nvPr/>
        </p:nvSpPr>
        <p:spPr>
          <a:xfrm>
            <a:off x="-4404" y="764704"/>
            <a:ext cx="111908" cy="5196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20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屋内, 冷蔵庫, テーブル, 座る が含まれている画像&#10;&#10;自動的に生成された説明">
            <a:extLst>
              <a:ext uri="{FF2B5EF4-FFF2-40B4-BE49-F238E27FC236}">
                <a16:creationId xmlns:a16="http://schemas.microsoft.com/office/drawing/2014/main" id="{0521D157-48F6-4779-BA2D-A54A0D4C4A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7768" y="773364"/>
            <a:ext cx="3102864" cy="5522976"/>
          </a:xfrm>
          <a:prstGeom prst="rect">
            <a:avLst/>
          </a:prstGeom>
        </p:spPr>
      </p:pic>
      <p:pic>
        <p:nvPicPr>
          <p:cNvPr id="6" name="図 5" descr="人, テーブル, 女性, 立つ が含まれている画像&#10;&#10;自動的に生成された説明">
            <a:extLst>
              <a:ext uri="{FF2B5EF4-FFF2-40B4-BE49-F238E27FC236}">
                <a16:creationId xmlns:a16="http://schemas.microsoft.com/office/drawing/2014/main" id="{7B6E671D-406B-4C1C-8999-6D7DA12BC2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2241" y="727176"/>
            <a:ext cx="4690193" cy="3516385"/>
          </a:xfrm>
          <a:prstGeom prst="rect">
            <a:avLst/>
          </a:prstGeom>
        </p:spPr>
      </p:pic>
      <p:sp>
        <p:nvSpPr>
          <p:cNvPr id="23" name="楕円 22">
            <a:extLst>
              <a:ext uri="{FF2B5EF4-FFF2-40B4-BE49-F238E27FC236}">
                <a16:creationId xmlns:a16="http://schemas.microsoft.com/office/drawing/2014/main" id="{297D537B-9686-44C6-9D47-BEF75EB5E85B}"/>
              </a:ext>
            </a:extLst>
          </p:cNvPr>
          <p:cNvSpPr/>
          <p:nvPr/>
        </p:nvSpPr>
        <p:spPr>
          <a:xfrm>
            <a:off x="6516216" y="4740655"/>
            <a:ext cx="1512168" cy="154141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C458C0C-7D96-4058-A52D-264537107897}"/>
              </a:ext>
            </a:extLst>
          </p:cNvPr>
          <p:cNvSpPr/>
          <p:nvPr/>
        </p:nvSpPr>
        <p:spPr>
          <a:xfrm>
            <a:off x="6757112" y="2204864"/>
            <a:ext cx="2752567" cy="830997"/>
          </a:xfrm>
          <a:prstGeom prst="rect">
            <a:avLst/>
          </a:prstGeom>
        </p:spPr>
        <p:txBody>
          <a:bodyPr wrap="square">
            <a:spAutoFit/>
          </a:bodyPr>
          <a:lstStyle/>
          <a:p>
            <a:pPr marL="360363" indent="-360363" defTabSz="358775">
              <a:buNone/>
            </a:pPr>
            <a:r>
              <a:rPr lang="en-US" altLang="ja-JP" sz="2400" b="1" dirty="0">
                <a:solidFill>
                  <a:srgbClr val="FFFF00"/>
                </a:solidFill>
              </a:rPr>
              <a:t>ELECOM</a:t>
            </a:r>
          </a:p>
          <a:p>
            <a:pPr marL="360363" indent="-360363" defTabSz="358775">
              <a:buNone/>
            </a:pPr>
            <a:r>
              <a:rPr lang="en-US" altLang="ja-JP" sz="2400" b="1" dirty="0">
                <a:solidFill>
                  <a:srgbClr val="3333FF"/>
                </a:solidFill>
              </a:rPr>
              <a:t>@ET</a:t>
            </a:r>
            <a:r>
              <a:rPr lang="ja-JP" altLang="en-US" sz="2400" b="1" dirty="0">
                <a:solidFill>
                  <a:srgbClr val="3333FF"/>
                </a:solidFill>
              </a:rPr>
              <a:t>展</a:t>
            </a:r>
            <a:r>
              <a:rPr lang="en-US" altLang="ja-JP" sz="2400" b="1" dirty="0">
                <a:solidFill>
                  <a:srgbClr val="3333FF"/>
                </a:solidFill>
              </a:rPr>
              <a:t>2019</a:t>
            </a:r>
          </a:p>
        </p:txBody>
      </p:sp>
      <p:sp>
        <p:nvSpPr>
          <p:cNvPr id="3" name="タイトル 2"/>
          <p:cNvSpPr>
            <a:spLocks noGrp="1"/>
          </p:cNvSpPr>
          <p:nvPr>
            <p:ph type="title"/>
          </p:nvPr>
        </p:nvSpPr>
        <p:spPr/>
        <p:txBody>
          <a:bodyPr/>
          <a:lstStyle/>
          <a:p>
            <a:r>
              <a:rPr lang="en-US" altLang="ja-JP" dirty="0"/>
              <a:t>Leafony</a:t>
            </a:r>
            <a:r>
              <a:rPr lang="ja-JP" altLang="en-US" dirty="0"/>
              <a:t>を使ったシステム構築サービス提供</a:t>
            </a:r>
            <a:endParaRPr kumimoji="1" lang="ja-JP" altLang="en-US" dirty="0"/>
          </a:p>
        </p:txBody>
      </p:sp>
      <p:sp>
        <p:nvSpPr>
          <p:cNvPr id="15" name="円/楕円 1471"/>
          <p:cNvSpPr/>
          <p:nvPr/>
        </p:nvSpPr>
        <p:spPr>
          <a:xfrm>
            <a:off x="6516550" y="2303250"/>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12" name="正方形/長方形 11">
            <a:extLst>
              <a:ext uri="{FF2B5EF4-FFF2-40B4-BE49-F238E27FC236}">
                <a16:creationId xmlns:a16="http://schemas.microsoft.com/office/drawing/2014/main" id="{349F7257-E0DF-4DAE-8921-0BF75D42CE95}"/>
              </a:ext>
            </a:extLst>
          </p:cNvPr>
          <p:cNvSpPr/>
          <p:nvPr/>
        </p:nvSpPr>
        <p:spPr>
          <a:xfrm>
            <a:off x="942704" y="764834"/>
            <a:ext cx="3053232" cy="830997"/>
          </a:xfrm>
          <a:prstGeom prst="rect">
            <a:avLst/>
          </a:prstGeom>
        </p:spPr>
        <p:txBody>
          <a:bodyPr wrap="square">
            <a:spAutoFit/>
          </a:bodyPr>
          <a:lstStyle/>
          <a:p>
            <a:pPr marL="360363" indent="-360363" defTabSz="358775">
              <a:buNone/>
            </a:pPr>
            <a:r>
              <a:rPr lang="en-US" altLang="ja-JP" sz="2400" b="1" dirty="0">
                <a:solidFill>
                  <a:srgbClr val="FFFF00"/>
                </a:solidFill>
              </a:rPr>
              <a:t>HAL engineering</a:t>
            </a:r>
          </a:p>
          <a:p>
            <a:pPr marL="360363" indent="-360363" defTabSz="358775"/>
            <a:r>
              <a:rPr lang="en-US" altLang="ja-JP" sz="2400" b="1" dirty="0">
                <a:solidFill>
                  <a:srgbClr val="3333FF"/>
                </a:solidFill>
              </a:rPr>
              <a:t>@ET</a:t>
            </a:r>
            <a:r>
              <a:rPr lang="ja-JP" altLang="en-US" sz="2400" b="1" dirty="0">
                <a:solidFill>
                  <a:srgbClr val="3333FF"/>
                </a:solidFill>
              </a:rPr>
              <a:t>展</a:t>
            </a:r>
            <a:r>
              <a:rPr lang="en-US" altLang="ja-JP" sz="2400" b="1" dirty="0">
                <a:solidFill>
                  <a:srgbClr val="3333FF"/>
                </a:solidFill>
              </a:rPr>
              <a:t>2019</a:t>
            </a:r>
          </a:p>
        </p:txBody>
      </p:sp>
      <p:sp>
        <p:nvSpPr>
          <p:cNvPr id="13" name="円/楕円 1471">
            <a:extLst>
              <a:ext uri="{FF2B5EF4-FFF2-40B4-BE49-F238E27FC236}">
                <a16:creationId xmlns:a16="http://schemas.microsoft.com/office/drawing/2014/main" id="{4DC88E4D-D9D5-465D-A08A-7C8D2A94D347}"/>
              </a:ext>
            </a:extLst>
          </p:cNvPr>
          <p:cNvSpPr/>
          <p:nvPr/>
        </p:nvSpPr>
        <p:spPr>
          <a:xfrm>
            <a:off x="740207" y="866444"/>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14" name="楕円 13">
            <a:extLst>
              <a:ext uri="{FF2B5EF4-FFF2-40B4-BE49-F238E27FC236}">
                <a16:creationId xmlns:a16="http://schemas.microsoft.com/office/drawing/2014/main" id="{965ED882-E93E-473F-ACCD-A08CD8A72D2F}"/>
              </a:ext>
            </a:extLst>
          </p:cNvPr>
          <p:cNvSpPr/>
          <p:nvPr/>
        </p:nvSpPr>
        <p:spPr>
          <a:xfrm>
            <a:off x="2051720" y="2636031"/>
            <a:ext cx="1239335" cy="12488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屋内, 座る, コンピュータ, 小さい が含まれている画像&#10;&#10;自動的に生成された説明">
            <a:extLst>
              <a:ext uri="{FF2B5EF4-FFF2-40B4-BE49-F238E27FC236}">
                <a16:creationId xmlns:a16="http://schemas.microsoft.com/office/drawing/2014/main" id="{0FE9651D-D10F-4BDA-92F1-0C5FED0511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4657" y="4281219"/>
            <a:ext cx="5145360" cy="2534090"/>
          </a:xfrm>
          <a:prstGeom prst="rect">
            <a:avLst/>
          </a:prstGeom>
        </p:spPr>
      </p:pic>
      <p:sp>
        <p:nvSpPr>
          <p:cNvPr id="16" name="楕円 15">
            <a:extLst>
              <a:ext uri="{FF2B5EF4-FFF2-40B4-BE49-F238E27FC236}">
                <a16:creationId xmlns:a16="http://schemas.microsoft.com/office/drawing/2014/main" id="{BBDCE368-8287-4767-9354-671B01AF9EDA}"/>
              </a:ext>
            </a:extLst>
          </p:cNvPr>
          <p:cNvSpPr/>
          <p:nvPr/>
        </p:nvSpPr>
        <p:spPr>
          <a:xfrm>
            <a:off x="2555776" y="4318605"/>
            <a:ext cx="864096" cy="83858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F4CCF549-E4A5-4EBF-B9D3-9A2B9F51F477}"/>
              </a:ext>
            </a:extLst>
          </p:cNvPr>
          <p:cNvSpPr/>
          <p:nvPr/>
        </p:nvSpPr>
        <p:spPr>
          <a:xfrm>
            <a:off x="529201" y="6152095"/>
            <a:ext cx="4284371" cy="646331"/>
          </a:xfrm>
          <a:prstGeom prst="rect">
            <a:avLst/>
          </a:prstGeom>
        </p:spPr>
        <p:txBody>
          <a:bodyPr wrap="square">
            <a:spAutoFit/>
          </a:bodyPr>
          <a:lstStyle/>
          <a:p>
            <a:r>
              <a:rPr lang="en-US" altLang="ja-JP" b="1" u="sng" dirty="0">
                <a:solidFill>
                  <a:srgbClr val="FFFF00"/>
                </a:solidFill>
                <a:cs typeface="Times New Roman" panose="02020603050405020304" pitchFamily="18" charset="0"/>
                <a:hlinkClick r:id="rId5">
                  <a:extLst>
                    <a:ext uri="{A12FA001-AC4F-418D-AE19-62706E023703}">
                      <ahyp:hlinkClr xmlns:ahyp="http://schemas.microsoft.com/office/drawing/2018/hyperlinkcolor" xmlns="" val="tx"/>
                    </a:ext>
                  </a:extLst>
                </a:hlinkClick>
              </a:rPr>
              <a:t>https://www.youtube.com/watch?v=7pL0QEK2C_U</a:t>
            </a:r>
            <a:endParaRPr lang="ja-JP" altLang="en-US" b="1" dirty="0">
              <a:solidFill>
                <a:srgbClr val="FFFF00"/>
              </a:solidFill>
            </a:endParaRPr>
          </a:p>
        </p:txBody>
      </p:sp>
      <p:sp>
        <p:nvSpPr>
          <p:cNvPr id="17" name="円/楕円 1471">
            <a:extLst>
              <a:ext uri="{FF2B5EF4-FFF2-40B4-BE49-F238E27FC236}">
                <a16:creationId xmlns:a16="http://schemas.microsoft.com/office/drawing/2014/main" id="{59CFCBDA-FF5A-4B13-AA8B-08CE7816B588}"/>
              </a:ext>
            </a:extLst>
          </p:cNvPr>
          <p:cNvSpPr/>
          <p:nvPr/>
        </p:nvSpPr>
        <p:spPr>
          <a:xfrm>
            <a:off x="691470" y="5499131"/>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18" name="正方形/長方形 17">
            <a:extLst>
              <a:ext uri="{FF2B5EF4-FFF2-40B4-BE49-F238E27FC236}">
                <a16:creationId xmlns:a16="http://schemas.microsoft.com/office/drawing/2014/main" id="{5A0D8006-13AE-4308-ACA2-E99F5913B9C9}"/>
              </a:ext>
            </a:extLst>
          </p:cNvPr>
          <p:cNvSpPr/>
          <p:nvPr/>
        </p:nvSpPr>
        <p:spPr>
          <a:xfrm>
            <a:off x="925974" y="5340229"/>
            <a:ext cx="2752567" cy="830997"/>
          </a:xfrm>
          <a:prstGeom prst="rect">
            <a:avLst/>
          </a:prstGeom>
        </p:spPr>
        <p:txBody>
          <a:bodyPr wrap="square">
            <a:spAutoFit/>
          </a:bodyPr>
          <a:lstStyle/>
          <a:p>
            <a:pPr marL="360363" indent="-360363" defTabSz="358775">
              <a:buNone/>
            </a:pPr>
            <a:r>
              <a:rPr lang="en-US" altLang="ja-JP" sz="2400" b="1" dirty="0">
                <a:solidFill>
                  <a:srgbClr val="FFFF00"/>
                </a:solidFill>
              </a:rPr>
              <a:t>IoT-EX</a:t>
            </a:r>
          </a:p>
          <a:p>
            <a:pPr marL="360363" indent="-360363" defTabSz="358775">
              <a:buNone/>
            </a:pPr>
            <a:r>
              <a:rPr lang="en-US" altLang="ja-JP" sz="2400" b="1" dirty="0">
                <a:solidFill>
                  <a:srgbClr val="3333FF"/>
                </a:solidFill>
              </a:rPr>
              <a:t>@COMMA</a:t>
            </a:r>
            <a:r>
              <a:rPr lang="ja-JP" altLang="en-US" sz="2400" b="1" dirty="0">
                <a:solidFill>
                  <a:srgbClr val="3333FF"/>
                </a:solidFill>
              </a:rPr>
              <a:t>ハウス</a:t>
            </a:r>
            <a:endParaRPr lang="en-US" altLang="ja-JP" sz="2400" b="1" dirty="0">
              <a:solidFill>
                <a:srgbClr val="3333FF"/>
              </a:solidFill>
            </a:endParaRPr>
          </a:p>
        </p:txBody>
      </p:sp>
      <p:pic>
        <p:nvPicPr>
          <p:cNvPr id="7" name="図 6">
            <a:extLst>
              <a:ext uri="{FF2B5EF4-FFF2-40B4-BE49-F238E27FC236}">
                <a16:creationId xmlns:a16="http://schemas.microsoft.com/office/drawing/2014/main" id="{B42CEB4B-4F5C-412F-8539-30F07A2A8FC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22693" y="2864665"/>
            <a:ext cx="2301720" cy="3068960"/>
          </a:xfrm>
          <a:prstGeom prst="rect">
            <a:avLst/>
          </a:prstGeom>
        </p:spPr>
      </p:pic>
      <p:sp>
        <p:nvSpPr>
          <p:cNvPr id="19" name="楕円 18">
            <a:extLst>
              <a:ext uri="{FF2B5EF4-FFF2-40B4-BE49-F238E27FC236}">
                <a16:creationId xmlns:a16="http://schemas.microsoft.com/office/drawing/2014/main" id="{707AC12D-412B-4225-A14D-D039DD9BF2EA}"/>
              </a:ext>
            </a:extLst>
          </p:cNvPr>
          <p:cNvSpPr/>
          <p:nvPr/>
        </p:nvSpPr>
        <p:spPr>
          <a:xfrm>
            <a:off x="4020399" y="2980241"/>
            <a:ext cx="864096" cy="83858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1106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E20F5E2B-05B3-4162-B3D4-2966639CB6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64088" y="3528389"/>
            <a:ext cx="3622382" cy="2716787"/>
          </a:xfrm>
          <a:prstGeom prst="rect">
            <a:avLst/>
          </a:prstGeom>
        </p:spPr>
      </p:pic>
      <p:sp>
        <p:nvSpPr>
          <p:cNvPr id="23" name="楕円 22">
            <a:extLst>
              <a:ext uri="{FF2B5EF4-FFF2-40B4-BE49-F238E27FC236}">
                <a16:creationId xmlns:a16="http://schemas.microsoft.com/office/drawing/2014/main" id="{297D537B-9686-44C6-9D47-BEF75EB5E85B}"/>
              </a:ext>
            </a:extLst>
          </p:cNvPr>
          <p:cNvSpPr/>
          <p:nvPr/>
        </p:nvSpPr>
        <p:spPr>
          <a:xfrm>
            <a:off x="6228184" y="4497367"/>
            <a:ext cx="1512168" cy="154141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a:extLst>
              <a:ext uri="{FF2B5EF4-FFF2-40B4-BE49-F238E27FC236}">
                <a16:creationId xmlns:a16="http://schemas.microsoft.com/office/drawing/2014/main" id="{1BB320BA-C8EC-4F89-9DC8-8326503A17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99051" y="1553510"/>
            <a:ext cx="3430578" cy="2572933"/>
          </a:xfrm>
          <a:prstGeom prst="rect">
            <a:avLst/>
          </a:prstGeom>
        </p:spPr>
      </p:pic>
      <p:sp>
        <p:nvSpPr>
          <p:cNvPr id="5" name="正方形/長方形 4">
            <a:extLst>
              <a:ext uri="{FF2B5EF4-FFF2-40B4-BE49-F238E27FC236}">
                <a16:creationId xmlns:a16="http://schemas.microsoft.com/office/drawing/2014/main" id="{BC458C0C-7D96-4058-A52D-264537107897}"/>
              </a:ext>
            </a:extLst>
          </p:cNvPr>
          <p:cNvSpPr/>
          <p:nvPr/>
        </p:nvSpPr>
        <p:spPr>
          <a:xfrm>
            <a:off x="3707903" y="736989"/>
            <a:ext cx="2752567" cy="830997"/>
          </a:xfrm>
          <a:prstGeom prst="rect">
            <a:avLst/>
          </a:prstGeom>
        </p:spPr>
        <p:txBody>
          <a:bodyPr wrap="square">
            <a:spAutoFit/>
          </a:bodyPr>
          <a:lstStyle/>
          <a:p>
            <a:pPr marL="360363" indent="-360363" defTabSz="358775">
              <a:buNone/>
            </a:pPr>
            <a:r>
              <a:rPr lang="ja-JP" altLang="en-US" sz="2400" b="1" dirty="0">
                <a:solidFill>
                  <a:srgbClr val="0000FF"/>
                </a:solidFill>
              </a:rPr>
              <a:t>埼玉大学 </a:t>
            </a:r>
            <a:r>
              <a:rPr lang="en-US" altLang="ja-JP" sz="2400" b="1" dirty="0" err="1">
                <a:solidFill>
                  <a:srgbClr val="0000FF"/>
                </a:solidFill>
              </a:rPr>
              <a:t>enPiT</a:t>
            </a:r>
            <a:endParaRPr lang="en-US" altLang="ja-JP" sz="2400" b="1" dirty="0">
              <a:solidFill>
                <a:srgbClr val="0000FF"/>
              </a:solidFill>
            </a:endParaRPr>
          </a:p>
          <a:p>
            <a:pPr marL="360363" indent="-360363" defTabSz="358775">
              <a:buNone/>
            </a:pPr>
            <a:r>
              <a:rPr lang="en-US" altLang="ja-JP" sz="2400" b="1" dirty="0"/>
              <a:t>	IT</a:t>
            </a:r>
            <a:r>
              <a:rPr lang="ja-JP" altLang="en-US" sz="2400" b="1" dirty="0"/>
              <a:t>教育授業</a:t>
            </a:r>
            <a:endParaRPr lang="en-US" altLang="ja-JP" sz="2400" b="1" dirty="0">
              <a:solidFill>
                <a:srgbClr val="0000FF"/>
              </a:solidFill>
            </a:endParaRPr>
          </a:p>
        </p:txBody>
      </p:sp>
      <p:sp>
        <p:nvSpPr>
          <p:cNvPr id="3" name="タイトル 2"/>
          <p:cNvSpPr>
            <a:spLocks noGrp="1"/>
          </p:cNvSpPr>
          <p:nvPr>
            <p:ph type="title"/>
          </p:nvPr>
        </p:nvSpPr>
        <p:spPr/>
        <p:txBody>
          <a:bodyPr/>
          <a:lstStyle/>
          <a:p>
            <a:r>
              <a:rPr lang="ja-JP" altLang="en-US" dirty="0"/>
              <a:t>人材育成と</a:t>
            </a:r>
            <a:r>
              <a:rPr lang="en-US" altLang="ja-JP" dirty="0"/>
              <a:t>Leafony</a:t>
            </a:r>
            <a:endParaRPr kumimoji="1" lang="ja-JP" altLang="en-US" dirty="0"/>
          </a:p>
        </p:txBody>
      </p:sp>
      <p:sp>
        <p:nvSpPr>
          <p:cNvPr id="15" name="円/楕円 1471"/>
          <p:cNvSpPr/>
          <p:nvPr/>
        </p:nvSpPr>
        <p:spPr>
          <a:xfrm>
            <a:off x="3467341" y="835375"/>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pic>
        <p:nvPicPr>
          <p:cNvPr id="10" name="図 9">
            <a:extLst>
              <a:ext uri="{FF2B5EF4-FFF2-40B4-BE49-F238E27FC236}">
                <a16:creationId xmlns:a16="http://schemas.microsoft.com/office/drawing/2014/main" id="{9FFA12C0-3EC5-45BD-BD6E-0472EB2EDD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5926" y="1697442"/>
            <a:ext cx="2844017" cy="2133012"/>
          </a:xfrm>
          <a:prstGeom prst="rect">
            <a:avLst/>
          </a:prstGeom>
        </p:spPr>
      </p:pic>
      <p:pic>
        <p:nvPicPr>
          <p:cNvPr id="11" name="図 10">
            <a:extLst>
              <a:ext uri="{FF2B5EF4-FFF2-40B4-BE49-F238E27FC236}">
                <a16:creationId xmlns:a16="http://schemas.microsoft.com/office/drawing/2014/main" id="{1C02F83D-BB88-4039-9E74-A84A1B098D7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43608" y="3897397"/>
            <a:ext cx="2968224" cy="2365291"/>
          </a:xfrm>
          <a:prstGeom prst="rect">
            <a:avLst/>
          </a:prstGeom>
        </p:spPr>
      </p:pic>
      <p:sp>
        <p:nvSpPr>
          <p:cNvPr id="12" name="正方形/長方形 11">
            <a:extLst>
              <a:ext uri="{FF2B5EF4-FFF2-40B4-BE49-F238E27FC236}">
                <a16:creationId xmlns:a16="http://schemas.microsoft.com/office/drawing/2014/main" id="{349F7257-E0DF-4DAE-8921-0BF75D42CE95}"/>
              </a:ext>
            </a:extLst>
          </p:cNvPr>
          <p:cNvSpPr/>
          <p:nvPr/>
        </p:nvSpPr>
        <p:spPr>
          <a:xfrm>
            <a:off x="389571" y="764834"/>
            <a:ext cx="3053232" cy="830997"/>
          </a:xfrm>
          <a:prstGeom prst="rect">
            <a:avLst/>
          </a:prstGeom>
        </p:spPr>
        <p:txBody>
          <a:bodyPr wrap="square">
            <a:spAutoFit/>
          </a:bodyPr>
          <a:lstStyle/>
          <a:p>
            <a:pPr marL="360363" indent="-360363" defTabSz="358775">
              <a:buNone/>
            </a:pPr>
            <a:r>
              <a:rPr lang="ja-JP" altLang="en-US" sz="2400" b="1" dirty="0">
                <a:solidFill>
                  <a:srgbClr val="0000FF"/>
                </a:solidFill>
              </a:rPr>
              <a:t>企業社内 ハッカソン</a:t>
            </a:r>
            <a:r>
              <a:rPr lang="en-US" altLang="ja-JP" sz="2400" b="1" dirty="0"/>
              <a:t>IoT</a:t>
            </a:r>
            <a:r>
              <a:rPr lang="ja-JP" altLang="en-US" sz="2400" b="1" dirty="0"/>
              <a:t>教育</a:t>
            </a:r>
            <a:endParaRPr lang="en-US" altLang="ja-JP" sz="2400" b="1" dirty="0">
              <a:solidFill>
                <a:srgbClr val="0000FF"/>
              </a:solidFill>
            </a:endParaRPr>
          </a:p>
        </p:txBody>
      </p:sp>
      <p:sp>
        <p:nvSpPr>
          <p:cNvPr id="13" name="円/楕円 1471">
            <a:extLst>
              <a:ext uri="{FF2B5EF4-FFF2-40B4-BE49-F238E27FC236}">
                <a16:creationId xmlns:a16="http://schemas.microsoft.com/office/drawing/2014/main" id="{4DC88E4D-D9D5-465D-A08A-7C8D2A94D347}"/>
              </a:ext>
            </a:extLst>
          </p:cNvPr>
          <p:cNvSpPr/>
          <p:nvPr/>
        </p:nvSpPr>
        <p:spPr>
          <a:xfrm>
            <a:off x="187074" y="866444"/>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14" name="楕円 13">
            <a:extLst>
              <a:ext uri="{FF2B5EF4-FFF2-40B4-BE49-F238E27FC236}">
                <a16:creationId xmlns:a16="http://schemas.microsoft.com/office/drawing/2014/main" id="{965ED882-E93E-473F-ACCD-A08CD8A72D2F}"/>
              </a:ext>
            </a:extLst>
          </p:cNvPr>
          <p:cNvSpPr/>
          <p:nvPr/>
        </p:nvSpPr>
        <p:spPr>
          <a:xfrm>
            <a:off x="2258759" y="4126443"/>
            <a:ext cx="1512168" cy="154141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7402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 y="352146"/>
            <a:ext cx="9144000" cy="426342"/>
          </a:xfrm>
        </p:spPr>
        <p:txBody>
          <a:bodyPr/>
          <a:lstStyle/>
          <a:p>
            <a:r>
              <a:rPr lang="ja-JP" altLang="en-US" sz="3200" dirty="0"/>
              <a:t>小型化デモなどで技術の価値をアピール</a:t>
            </a:r>
            <a:r>
              <a:rPr lang="en-US" altLang="ja-JP" sz="3200" dirty="0"/>
              <a:t/>
            </a:r>
            <a:br>
              <a:rPr lang="en-US" altLang="ja-JP" sz="3200" dirty="0"/>
            </a:br>
            <a:r>
              <a:rPr lang="ja-JP" altLang="en-US" sz="3200" dirty="0"/>
              <a:t>実用化を加速（大学）</a:t>
            </a:r>
            <a:endParaRPr kumimoji="1" lang="ja-JP" altLang="en-US" sz="3200" dirty="0"/>
          </a:p>
        </p:txBody>
      </p:sp>
      <p:pic>
        <p:nvPicPr>
          <p:cNvPr id="10" name="図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771" y="1041482"/>
            <a:ext cx="547137" cy="530340"/>
          </a:xfrm>
          <a:prstGeom prst="rect">
            <a:avLst/>
          </a:prstGeom>
        </p:spPr>
      </p:pic>
      <p:sp>
        <p:nvSpPr>
          <p:cNvPr id="12" name="テキスト ボックス 11"/>
          <p:cNvSpPr txBox="1"/>
          <p:nvPr/>
        </p:nvSpPr>
        <p:spPr>
          <a:xfrm>
            <a:off x="570908" y="1032508"/>
            <a:ext cx="8573091" cy="707886"/>
          </a:xfrm>
          <a:prstGeom prst="rect">
            <a:avLst/>
          </a:prstGeom>
          <a:noFill/>
        </p:spPr>
        <p:txBody>
          <a:bodyPr wrap="square" rtlCol="0">
            <a:spAutoFit/>
          </a:bodyPr>
          <a:lstStyle/>
          <a:p>
            <a:r>
              <a:rPr kumimoji="1" lang="ja-JP" altLang="en-US" sz="2000" b="1" dirty="0"/>
              <a:t>慶應</a:t>
            </a:r>
            <a:r>
              <a:rPr lang="ja-JP" altLang="en-US" sz="2000" b="1" dirty="0"/>
              <a:t>義塾大学、内田教授（当時）、石黒教授：</a:t>
            </a:r>
            <a:r>
              <a:rPr kumimoji="1" lang="ja-JP" altLang="en-US" sz="2000" b="1" dirty="0"/>
              <a:t>人の呼気向け水素センサ端末</a:t>
            </a:r>
            <a:endParaRPr kumimoji="1" lang="en-US" altLang="ja-JP" sz="2000" b="1" dirty="0"/>
          </a:p>
          <a:p>
            <a:r>
              <a:rPr kumimoji="1" lang="ja-JP" altLang="en-US" sz="2000" b="1" dirty="0"/>
              <a:t>　（</a:t>
            </a:r>
            <a:r>
              <a:rPr kumimoji="1" lang="en-US" altLang="ja-JP" sz="2000" b="1" dirty="0"/>
              <a:t>JST </a:t>
            </a:r>
            <a:r>
              <a:rPr kumimoji="1" lang="ja-JP" altLang="en-US" sz="2000" b="1" dirty="0"/>
              <a:t>ナノエレ</a:t>
            </a:r>
            <a:r>
              <a:rPr kumimoji="1" lang="en-US" altLang="ja-JP" sz="2000" b="1" dirty="0"/>
              <a:t>CREST</a:t>
            </a:r>
            <a:r>
              <a:rPr kumimoji="1" lang="ja-JP" altLang="en-US" sz="2000" b="1" dirty="0"/>
              <a:t>の成果）</a:t>
            </a:r>
          </a:p>
        </p:txBody>
      </p:sp>
      <p:sp>
        <p:nvSpPr>
          <p:cNvPr id="11" name="テキスト ボックス 10">
            <a:extLst>
              <a:ext uri="{FF2B5EF4-FFF2-40B4-BE49-F238E27FC236}">
                <a16:creationId xmlns:a16="http://schemas.microsoft.com/office/drawing/2014/main" id="{118D97EE-D018-4AFA-BE17-FF71D701B14E}"/>
              </a:ext>
            </a:extLst>
          </p:cNvPr>
          <p:cNvSpPr txBox="1"/>
          <p:nvPr/>
        </p:nvSpPr>
        <p:spPr>
          <a:xfrm>
            <a:off x="683567" y="1713002"/>
            <a:ext cx="8368731" cy="707886"/>
          </a:xfrm>
          <a:prstGeom prst="rect">
            <a:avLst/>
          </a:prstGeom>
          <a:noFill/>
        </p:spPr>
        <p:txBody>
          <a:bodyPr wrap="square" rtlCol="0">
            <a:spAutoFit/>
          </a:bodyPr>
          <a:lstStyle/>
          <a:p>
            <a:r>
              <a:rPr kumimoji="1" lang="en-US" altLang="ja-JP" sz="2000" b="1" dirty="0"/>
              <a:t>Leafony</a:t>
            </a:r>
            <a:r>
              <a:rPr kumimoji="1" lang="ja-JP" altLang="en-US" sz="2000" b="1" dirty="0"/>
              <a:t>でセンサリーフのみおこし、権威ある</a:t>
            </a:r>
            <a:r>
              <a:rPr kumimoji="1" lang="ja-JP" altLang="en-US" sz="2000" b="1" dirty="0">
                <a:solidFill>
                  <a:srgbClr val="0000FF"/>
                </a:solidFill>
              </a:rPr>
              <a:t>国際学会でデモ賞受賞</a:t>
            </a:r>
            <a:endParaRPr kumimoji="1" lang="en-US" altLang="ja-JP" sz="2000" b="1" dirty="0">
              <a:solidFill>
                <a:srgbClr val="0000FF"/>
              </a:solidFill>
            </a:endParaRPr>
          </a:p>
          <a:p>
            <a:r>
              <a:rPr kumimoji="1" lang="ja-JP" altLang="en-US" sz="2000" b="1" dirty="0"/>
              <a:t>実用化を加速</a:t>
            </a:r>
            <a:endParaRPr kumimoji="1" lang="en-US" altLang="ja-JP" sz="2000" b="1" dirty="0"/>
          </a:p>
        </p:txBody>
      </p:sp>
      <p:pic>
        <p:nvPicPr>
          <p:cNvPr id="3" name="図 2">
            <a:extLst>
              <a:ext uri="{FF2B5EF4-FFF2-40B4-BE49-F238E27FC236}">
                <a16:creationId xmlns:a16="http://schemas.microsoft.com/office/drawing/2014/main" id="{F93EB96B-CFF4-470C-9938-35FFC91BF8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5683870" y="3037210"/>
            <a:ext cx="4134186" cy="2325479"/>
          </a:xfrm>
          <a:prstGeom prst="rect">
            <a:avLst/>
          </a:prstGeom>
        </p:spPr>
      </p:pic>
      <p:pic>
        <p:nvPicPr>
          <p:cNvPr id="9" name="ishikuro_demo2">
            <a:hlinkClick r:id="" action="ppaction://media"/>
            <a:extLst>
              <a:ext uri="{FF2B5EF4-FFF2-40B4-BE49-F238E27FC236}">
                <a16:creationId xmlns:a16="http://schemas.microsoft.com/office/drawing/2014/main" id="{F68CD39B-1F4E-42B2-A068-117072944B1F}"/>
              </a:ext>
            </a:extLst>
          </p:cNvPr>
          <p:cNvPicPr>
            <a:picLocks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102136" y="2564904"/>
            <a:ext cx="6379912" cy="3588700"/>
          </a:xfrm>
          <a:prstGeom prst="rect">
            <a:avLst/>
          </a:prstGeom>
        </p:spPr>
      </p:pic>
    </p:spTree>
    <p:extLst>
      <p:ext uri="{BB962C8B-B14F-4D97-AF65-F5344CB8AC3E}">
        <p14:creationId xmlns:p14="http://schemas.microsoft.com/office/powerpoint/2010/main" val="267706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0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Leafony</a:t>
            </a:r>
            <a:r>
              <a:rPr lang="ja-JP" altLang="en-US" dirty="0"/>
              <a:t>を使ったリモート・モニタリング</a:t>
            </a:r>
            <a:endParaRPr kumimoji="1" lang="ja-JP" altLang="en-US" dirty="0"/>
          </a:p>
        </p:txBody>
      </p:sp>
      <p:sp>
        <p:nvSpPr>
          <p:cNvPr id="48" name="テキスト ボックス 47">
            <a:extLst>
              <a:ext uri="{FF2B5EF4-FFF2-40B4-BE49-F238E27FC236}">
                <a16:creationId xmlns:a16="http://schemas.microsoft.com/office/drawing/2014/main" id="{4A408B54-D9D3-4822-87D9-C654C43A549B}"/>
              </a:ext>
            </a:extLst>
          </p:cNvPr>
          <p:cNvSpPr txBox="1"/>
          <p:nvPr/>
        </p:nvSpPr>
        <p:spPr>
          <a:xfrm>
            <a:off x="0" y="826352"/>
            <a:ext cx="9144000" cy="1938992"/>
          </a:xfrm>
          <a:prstGeom prst="rect">
            <a:avLst/>
          </a:prstGeom>
          <a:noFill/>
        </p:spPr>
        <p:txBody>
          <a:bodyPr wrap="square">
            <a:spAutoFit/>
          </a:bodyPr>
          <a:lstStyle/>
          <a:p>
            <a:r>
              <a:rPr lang="zh-TW" altLang="en-US" sz="2400" b="1" i="0" u="none" strike="noStrike" baseline="0" dirty="0">
                <a:latin typeface="游ゴシック" panose="020B0400000000000000" pitchFamily="50" charset="-128"/>
                <a:ea typeface="游ゴシック" panose="020B0400000000000000" pitchFamily="50" charset="-128"/>
              </a:rPr>
              <a:t>青葉電子株式会社</a:t>
            </a:r>
            <a:r>
              <a:rPr lang="ja-JP" altLang="en-US" sz="2400" b="1" i="0" u="none" strike="noStrike" baseline="0" dirty="0">
                <a:latin typeface="游ゴシック" panose="020B0400000000000000" pitchFamily="50" charset="-128"/>
                <a:ea typeface="游ゴシック" panose="020B0400000000000000" pitchFamily="50" charset="-128"/>
              </a:rPr>
              <a:t>（横浜市）</a:t>
            </a:r>
            <a:endParaRPr lang="zh-TW" altLang="en-US" sz="2400" b="1" i="0" u="none" strike="noStrike" baseline="0" dirty="0">
              <a:latin typeface="游ゴシック" panose="020B0400000000000000" pitchFamily="50" charset="-128"/>
              <a:ea typeface="游ゴシック" panose="020B0400000000000000" pitchFamily="50" charset="-128"/>
            </a:endParaRPr>
          </a:p>
          <a:p>
            <a:pPr algn="l"/>
            <a:r>
              <a:rPr lang="ja-JP" altLang="en-US" sz="2400" b="1" i="0" u="none" strike="noStrike" baseline="0" dirty="0">
                <a:solidFill>
                  <a:srgbClr val="92D050"/>
                </a:solidFill>
                <a:latin typeface="游ゴシック" panose="020B0400000000000000" pitchFamily="50" charset="-128"/>
                <a:ea typeface="游ゴシック" panose="020B0400000000000000" pitchFamily="50" charset="-128"/>
              </a:rPr>
              <a:t>集合住宅の共有スペースを活⽤したスマート菜園</a:t>
            </a:r>
          </a:p>
          <a:p>
            <a:pPr algn="l"/>
            <a:r>
              <a:rPr lang="ja-JP" altLang="en-US" sz="2400" b="1" i="0" u="none" strike="noStrike" baseline="0" dirty="0">
                <a:solidFill>
                  <a:srgbClr val="92D050"/>
                </a:solidFill>
                <a:latin typeface="游ゴシック" panose="020B0400000000000000" pitchFamily="50" charset="-128"/>
                <a:ea typeface="游ゴシック" panose="020B0400000000000000" pitchFamily="50" charset="-128"/>
              </a:rPr>
              <a:t>緑で繋ぐコミュニティ（</a:t>
            </a:r>
            <a:r>
              <a:rPr lang="en-US" altLang="zh-CN" sz="2400" b="1" i="0" u="none" strike="noStrike" baseline="0" dirty="0">
                <a:solidFill>
                  <a:srgbClr val="92D050"/>
                </a:solidFill>
                <a:latin typeface="游ゴシック" panose="020B0400000000000000" pitchFamily="50" charset="-128"/>
                <a:ea typeface="游ゴシック" panose="020B0400000000000000" pitchFamily="50" charset="-128"/>
              </a:rPr>
              <a:t>ITOP</a:t>
            </a:r>
            <a:r>
              <a:rPr lang="zh-CN" altLang="en-US" sz="2400" b="1" i="0" u="none" strike="noStrike" baseline="0" dirty="0">
                <a:solidFill>
                  <a:srgbClr val="92D050"/>
                </a:solidFill>
                <a:latin typeface="游ゴシック" panose="020B0400000000000000" pitchFamily="50" charset="-128"/>
                <a:ea typeface="游ゴシック" panose="020B0400000000000000" pitchFamily="50" charset="-128"/>
              </a:rPr>
              <a:t>横浜実証実験</a:t>
            </a:r>
            <a:r>
              <a:rPr lang="ja-JP" altLang="en-US" sz="2400" b="1" i="0" u="none" strike="noStrike" baseline="0" dirty="0">
                <a:solidFill>
                  <a:srgbClr val="92D050"/>
                </a:solidFill>
                <a:latin typeface="游ゴシック" panose="020B0400000000000000" pitchFamily="50" charset="-128"/>
                <a:ea typeface="游ゴシック" panose="020B0400000000000000" pitchFamily="50" charset="-128"/>
              </a:rPr>
              <a:t>採択）</a:t>
            </a:r>
            <a:endParaRPr lang="en-US" altLang="ja-JP" sz="2400" b="1" i="0" u="none" strike="noStrike" baseline="0" dirty="0">
              <a:solidFill>
                <a:srgbClr val="92D050"/>
              </a:solidFill>
              <a:latin typeface="游ゴシック" panose="020B0400000000000000" pitchFamily="50" charset="-128"/>
              <a:ea typeface="游ゴシック" panose="020B0400000000000000" pitchFamily="50" charset="-128"/>
            </a:endParaRPr>
          </a:p>
          <a:p>
            <a:pPr algn="l"/>
            <a:r>
              <a:rPr lang="ja-JP" altLang="en-US" sz="2400" b="1" i="0" u="none" strike="noStrike" baseline="0" dirty="0">
                <a:solidFill>
                  <a:srgbClr val="7F7F7F"/>
                </a:solidFill>
                <a:latin typeface="游ゴシック" panose="020B0400000000000000" pitchFamily="50" charset="-128"/>
                <a:ea typeface="游ゴシック" panose="020B0400000000000000" pitchFamily="50" charset="-128"/>
              </a:rPr>
              <a:t>都市緑地から始める⾷の地産地消</a:t>
            </a:r>
            <a:endParaRPr lang="en-US" altLang="ja-JP" sz="2400" b="1" i="0" u="none" strike="noStrike" baseline="0" dirty="0">
              <a:solidFill>
                <a:srgbClr val="7F7F7F"/>
              </a:solidFill>
              <a:latin typeface="游ゴシック" panose="020B0400000000000000" pitchFamily="50" charset="-128"/>
              <a:ea typeface="游ゴシック" panose="020B0400000000000000" pitchFamily="50" charset="-128"/>
            </a:endParaRPr>
          </a:p>
          <a:p>
            <a:pPr algn="l"/>
            <a:r>
              <a:rPr lang="ja-JP" altLang="en-US" sz="2400" b="1" i="0" u="none" strike="noStrike" baseline="0" dirty="0">
                <a:solidFill>
                  <a:srgbClr val="7F7F7F"/>
                </a:solidFill>
                <a:latin typeface="游ゴシック" panose="020B0400000000000000" pitchFamily="50" charset="-128"/>
                <a:ea typeface="游ゴシック" panose="020B0400000000000000" pitchFamily="50" charset="-128"/>
              </a:rPr>
              <a:t>栽培⽅式は⼟壌を使わない⽔耕栽培</a:t>
            </a:r>
            <a:endParaRPr lang="en-US" altLang="ja-JP" sz="2400" b="1" i="0" u="none" strike="noStrike" baseline="0" dirty="0">
              <a:solidFill>
                <a:srgbClr val="7F7F7F"/>
              </a:solidFill>
              <a:latin typeface="游ゴシック" panose="020B0400000000000000" pitchFamily="50" charset="-128"/>
              <a:ea typeface="游ゴシック" panose="020B0400000000000000" pitchFamily="50" charset="-128"/>
            </a:endParaRPr>
          </a:p>
        </p:txBody>
      </p:sp>
      <p:sp>
        <p:nvSpPr>
          <p:cNvPr id="51" name="テキスト ボックス 50">
            <a:extLst>
              <a:ext uri="{FF2B5EF4-FFF2-40B4-BE49-F238E27FC236}">
                <a16:creationId xmlns:a16="http://schemas.microsoft.com/office/drawing/2014/main" id="{D48E6FE4-2E23-4DC3-A739-6F571465AD17}"/>
              </a:ext>
            </a:extLst>
          </p:cNvPr>
          <p:cNvSpPr txBox="1"/>
          <p:nvPr/>
        </p:nvSpPr>
        <p:spPr>
          <a:xfrm>
            <a:off x="-4069" y="3477103"/>
            <a:ext cx="5092596" cy="2554545"/>
          </a:xfrm>
          <a:prstGeom prst="rect">
            <a:avLst/>
          </a:prstGeom>
          <a:noFill/>
        </p:spPr>
        <p:txBody>
          <a:bodyPr wrap="square">
            <a:spAutoFit/>
          </a:bodyPr>
          <a:lstStyle/>
          <a:p>
            <a:pPr marL="265113" indent="-265113" algn="l"/>
            <a:r>
              <a:rPr lang="ja-JP" altLang="en-US" sz="2000" b="1" i="0" u="none" strike="noStrike" baseline="0" dirty="0">
                <a:latin typeface="游ゴシック" panose="020B0400000000000000" pitchFamily="50" charset="-128"/>
                <a:ea typeface="游ゴシック" panose="020B0400000000000000" pitchFamily="50" charset="-128"/>
              </a:rPr>
              <a:t>・</a:t>
            </a:r>
            <a:r>
              <a:rPr lang="ja-JP" altLang="en-US" sz="2000" b="1" i="0" u="none" strike="noStrike" baseline="0" dirty="0">
                <a:solidFill>
                  <a:srgbClr val="0000FF"/>
                </a:solidFill>
                <a:latin typeface="游ゴシック" panose="020B0400000000000000" pitchFamily="50" charset="-128"/>
                <a:ea typeface="游ゴシック" panose="020B0400000000000000" pitchFamily="50" charset="-128"/>
              </a:rPr>
              <a:t>国産の</a:t>
            </a:r>
            <a:r>
              <a:rPr lang="en-US" altLang="ja-JP" sz="2000" b="1" i="0" u="none" strike="noStrike" baseline="0" dirty="0">
                <a:solidFill>
                  <a:srgbClr val="0000FF"/>
                </a:solidFill>
                <a:latin typeface="游ゴシック" panose="020B0400000000000000" pitchFamily="50" charset="-128"/>
                <a:ea typeface="游ゴシック" panose="020B0400000000000000" pitchFamily="50" charset="-128"/>
              </a:rPr>
              <a:t>IoT</a:t>
            </a:r>
            <a:r>
              <a:rPr lang="ja-JP" altLang="en-US" sz="2000" b="1" i="0" u="none" strike="noStrike" baseline="0" dirty="0">
                <a:solidFill>
                  <a:srgbClr val="0000FF"/>
                </a:solidFill>
                <a:latin typeface="游ゴシック" panose="020B0400000000000000" pitchFamily="50" charset="-128"/>
                <a:ea typeface="游ゴシック" panose="020B0400000000000000" pitchFamily="50" charset="-128"/>
              </a:rPr>
              <a:t>プラットフォーム「</a:t>
            </a:r>
            <a:r>
              <a:rPr lang="en-US" altLang="ja-JP" sz="2000" b="1" i="0" u="none" strike="noStrike" baseline="0" dirty="0">
                <a:solidFill>
                  <a:srgbClr val="0000FF"/>
                </a:solidFill>
                <a:latin typeface="游ゴシック" panose="020B0400000000000000" pitchFamily="50" charset="-128"/>
                <a:ea typeface="游ゴシック" panose="020B0400000000000000" pitchFamily="50" charset="-128"/>
              </a:rPr>
              <a:t>Leafony</a:t>
            </a:r>
            <a:r>
              <a:rPr lang="ja-JP" altLang="en-US" sz="2000" b="1" i="0" u="none" strike="noStrike" baseline="0" dirty="0">
                <a:solidFill>
                  <a:srgbClr val="0000FF"/>
                </a:solidFill>
                <a:latin typeface="游ゴシック" panose="020B0400000000000000" pitchFamily="50" charset="-128"/>
                <a:ea typeface="游ゴシック" panose="020B0400000000000000" pitchFamily="50" charset="-128"/>
              </a:rPr>
              <a:t>」と</a:t>
            </a:r>
            <a:r>
              <a:rPr lang="en-US" altLang="ja-JP" sz="2000" b="1" i="0" u="none" strike="noStrike" baseline="0" dirty="0">
                <a:solidFill>
                  <a:srgbClr val="0000FF"/>
                </a:solidFill>
                <a:latin typeface="游ゴシック" panose="020B0400000000000000" pitchFamily="50" charset="-128"/>
                <a:ea typeface="游ゴシック" panose="020B0400000000000000" pitchFamily="50" charset="-128"/>
              </a:rPr>
              <a:t>LPWA</a:t>
            </a:r>
            <a:r>
              <a:rPr lang="ja-JP" altLang="en-US" sz="2000" b="1" i="0" u="none" strike="noStrike" baseline="0" dirty="0">
                <a:solidFill>
                  <a:srgbClr val="0000FF"/>
                </a:solidFill>
                <a:latin typeface="游ゴシック" panose="020B0400000000000000" pitchFamily="50" charset="-128"/>
                <a:ea typeface="游ゴシック" panose="020B0400000000000000" pitchFamily="50" charset="-128"/>
              </a:rPr>
              <a:t>（</a:t>
            </a:r>
            <a:r>
              <a:rPr lang="en-US" altLang="ja-JP" sz="2000" b="1" i="0" u="none" strike="noStrike" baseline="0" dirty="0">
                <a:solidFill>
                  <a:srgbClr val="0000FF"/>
                </a:solidFill>
                <a:latin typeface="游ゴシック" panose="020B0400000000000000" pitchFamily="50" charset="-128"/>
                <a:ea typeface="游ゴシック" panose="020B0400000000000000" pitchFamily="50" charset="-128"/>
              </a:rPr>
              <a:t>LTE-M</a:t>
            </a:r>
            <a:r>
              <a:rPr lang="ja-JP" altLang="en-US" sz="2000" b="1" i="0" u="none" strike="noStrike" baseline="0" dirty="0">
                <a:solidFill>
                  <a:srgbClr val="0000FF"/>
                </a:solidFill>
                <a:latin typeface="游ゴシック" panose="020B0400000000000000" pitchFamily="50" charset="-128"/>
                <a:ea typeface="游ゴシック" panose="020B0400000000000000" pitchFamily="50" charset="-128"/>
              </a:rPr>
              <a:t>）を採⽤し⼩型・省電⼒を実現</a:t>
            </a:r>
          </a:p>
          <a:p>
            <a:pPr marL="265113" indent="-265113" algn="l"/>
            <a:r>
              <a:rPr lang="ja-JP" altLang="en-US" sz="2000" b="1" i="0" u="none" strike="noStrike" baseline="0" dirty="0">
                <a:latin typeface="游ゴシック" panose="020B0400000000000000" pitchFamily="50" charset="-128"/>
                <a:ea typeface="游ゴシック" panose="020B0400000000000000" pitchFamily="50" charset="-128"/>
              </a:rPr>
              <a:t>・温度、湿度、⽇照量、⼟壌⽔分量などの計測データとともに発育状況の画像をリアルタイムに送信</a:t>
            </a:r>
          </a:p>
          <a:p>
            <a:pPr marL="265113" indent="-265113" algn="l"/>
            <a:r>
              <a:rPr lang="ja-JP" altLang="en-US" sz="2000" b="1" i="0" u="none" strike="noStrike" baseline="0" dirty="0">
                <a:latin typeface="游ゴシック" panose="020B0400000000000000" pitchFamily="50" charset="-128"/>
                <a:ea typeface="游ゴシック" panose="020B0400000000000000" pitchFamily="50" charset="-128"/>
              </a:rPr>
              <a:t>・クラウド基盤（</a:t>
            </a:r>
            <a:r>
              <a:rPr lang="en-US" altLang="ja-JP" sz="2000" b="1" i="0" u="none" strike="noStrike" baseline="0" dirty="0">
                <a:latin typeface="游ゴシック" panose="020B0400000000000000" pitchFamily="50" charset="-128"/>
                <a:ea typeface="游ゴシック" panose="020B0400000000000000" pitchFamily="50" charset="-128"/>
              </a:rPr>
              <a:t>Microsoft Azure</a:t>
            </a:r>
            <a:r>
              <a:rPr lang="ja-JP" altLang="en-US" sz="2000" b="1" i="0" u="none" strike="noStrike" baseline="0" dirty="0">
                <a:latin typeface="游ゴシック" panose="020B0400000000000000" pitchFamily="50" charset="-128"/>
                <a:ea typeface="游ゴシック" panose="020B0400000000000000" pitchFamily="50" charset="-128"/>
              </a:rPr>
              <a:t>）を介して、いつでも、どこでもアクセス可能</a:t>
            </a:r>
            <a:endParaRPr lang="ja-JP" altLang="en-US" sz="2000" b="1" dirty="0">
              <a:latin typeface="游ゴシック" panose="020B0400000000000000" pitchFamily="50" charset="-128"/>
              <a:ea typeface="游ゴシック" panose="020B0400000000000000" pitchFamily="50" charset="-128"/>
            </a:endParaRPr>
          </a:p>
        </p:txBody>
      </p:sp>
      <p:pic>
        <p:nvPicPr>
          <p:cNvPr id="16" name="図 15">
            <a:extLst>
              <a:ext uri="{FF2B5EF4-FFF2-40B4-BE49-F238E27FC236}">
                <a16:creationId xmlns:a16="http://schemas.microsoft.com/office/drawing/2014/main" id="{6594B5F4-CF97-489E-8597-A9FA2399C4A6}"/>
              </a:ext>
            </a:extLst>
          </p:cNvPr>
          <p:cNvPicPr>
            <a:picLocks noChangeAspect="1"/>
          </p:cNvPicPr>
          <p:nvPr/>
        </p:nvPicPr>
        <p:blipFill>
          <a:blip r:embed="rId2"/>
          <a:stretch>
            <a:fillRect/>
          </a:stretch>
        </p:blipFill>
        <p:spPr>
          <a:xfrm>
            <a:off x="5200100" y="4034106"/>
            <a:ext cx="3943900" cy="2295845"/>
          </a:xfrm>
          <a:prstGeom prst="rect">
            <a:avLst/>
          </a:prstGeom>
        </p:spPr>
      </p:pic>
      <p:sp>
        <p:nvSpPr>
          <p:cNvPr id="52" name="テキスト ボックス 51">
            <a:extLst>
              <a:ext uri="{FF2B5EF4-FFF2-40B4-BE49-F238E27FC236}">
                <a16:creationId xmlns:a16="http://schemas.microsoft.com/office/drawing/2014/main" id="{409454C2-63D2-46D3-9B60-8531414A9AE8}"/>
              </a:ext>
            </a:extLst>
          </p:cNvPr>
          <p:cNvSpPr txBox="1"/>
          <p:nvPr/>
        </p:nvSpPr>
        <p:spPr>
          <a:xfrm>
            <a:off x="5423246" y="3968103"/>
            <a:ext cx="3764388" cy="646331"/>
          </a:xfrm>
          <a:prstGeom prst="rect">
            <a:avLst/>
          </a:prstGeom>
          <a:noFill/>
        </p:spPr>
        <p:txBody>
          <a:bodyPr wrap="square">
            <a:spAutoFit/>
          </a:bodyPr>
          <a:lstStyle/>
          <a:p>
            <a:r>
              <a:rPr lang="ja-JP" altLang="en-US" sz="1800" b="1" i="0" u="none" strike="noStrike" baseline="0" dirty="0">
                <a:latin typeface="游ゴシック" panose="020B0400000000000000" pitchFamily="50" charset="-128"/>
                <a:ea typeface="游ゴシック" panose="020B0400000000000000" pitchFamily="50" charset="-128"/>
              </a:rPr>
              <a:t>テクニカルショウヨコハマ</a:t>
            </a:r>
            <a:r>
              <a:rPr lang="en-US" altLang="ja-JP" sz="1800" b="1" i="0" u="none" strike="noStrike" baseline="0" dirty="0">
                <a:latin typeface="游ゴシック" panose="020B0400000000000000" pitchFamily="50" charset="-128"/>
                <a:ea typeface="游ゴシック" panose="020B0400000000000000" pitchFamily="50" charset="-128"/>
              </a:rPr>
              <a:t>2020</a:t>
            </a:r>
            <a:r>
              <a:rPr lang="ja-JP" altLang="en-US" sz="1800" b="1" i="0" u="none" strike="noStrike" baseline="0" dirty="0">
                <a:latin typeface="游ゴシック" panose="020B0400000000000000" pitchFamily="50" charset="-128"/>
                <a:ea typeface="游ゴシック" panose="020B0400000000000000" pitchFamily="50" charset="-128"/>
              </a:rPr>
              <a:t>出展システム</a:t>
            </a:r>
            <a:endParaRPr lang="ja-JP" altLang="en-US" b="1" dirty="0">
              <a:latin typeface="游ゴシック" panose="020B0400000000000000" pitchFamily="50" charset="-128"/>
              <a:ea typeface="游ゴシック" panose="020B0400000000000000" pitchFamily="50" charset="-128"/>
            </a:endParaRPr>
          </a:p>
        </p:txBody>
      </p:sp>
      <p:pic>
        <p:nvPicPr>
          <p:cNvPr id="4" name="図 3">
            <a:extLst>
              <a:ext uri="{FF2B5EF4-FFF2-40B4-BE49-F238E27FC236}">
                <a16:creationId xmlns:a16="http://schemas.microsoft.com/office/drawing/2014/main" id="{3ECC9566-D2A0-470D-9734-0A339E24B98B}"/>
              </a:ext>
            </a:extLst>
          </p:cNvPr>
          <p:cNvPicPr>
            <a:picLocks noChangeAspect="1"/>
          </p:cNvPicPr>
          <p:nvPr/>
        </p:nvPicPr>
        <p:blipFill>
          <a:blip r:embed="rId3"/>
          <a:stretch>
            <a:fillRect/>
          </a:stretch>
        </p:blipFill>
        <p:spPr>
          <a:xfrm>
            <a:off x="6882262" y="850041"/>
            <a:ext cx="2286319" cy="3134162"/>
          </a:xfrm>
          <a:prstGeom prst="rect">
            <a:avLst/>
          </a:prstGeom>
        </p:spPr>
      </p:pic>
    </p:spTree>
    <p:extLst>
      <p:ext uri="{BB962C8B-B14F-4D97-AF65-F5344CB8AC3E}">
        <p14:creationId xmlns:p14="http://schemas.microsoft.com/office/powerpoint/2010/main" val="1082270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Leafony</a:t>
            </a:r>
            <a:r>
              <a:rPr lang="ja-JP" altLang="en-US" dirty="0"/>
              <a:t>を使った自動測定監視システム</a:t>
            </a:r>
            <a:endParaRPr kumimoji="1" lang="ja-JP" altLang="en-US" dirty="0"/>
          </a:p>
        </p:txBody>
      </p:sp>
      <p:sp>
        <p:nvSpPr>
          <p:cNvPr id="12" name="正方形/長方形 11">
            <a:extLst>
              <a:ext uri="{FF2B5EF4-FFF2-40B4-BE49-F238E27FC236}">
                <a16:creationId xmlns:a16="http://schemas.microsoft.com/office/drawing/2014/main" id="{349F7257-E0DF-4DAE-8921-0BF75D42CE95}"/>
              </a:ext>
            </a:extLst>
          </p:cNvPr>
          <p:cNvSpPr/>
          <p:nvPr/>
        </p:nvSpPr>
        <p:spPr>
          <a:xfrm>
            <a:off x="395536" y="776257"/>
            <a:ext cx="3989336" cy="830997"/>
          </a:xfrm>
          <a:prstGeom prst="rect">
            <a:avLst/>
          </a:prstGeom>
        </p:spPr>
        <p:txBody>
          <a:bodyPr wrap="square">
            <a:spAutoFit/>
          </a:bodyPr>
          <a:lstStyle/>
          <a:p>
            <a:pPr defTabSz="358775">
              <a:buNone/>
            </a:pPr>
            <a:r>
              <a:rPr lang="en-US" altLang="ja-JP" sz="2400" b="1" dirty="0"/>
              <a:t>30</a:t>
            </a:r>
            <a:r>
              <a:rPr lang="ja-JP" altLang="en-US" sz="2400" b="1" dirty="0"/>
              <a:t>セットの抵抗、温度、湿度などを自動計測</a:t>
            </a:r>
            <a:r>
              <a:rPr lang="en-US" altLang="ja-JP" sz="2400" b="1" dirty="0">
                <a:sym typeface="Wingdings" panose="05000000000000000000" pitchFamily="2" charset="2"/>
              </a:rPr>
              <a:t></a:t>
            </a:r>
            <a:r>
              <a:rPr lang="ja-JP" altLang="en-US" sz="2400" b="1" dirty="0">
                <a:sym typeface="Wingdings" panose="05000000000000000000" pitchFamily="2" charset="2"/>
              </a:rPr>
              <a:t>クラウドへ</a:t>
            </a:r>
            <a:endParaRPr lang="en-US" altLang="ja-JP" sz="2400" b="1" dirty="0"/>
          </a:p>
        </p:txBody>
      </p:sp>
      <p:sp>
        <p:nvSpPr>
          <p:cNvPr id="13" name="円/楕円 1471">
            <a:extLst>
              <a:ext uri="{FF2B5EF4-FFF2-40B4-BE49-F238E27FC236}">
                <a16:creationId xmlns:a16="http://schemas.microsoft.com/office/drawing/2014/main" id="{4DC88E4D-D9D5-465D-A08A-7C8D2A94D347}"/>
              </a:ext>
            </a:extLst>
          </p:cNvPr>
          <p:cNvSpPr/>
          <p:nvPr/>
        </p:nvSpPr>
        <p:spPr>
          <a:xfrm>
            <a:off x="193039" y="877867"/>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pic>
        <p:nvPicPr>
          <p:cNvPr id="8" name="図 7" descr="車, 屋内, オーブン, 開く が含まれている画像&#10;&#10;自動的に生成された説明">
            <a:extLst>
              <a:ext uri="{FF2B5EF4-FFF2-40B4-BE49-F238E27FC236}">
                <a16:creationId xmlns:a16="http://schemas.microsoft.com/office/drawing/2014/main" id="{08CC6892-D909-46FE-B0D2-B656872804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7289" y="2177275"/>
            <a:ext cx="4560168" cy="3420126"/>
          </a:xfrm>
          <a:prstGeom prst="rect">
            <a:avLst/>
          </a:prstGeom>
        </p:spPr>
      </p:pic>
      <p:pic>
        <p:nvPicPr>
          <p:cNvPr id="20" name="図 19" descr="屋内, 座る, テーブル, ホワイト が含まれている画像&#10;&#10;自動的に生成された説明">
            <a:extLst>
              <a:ext uri="{FF2B5EF4-FFF2-40B4-BE49-F238E27FC236}">
                <a16:creationId xmlns:a16="http://schemas.microsoft.com/office/drawing/2014/main" id="{C16F07DD-68B0-4EC8-A71A-70062C461C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199112" y="3283024"/>
            <a:ext cx="1895872" cy="1421904"/>
          </a:xfrm>
          <a:prstGeom prst="rect">
            <a:avLst/>
          </a:prstGeom>
        </p:spPr>
      </p:pic>
      <p:sp>
        <p:nvSpPr>
          <p:cNvPr id="22" name="思考の吹き出し: 雲形 21">
            <a:extLst>
              <a:ext uri="{FF2B5EF4-FFF2-40B4-BE49-F238E27FC236}">
                <a16:creationId xmlns:a16="http://schemas.microsoft.com/office/drawing/2014/main" id="{28B87DC4-449B-472B-9743-D41D16806B1F}"/>
              </a:ext>
            </a:extLst>
          </p:cNvPr>
          <p:cNvSpPr/>
          <p:nvPr/>
        </p:nvSpPr>
        <p:spPr>
          <a:xfrm>
            <a:off x="5320147" y="1027476"/>
            <a:ext cx="3420127" cy="948575"/>
          </a:xfrm>
          <a:prstGeom prst="cloudCallout">
            <a:avLst>
              <a:gd name="adj1" fmla="val -3482"/>
              <a:gd name="adj2" fmla="val 66235"/>
            </a:avLst>
          </a:prstGeom>
          <a:noFill/>
          <a:ln>
            <a:solidFill>
              <a:schemeClr val="tx2">
                <a:lumMod val="40000"/>
                <a:lumOff val="6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A2CBF6DC-5379-474F-8873-E76E0FCB7B1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1978" y="1721152"/>
            <a:ext cx="639212" cy="642628"/>
          </a:xfrm>
          <a:prstGeom prst="rect">
            <a:avLst/>
          </a:prstGeom>
        </p:spPr>
      </p:pic>
      <p:pic>
        <p:nvPicPr>
          <p:cNvPr id="25" name="図 24">
            <a:extLst>
              <a:ext uri="{FF2B5EF4-FFF2-40B4-BE49-F238E27FC236}">
                <a16:creationId xmlns:a16="http://schemas.microsoft.com/office/drawing/2014/main" id="{06F4BE40-86D0-4368-8278-3F4D20A8D7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1978" y="2571862"/>
            <a:ext cx="639212" cy="642628"/>
          </a:xfrm>
          <a:prstGeom prst="rect">
            <a:avLst/>
          </a:prstGeom>
        </p:spPr>
      </p:pic>
      <p:sp>
        <p:nvSpPr>
          <p:cNvPr id="21" name="楕円 20">
            <a:extLst>
              <a:ext uri="{FF2B5EF4-FFF2-40B4-BE49-F238E27FC236}">
                <a16:creationId xmlns:a16="http://schemas.microsoft.com/office/drawing/2014/main" id="{23359E6E-1E2D-43DC-86E0-85AC8A791939}"/>
              </a:ext>
            </a:extLst>
          </p:cNvPr>
          <p:cNvSpPr/>
          <p:nvPr/>
        </p:nvSpPr>
        <p:spPr>
          <a:xfrm>
            <a:off x="3899575" y="4365104"/>
            <a:ext cx="144016" cy="14401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6E6F5DCB-6032-47E2-8A57-3B8B90F35185}"/>
              </a:ext>
            </a:extLst>
          </p:cNvPr>
          <p:cNvSpPr/>
          <p:nvPr/>
        </p:nvSpPr>
        <p:spPr>
          <a:xfrm>
            <a:off x="3899575" y="4653136"/>
            <a:ext cx="144016" cy="14401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D140666A-3858-42D3-BA08-F489FB9BD081}"/>
              </a:ext>
            </a:extLst>
          </p:cNvPr>
          <p:cNvSpPr/>
          <p:nvPr/>
        </p:nvSpPr>
        <p:spPr>
          <a:xfrm>
            <a:off x="3899575" y="4941912"/>
            <a:ext cx="144016" cy="14401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p>
        </p:txBody>
      </p:sp>
      <p:pic>
        <p:nvPicPr>
          <p:cNvPr id="28" name="図 27">
            <a:extLst>
              <a:ext uri="{FF2B5EF4-FFF2-40B4-BE49-F238E27FC236}">
                <a16:creationId xmlns:a16="http://schemas.microsoft.com/office/drawing/2014/main" id="{310EEC64-FA1F-4096-9E42-285E5EBE0E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1978" y="5324873"/>
            <a:ext cx="639212" cy="642628"/>
          </a:xfrm>
          <a:prstGeom prst="rect">
            <a:avLst/>
          </a:prstGeom>
        </p:spPr>
      </p:pic>
      <p:pic>
        <p:nvPicPr>
          <p:cNvPr id="29" name="図 28">
            <a:extLst>
              <a:ext uri="{FF2B5EF4-FFF2-40B4-BE49-F238E27FC236}">
                <a16:creationId xmlns:a16="http://schemas.microsoft.com/office/drawing/2014/main" id="{FBE7CD7D-E80E-41F8-AD44-DB4E20E2098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1978" y="3496108"/>
            <a:ext cx="639212" cy="642628"/>
          </a:xfrm>
          <a:prstGeom prst="rect">
            <a:avLst/>
          </a:prstGeom>
        </p:spPr>
      </p:pic>
      <p:sp>
        <p:nvSpPr>
          <p:cNvPr id="32" name="矢印: 右 31">
            <a:extLst>
              <a:ext uri="{FF2B5EF4-FFF2-40B4-BE49-F238E27FC236}">
                <a16:creationId xmlns:a16="http://schemas.microsoft.com/office/drawing/2014/main" id="{B0EFA252-3B15-43C0-9A01-2B34BFE6A61D}"/>
              </a:ext>
            </a:extLst>
          </p:cNvPr>
          <p:cNvSpPr/>
          <p:nvPr/>
        </p:nvSpPr>
        <p:spPr>
          <a:xfrm rot="18749074">
            <a:off x="6378996" y="2340350"/>
            <a:ext cx="639212" cy="29979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BE050708-BE59-4832-B925-DE77A47B9B7A}"/>
              </a:ext>
            </a:extLst>
          </p:cNvPr>
          <p:cNvSpPr/>
          <p:nvPr/>
        </p:nvSpPr>
        <p:spPr>
          <a:xfrm>
            <a:off x="6512260" y="1224830"/>
            <a:ext cx="1518078" cy="461665"/>
          </a:xfrm>
          <a:prstGeom prst="rect">
            <a:avLst/>
          </a:prstGeom>
        </p:spPr>
        <p:txBody>
          <a:bodyPr wrap="square">
            <a:spAutoFit/>
          </a:bodyPr>
          <a:lstStyle/>
          <a:p>
            <a:pPr defTabSz="358775">
              <a:buNone/>
            </a:pPr>
            <a:r>
              <a:rPr lang="ja-JP" altLang="en-US" sz="2400" b="1" dirty="0">
                <a:sym typeface="Wingdings" panose="05000000000000000000" pitchFamily="2" charset="2"/>
              </a:rPr>
              <a:t>クラウド</a:t>
            </a:r>
            <a:endParaRPr lang="en-US" altLang="ja-JP" sz="2400" b="1" dirty="0"/>
          </a:p>
        </p:txBody>
      </p:sp>
      <p:sp>
        <p:nvSpPr>
          <p:cNvPr id="34" name="矢印: 右 33">
            <a:extLst>
              <a:ext uri="{FF2B5EF4-FFF2-40B4-BE49-F238E27FC236}">
                <a16:creationId xmlns:a16="http://schemas.microsoft.com/office/drawing/2014/main" id="{EAF165A8-19D7-48B5-A954-2D81B0F8627C}"/>
              </a:ext>
            </a:extLst>
          </p:cNvPr>
          <p:cNvSpPr/>
          <p:nvPr/>
        </p:nvSpPr>
        <p:spPr>
          <a:xfrm rot="2494683">
            <a:off x="7373718" y="2371032"/>
            <a:ext cx="639212" cy="29979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35" name="フリーフォーム: 図形 34">
            <a:extLst>
              <a:ext uri="{FF2B5EF4-FFF2-40B4-BE49-F238E27FC236}">
                <a16:creationId xmlns:a16="http://schemas.microsoft.com/office/drawing/2014/main" id="{65FCF1BE-D9AB-4419-AB71-4010FA800ED9}"/>
              </a:ext>
            </a:extLst>
          </p:cNvPr>
          <p:cNvSpPr/>
          <p:nvPr/>
        </p:nvSpPr>
        <p:spPr>
          <a:xfrm rot="16200000">
            <a:off x="4450256" y="2222976"/>
            <a:ext cx="717452" cy="731520"/>
          </a:xfrm>
          <a:custGeom>
            <a:avLst/>
            <a:gdLst>
              <a:gd name="connsiteX0" fmla="*/ 0 w 717452"/>
              <a:gd name="connsiteY0" fmla="*/ 731520 h 731520"/>
              <a:gd name="connsiteX1" fmla="*/ 288387 w 717452"/>
              <a:gd name="connsiteY1" fmla="*/ 407963 h 731520"/>
              <a:gd name="connsiteX2" fmla="*/ 393895 w 717452"/>
              <a:gd name="connsiteY2" fmla="*/ 541606 h 731520"/>
              <a:gd name="connsiteX3" fmla="*/ 717452 w 717452"/>
              <a:gd name="connsiteY3" fmla="*/ 0 h 731520"/>
            </a:gdLst>
            <a:ahLst/>
            <a:cxnLst>
              <a:cxn ang="0">
                <a:pos x="connsiteX0" y="connsiteY0"/>
              </a:cxn>
              <a:cxn ang="0">
                <a:pos x="connsiteX1" y="connsiteY1"/>
              </a:cxn>
              <a:cxn ang="0">
                <a:pos x="connsiteX2" y="connsiteY2"/>
              </a:cxn>
              <a:cxn ang="0">
                <a:pos x="connsiteX3" y="connsiteY3"/>
              </a:cxn>
            </a:cxnLst>
            <a:rect l="l" t="t" r="r" b="b"/>
            <a:pathLst>
              <a:path w="717452" h="731520">
                <a:moveTo>
                  <a:pt x="0" y="731520"/>
                </a:moveTo>
                <a:lnTo>
                  <a:pt x="288387" y="407963"/>
                </a:lnTo>
                <a:lnTo>
                  <a:pt x="393895" y="541606"/>
                </a:lnTo>
                <a:lnTo>
                  <a:pt x="717452" y="0"/>
                </a:lnTo>
              </a:path>
            </a:pathLst>
          </a:cu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p>
        </p:txBody>
      </p:sp>
      <p:sp>
        <p:nvSpPr>
          <p:cNvPr id="36" name="フリーフォーム: 図形 35">
            <a:extLst>
              <a:ext uri="{FF2B5EF4-FFF2-40B4-BE49-F238E27FC236}">
                <a16:creationId xmlns:a16="http://schemas.microsoft.com/office/drawing/2014/main" id="{234CFBA1-1DCE-4822-83ED-C47994CC20E8}"/>
              </a:ext>
            </a:extLst>
          </p:cNvPr>
          <p:cNvSpPr/>
          <p:nvPr/>
        </p:nvSpPr>
        <p:spPr>
          <a:xfrm rot="14885012">
            <a:off x="4419452" y="2886142"/>
            <a:ext cx="717452" cy="731520"/>
          </a:xfrm>
          <a:custGeom>
            <a:avLst/>
            <a:gdLst>
              <a:gd name="connsiteX0" fmla="*/ 0 w 717452"/>
              <a:gd name="connsiteY0" fmla="*/ 731520 h 731520"/>
              <a:gd name="connsiteX1" fmla="*/ 288387 w 717452"/>
              <a:gd name="connsiteY1" fmla="*/ 407963 h 731520"/>
              <a:gd name="connsiteX2" fmla="*/ 393895 w 717452"/>
              <a:gd name="connsiteY2" fmla="*/ 541606 h 731520"/>
              <a:gd name="connsiteX3" fmla="*/ 717452 w 717452"/>
              <a:gd name="connsiteY3" fmla="*/ 0 h 731520"/>
            </a:gdLst>
            <a:ahLst/>
            <a:cxnLst>
              <a:cxn ang="0">
                <a:pos x="connsiteX0" y="connsiteY0"/>
              </a:cxn>
              <a:cxn ang="0">
                <a:pos x="connsiteX1" y="connsiteY1"/>
              </a:cxn>
              <a:cxn ang="0">
                <a:pos x="connsiteX2" y="connsiteY2"/>
              </a:cxn>
              <a:cxn ang="0">
                <a:pos x="connsiteX3" y="connsiteY3"/>
              </a:cxn>
            </a:cxnLst>
            <a:rect l="l" t="t" r="r" b="b"/>
            <a:pathLst>
              <a:path w="717452" h="731520">
                <a:moveTo>
                  <a:pt x="0" y="731520"/>
                </a:moveTo>
                <a:lnTo>
                  <a:pt x="288387" y="407963"/>
                </a:lnTo>
                <a:lnTo>
                  <a:pt x="393895" y="541606"/>
                </a:lnTo>
                <a:lnTo>
                  <a:pt x="717452" y="0"/>
                </a:lnTo>
              </a:path>
            </a:pathLst>
          </a:cu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p>
        </p:txBody>
      </p:sp>
      <p:sp>
        <p:nvSpPr>
          <p:cNvPr id="37" name="フリーフォーム: 図形 36">
            <a:extLst>
              <a:ext uri="{FF2B5EF4-FFF2-40B4-BE49-F238E27FC236}">
                <a16:creationId xmlns:a16="http://schemas.microsoft.com/office/drawing/2014/main" id="{8C2F60C8-4A38-4B86-ACD4-5AA9667008A9}"/>
              </a:ext>
            </a:extLst>
          </p:cNvPr>
          <p:cNvSpPr/>
          <p:nvPr/>
        </p:nvSpPr>
        <p:spPr>
          <a:xfrm rot="13378833">
            <a:off x="4494085" y="3440675"/>
            <a:ext cx="717452" cy="731520"/>
          </a:xfrm>
          <a:custGeom>
            <a:avLst/>
            <a:gdLst>
              <a:gd name="connsiteX0" fmla="*/ 0 w 717452"/>
              <a:gd name="connsiteY0" fmla="*/ 731520 h 731520"/>
              <a:gd name="connsiteX1" fmla="*/ 288387 w 717452"/>
              <a:gd name="connsiteY1" fmla="*/ 407963 h 731520"/>
              <a:gd name="connsiteX2" fmla="*/ 393895 w 717452"/>
              <a:gd name="connsiteY2" fmla="*/ 541606 h 731520"/>
              <a:gd name="connsiteX3" fmla="*/ 717452 w 717452"/>
              <a:gd name="connsiteY3" fmla="*/ 0 h 731520"/>
            </a:gdLst>
            <a:ahLst/>
            <a:cxnLst>
              <a:cxn ang="0">
                <a:pos x="connsiteX0" y="connsiteY0"/>
              </a:cxn>
              <a:cxn ang="0">
                <a:pos x="connsiteX1" y="connsiteY1"/>
              </a:cxn>
              <a:cxn ang="0">
                <a:pos x="connsiteX2" y="connsiteY2"/>
              </a:cxn>
              <a:cxn ang="0">
                <a:pos x="connsiteX3" y="connsiteY3"/>
              </a:cxn>
            </a:cxnLst>
            <a:rect l="l" t="t" r="r" b="b"/>
            <a:pathLst>
              <a:path w="717452" h="731520">
                <a:moveTo>
                  <a:pt x="0" y="731520"/>
                </a:moveTo>
                <a:lnTo>
                  <a:pt x="288387" y="407963"/>
                </a:lnTo>
                <a:lnTo>
                  <a:pt x="393895" y="541606"/>
                </a:lnTo>
                <a:lnTo>
                  <a:pt x="717452" y="0"/>
                </a:lnTo>
              </a:path>
            </a:pathLst>
          </a:cu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p>
        </p:txBody>
      </p:sp>
      <p:sp>
        <p:nvSpPr>
          <p:cNvPr id="38" name="フリーフォーム: 図形 37">
            <a:extLst>
              <a:ext uri="{FF2B5EF4-FFF2-40B4-BE49-F238E27FC236}">
                <a16:creationId xmlns:a16="http://schemas.microsoft.com/office/drawing/2014/main" id="{67A324AC-34E1-429B-ACC2-5A953A8D88B6}"/>
              </a:ext>
            </a:extLst>
          </p:cNvPr>
          <p:cNvSpPr/>
          <p:nvPr/>
        </p:nvSpPr>
        <p:spPr>
          <a:xfrm rot="11041445">
            <a:off x="4409655" y="4855867"/>
            <a:ext cx="717452" cy="731520"/>
          </a:xfrm>
          <a:custGeom>
            <a:avLst/>
            <a:gdLst>
              <a:gd name="connsiteX0" fmla="*/ 0 w 717452"/>
              <a:gd name="connsiteY0" fmla="*/ 731520 h 731520"/>
              <a:gd name="connsiteX1" fmla="*/ 288387 w 717452"/>
              <a:gd name="connsiteY1" fmla="*/ 407963 h 731520"/>
              <a:gd name="connsiteX2" fmla="*/ 393895 w 717452"/>
              <a:gd name="connsiteY2" fmla="*/ 541606 h 731520"/>
              <a:gd name="connsiteX3" fmla="*/ 717452 w 717452"/>
              <a:gd name="connsiteY3" fmla="*/ 0 h 731520"/>
            </a:gdLst>
            <a:ahLst/>
            <a:cxnLst>
              <a:cxn ang="0">
                <a:pos x="connsiteX0" y="connsiteY0"/>
              </a:cxn>
              <a:cxn ang="0">
                <a:pos x="connsiteX1" y="connsiteY1"/>
              </a:cxn>
              <a:cxn ang="0">
                <a:pos x="connsiteX2" y="connsiteY2"/>
              </a:cxn>
              <a:cxn ang="0">
                <a:pos x="connsiteX3" y="connsiteY3"/>
              </a:cxn>
            </a:cxnLst>
            <a:rect l="l" t="t" r="r" b="b"/>
            <a:pathLst>
              <a:path w="717452" h="731520">
                <a:moveTo>
                  <a:pt x="0" y="731520"/>
                </a:moveTo>
                <a:lnTo>
                  <a:pt x="288387" y="407963"/>
                </a:lnTo>
                <a:lnTo>
                  <a:pt x="393895" y="541606"/>
                </a:lnTo>
                <a:lnTo>
                  <a:pt x="717452" y="0"/>
                </a:lnTo>
              </a:path>
            </a:pathLst>
          </a:cu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8FD8F2C3-8F92-408E-A4DA-425FCE988BFB}"/>
              </a:ext>
            </a:extLst>
          </p:cNvPr>
          <p:cNvSpPr/>
          <p:nvPr/>
        </p:nvSpPr>
        <p:spPr>
          <a:xfrm>
            <a:off x="5436096" y="3784873"/>
            <a:ext cx="1768266" cy="369332"/>
          </a:xfrm>
          <a:prstGeom prst="rect">
            <a:avLst/>
          </a:prstGeom>
        </p:spPr>
        <p:txBody>
          <a:bodyPr wrap="square">
            <a:spAutoFit/>
          </a:bodyPr>
          <a:lstStyle/>
          <a:p>
            <a:pPr defTabSz="358775">
              <a:buNone/>
            </a:pPr>
            <a:r>
              <a:rPr lang="en-US" altLang="ja-JP" b="1" dirty="0" err="1"/>
              <a:t>RaspberryPi</a:t>
            </a:r>
            <a:endParaRPr lang="en-US" altLang="ja-JP" b="1" dirty="0"/>
          </a:p>
        </p:txBody>
      </p:sp>
      <p:sp>
        <p:nvSpPr>
          <p:cNvPr id="40" name="正方形/長方形 39">
            <a:extLst>
              <a:ext uri="{FF2B5EF4-FFF2-40B4-BE49-F238E27FC236}">
                <a16:creationId xmlns:a16="http://schemas.microsoft.com/office/drawing/2014/main" id="{F8BCCDD6-CB2B-46FE-A874-38CF409FEF0C}"/>
              </a:ext>
            </a:extLst>
          </p:cNvPr>
          <p:cNvSpPr/>
          <p:nvPr/>
        </p:nvSpPr>
        <p:spPr>
          <a:xfrm>
            <a:off x="3500738" y="5954715"/>
            <a:ext cx="1215278" cy="369332"/>
          </a:xfrm>
          <a:prstGeom prst="rect">
            <a:avLst/>
          </a:prstGeom>
        </p:spPr>
        <p:txBody>
          <a:bodyPr wrap="square">
            <a:spAutoFit/>
          </a:bodyPr>
          <a:lstStyle/>
          <a:p>
            <a:pPr defTabSz="358775">
              <a:buNone/>
            </a:pPr>
            <a:r>
              <a:rPr lang="en-US" altLang="ja-JP" b="1" dirty="0"/>
              <a:t>Leafony</a:t>
            </a:r>
          </a:p>
        </p:txBody>
      </p:sp>
      <p:sp>
        <p:nvSpPr>
          <p:cNvPr id="41" name="正方形/長方形 40">
            <a:extLst>
              <a:ext uri="{FF2B5EF4-FFF2-40B4-BE49-F238E27FC236}">
                <a16:creationId xmlns:a16="http://schemas.microsoft.com/office/drawing/2014/main" id="{4F711992-CC59-4459-8618-105B597D97ED}"/>
              </a:ext>
            </a:extLst>
          </p:cNvPr>
          <p:cNvSpPr/>
          <p:nvPr/>
        </p:nvSpPr>
        <p:spPr>
          <a:xfrm>
            <a:off x="6985495" y="2947463"/>
            <a:ext cx="2161673" cy="461665"/>
          </a:xfrm>
          <a:prstGeom prst="rect">
            <a:avLst/>
          </a:prstGeom>
        </p:spPr>
        <p:txBody>
          <a:bodyPr wrap="square">
            <a:spAutoFit/>
          </a:bodyPr>
          <a:lstStyle/>
          <a:p>
            <a:pPr defTabSz="358775">
              <a:buNone/>
            </a:pPr>
            <a:r>
              <a:rPr lang="ja-JP" altLang="en-US" sz="2400" b="1" dirty="0"/>
              <a:t>リモートで観測</a:t>
            </a:r>
            <a:endParaRPr lang="en-US" altLang="ja-JP" sz="2400" b="1" dirty="0"/>
          </a:p>
        </p:txBody>
      </p:sp>
      <p:sp>
        <p:nvSpPr>
          <p:cNvPr id="42" name="正方形/長方形 41">
            <a:extLst>
              <a:ext uri="{FF2B5EF4-FFF2-40B4-BE49-F238E27FC236}">
                <a16:creationId xmlns:a16="http://schemas.microsoft.com/office/drawing/2014/main" id="{6EEC4A3F-24E6-4B32-91C9-86910D02D1A3}"/>
              </a:ext>
            </a:extLst>
          </p:cNvPr>
          <p:cNvSpPr/>
          <p:nvPr/>
        </p:nvSpPr>
        <p:spPr>
          <a:xfrm>
            <a:off x="5038853" y="5159814"/>
            <a:ext cx="4111571" cy="1200329"/>
          </a:xfrm>
          <a:prstGeom prst="rect">
            <a:avLst/>
          </a:prstGeom>
        </p:spPr>
        <p:txBody>
          <a:bodyPr wrap="square">
            <a:spAutoFit/>
          </a:bodyPr>
          <a:lstStyle/>
          <a:p>
            <a:pPr defTabSz="358775">
              <a:buNone/>
            </a:pPr>
            <a:r>
              <a:rPr lang="ja-JP" altLang="en-US" sz="2400" b="1" dirty="0"/>
              <a:t>周辺が充実した</a:t>
            </a:r>
            <a:r>
              <a:rPr lang="en-US" altLang="ja-JP" sz="2400" b="1" dirty="0"/>
              <a:t>Leafony</a:t>
            </a:r>
          </a:p>
          <a:p>
            <a:pPr defTabSz="358775">
              <a:buNone/>
            </a:pPr>
            <a:r>
              <a:rPr lang="ja-JP" altLang="en-US" sz="2400" b="1" dirty="0"/>
              <a:t>ソフトウェア開発が簡便</a:t>
            </a:r>
            <a:endParaRPr lang="en-US" altLang="ja-JP" sz="2400" b="1" dirty="0"/>
          </a:p>
          <a:p>
            <a:pPr defTabSz="358775">
              <a:buNone/>
            </a:pPr>
            <a:r>
              <a:rPr lang="ja-JP" altLang="en-US" sz="2400" b="1" dirty="0">
                <a:solidFill>
                  <a:srgbClr val="3333FF"/>
                </a:solidFill>
              </a:rPr>
              <a:t>コロナ時代の省人化、ネット化</a:t>
            </a:r>
            <a:endParaRPr lang="en-US" altLang="ja-JP" sz="2400" b="1" dirty="0">
              <a:solidFill>
                <a:srgbClr val="3333FF"/>
              </a:solidFill>
            </a:endParaRPr>
          </a:p>
        </p:txBody>
      </p:sp>
      <p:sp>
        <p:nvSpPr>
          <p:cNvPr id="43" name="円/楕円 1471">
            <a:extLst>
              <a:ext uri="{FF2B5EF4-FFF2-40B4-BE49-F238E27FC236}">
                <a16:creationId xmlns:a16="http://schemas.microsoft.com/office/drawing/2014/main" id="{DFB0013C-D62F-4533-AC2B-DCC0D4681445}"/>
              </a:ext>
            </a:extLst>
          </p:cNvPr>
          <p:cNvSpPr/>
          <p:nvPr/>
        </p:nvSpPr>
        <p:spPr>
          <a:xfrm>
            <a:off x="4837160" y="5263691"/>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44" name="円/楕円 1471">
            <a:extLst>
              <a:ext uri="{FF2B5EF4-FFF2-40B4-BE49-F238E27FC236}">
                <a16:creationId xmlns:a16="http://schemas.microsoft.com/office/drawing/2014/main" id="{5B5A5265-9C98-4399-A5D4-F815772E7275}"/>
              </a:ext>
            </a:extLst>
          </p:cNvPr>
          <p:cNvSpPr/>
          <p:nvPr/>
        </p:nvSpPr>
        <p:spPr>
          <a:xfrm>
            <a:off x="4837160" y="5651966"/>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45" name="円/楕円 1471">
            <a:extLst>
              <a:ext uri="{FF2B5EF4-FFF2-40B4-BE49-F238E27FC236}">
                <a16:creationId xmlns:a16="http://schemas.microsoft.com/office/drawing/2014/main" id="{2964F928-D959-4A95-B849-A9599BD762F0}"/>
              </a:ext>
            </a:extLst>
          </p:cNvPr>
          <p:cNvSpPr/>
          <p:nvPr/>
        </p:nvSpPr>
        <p:spPr>
          <a:xfrm>
            <a:off x="4837160" y="6006054"/>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46" name="正方形/長方形 45">
            <a:extLst>
              <a:ext uri="{FF2B5EF4-FFF2-40B4-BE49-F238E27FC236}">
                <a16:creationId xmlns:a16="http://schemas.microsoft.com/office/drawing/2014/main" id="{1A9D481A-E974-4D5D-A960-F994A10CB238}"/>
              </a:ext>
            </a:extLst>
          </p:cNvPr>
          <p:cNvSpPr/>
          <p:nvPr/>
        </p:nvSpPr>
        <p:spPr>
          <a:xfrm>
            <a:off x="6720342" y="2463703"/>
            <a:ext cx="1199251" cy="369332"/>
          </a:xfrm>
          <a:prstGeom prst="rect">
            <a:avLst/>
          </a:prstGeom>
        </p:spPr>
        <p:txBody>
          <a:bodyPr wrap="square">
            <a:spAutoFit/>
          </a:bodyPr>
          <a:lstStyle/>
          <a:p>
            <a:pPr defTabSz="358775">
              <a:buNone/>
            </a:pPr>
            <a:r>
              <a:rPr lang="en-US" altLang="ja-JP" b="1" dirty="0"/>
              <a:t>Internet</a:t>
            </a:r>
          </a:p>
        </p:txBody>
      </p:sp>
      <p:sp>
        <p:nvSpPr>
          <p:cNvPr id="47" name="正方形/長方形 46">
            <a:extLst>
              <a:ext uri="{FF2B5EF4-FFF2-40B4-BE49-F238E27FC236}">
                <a16:creationId xmlns:a16="http://schemas.microsoft.com/office/drawing/2014/main" id="{6A2BE5CC-B780-4DD7-B67B-5E6E53DE7E79}"/>
              </a:ext>
            </a:extLst>
          </p:cNvPr>
          <p:cNvSpPr/>
          <p:nvPr/>
        </p:nvSpPr>
        <p:spPr>
          <a:xfrm>
            <a:off x="4492464" y="3927655"/>
            <a:ext cx="801529" cy="369332"/>
          </a:xfrm>
          <a:prstGeom prst="rect">
            <a:avLst/>
          </a:prstGeom>
        </p:spPr>
        <p:txBody>
          <a:bodyPr wrap="square">
            <a:spAutoFit/>
          </a:bodyPr>
          <a:lstStyle/>
          <a:p>
            <a:pPr defTabSz="358775">
              <a:buNone/>
            </a:pPr>
            <a:r>
              <a:rPr lang="en-US" altLang="ja-JP" b="1" dirty="0"/>
              <a:t>BLE</a:t>
            </a:r>
          </a:p>
        </p:txBody>
      </p:sp>
      <p:pic>
        <p:nvPicPr>
          <p:cNvPr id="4" name="図 3" descr="スポーツゲーム が含まれている画像&#10;&#10;自動的に生成された説明">
            <a:extLst>
              <a:ext uri="{FF2B5EF4-FFF2-40B4-BE49-F238E27FC236}">
                <a16:creationId xmlns:a16="http://schemas.microsoft.com/office/drawing/2014/main" id="{4990E925-F864-4B8D-B747-D697A57678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8728" y="3409128"/>
            <a:ext cx="2241696" cy="1288975"/>
          </a:xfrm>
          <a:prstGeom prst="rect">
            <a:avLst/>
          </a:prstGeom>
        </p:spPr>
      </p:pic>
    </p:spTree>
    <p:extLst>
      <p:ext uri="{BB962C8B-B14F-4D97-AF65-F5344CB8AC3E}">
        <p14:creationId xmlns:p14="http://schemas.microsoft.com/office/powerpoint/2010/main" val="2682491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人, 室内, 窓, 男性 が含まれている画像&#10;&#10;非常に高い精度で生成された説明">
            <a:extLst>
              <a:ext uri="{FF2B5EF4-FFF2-40B4-BE49-F238E27FC236}">
                <a16:creationId xmlns:a16="http://schemas.microsoft.com/office/drawing/2014/main" id="{68EEDF29-5409-43CB-A7A1-2D6C20729F5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80346" y="2708920"/>
            <a:ext cx="5463654" cy="3631053"/>
          </a:xfrm>
          <a:prstGeom prst="rect">
            <a:avLst/>
          </a:prstGeom>
        </p:spPr>
      </p:pic>
      <p:sp>
        <p:nvSpPr>
          <p:cNvPr id="3" name="タイトル 2"/>
          <p:cNvSpPr>
            <a:spLocks noGrp="1"/>
          </p:cNvSpPr>
          <p:nvPr>
            <p:ph type="title"/>
          </p:nvPr>
        </p:nvSpPr>
        <p:spPr/>
        <p:txBody>
          <a:bodyPr/>
          <a:lstStyle/>
          <a:p>
            <a:r>
              <a:rPr kumimoji="1" lang="ja-JP" altLang="en-US" dirty="0"/>
              <a:t>国際展開も容易：ダッカ大学の例</a:t>
            </a:r>
          </a:p>
        </p:txBody>
      </p:sp>
      <p:sp>
        <p:nvSpPr>
          <p:cNvPr id="16" name="楕円 15">
            <a:extLst>
              <a:ext uri="{FF2B5EF4-FFF2-40B4-BE49-F238E27FC236}">
                <a16:creationId xmlns:a16="http://schemas.microsoft.com/office/drawing/2014/main" id="{DD9B2630-5B08-4F6C-B337-FF0C94D6F813}"/>
              </a:ext>
            </a:extLst>
          </p:cNvPr>
          <p:cNvSpPr/>
          <p:nvPr/>
        </p:nvSpPr>
        <p:spPr>
          <a:xfrm>
            <a:off x="6496332" y="4578299"/>
            <a:ext cx="1316027" cy="107977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人, 室内, グループ, 壁 が含まれている画像&#10;&#10;非常に高い精度で生成された説明">
            <a:extLst>
              <a:ext uri="{FF2B5EF4-FFF2-40B4-BE49-F238E27FC236}">
                <a16:creationId xmlns:a16="http://schemas.microsoft.com/office/drawing/2014/main" id="{E24D55EA-9592-4DDA-8953-513B017505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457" y="815391"/>
            <a:ext cx="5508104" cy="3098309"/>
          </a:xfrm>
          <a:prstGeom prst="rect">
            <a:avLst/>
          </a:prstGeom>
        </p:spPr>
      </p:pic>
      <p:pic>
        <p:nvPicPr>
          <p:cNvPr id="11" name="図 10" descr="人, 室内, 男性, 壁 が含まれている画像&#10;&#10;非常に高い精度で生成された説明">
            <a:extLst>
              <a:ext uri="{FF2B5EF4-FFF2-40B4-BE49-F238E27FC236}">
                <a16:creationId xmlns:a16="http://schemas.microsoft.com/office/drawing/2014/main" id="{21D552A5-DCE4-4239-9E5A-4C5DDCD849A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2040" y="652019"/>
            <a:ext cx="4355518" cy="2973287"/>
          </a:xfrm>
          <a:prstGeom prst="rect">
            <a:avLst/>
          </a:prstGeom>
        </p:spPr>
      </p:pic>
      <p:sp>
        <p:nvSpPr>
          <p:cNvPr id="15" name="楕円 14">
            <a:extLst>
              <a:ext uri="{FF2B5EF4-FFF2-40B4-BE49-F238E27FC236}">
                <a16:creationId xmlns:a16="http://schemas.microsoft.com/office/drawing/2014/main" id="{7F2A0DC9-4524-45AA-810F-CA4385BB4D6D}"/>
              </a:ext>
            </a:extLst>
          </p:cNvPr>
          <p:cNvSpPr/>
          <p:nvPr/>
        </p:nvSpPr>
        <p:spPr>
          <a:xfrm>
            <a:off x="6588224" y="2780928"/>
            <a:ext cx="1440160" cy="5760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FC2CBCE5-D68D-4884-B3D8-0246445AA27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07696" y="3913700"/>
            <a:ext cx="1431987" cy="2442934"/>
          </a:xfrm>
          <a:prstGeom prst="rect">
            <a:avLst/>
          </a:prstGeom>
        </p:spPr>
      </p:pic>
      <p:pic>
        <p:nvPicPr>
          <p:cNvPr id="2" name="図 1"/>
          <p:cNvPicPr>
            <a:picLocks noChangeAspect="1"/>
          </p:cNvPicPr>
          <p:nvPr/>
        </p:nvPicPr>
        <p:blipFill rotWithShape="1">
          <a:blip r:embed="rId6" cstate="email">
            <a:extLst>
              <a:ext uri="{28A0092B-C50C-407E-A947-70E740481C1C}">
                <a14:useLocalDpi xmlns:a14="http://schemas.microsoft.com/office/drawing/2010/main"/>
              </a:ext>
            </a:extLst>
          </a:blip>
          <a:srcRect b="-3259"/>
          <a:stretch/>
        </p:blipFill>
        <p:spPr>
          <a:xfrm>
            <a:off x="88176" y="815391"/>
            <a:ext cx="3074752" cy="422149"/>
          </a:xfrm>
          <a:prstGeom prst="rect">
            <a:avLst/>
          </a:prstGeom>
        </p:spPr>
      </p:pic>
      <p:sp>
        <p:nvSpPr>
          <p:cNvPr id="4" name="正方形/長方形 3">
            <a:extLst>
              <a:ext uri="{FF2B5EF4-FFF2-40B4-BE49-F238E27FC236}">
                <a16:creationId xmlns:a16="http://schemas.microsoft.com/office/drawing/2014/main" id="{4860C27B-48A1-471D-91D2-31BE8F62A718}"/>
              </a:ext>
            </a:extLst>
          </p:cNvPr>
          <p:cNvSpPr/>
          <p:nvPr/>
        </p:nvSpPr>
        <p:spPr>
          <a:xfrm>
            <a:off x="1965922" y="3429000"/>
            <a:ext cx="3850910" cy="523220"/>
          </a:xfrm>
          <a:prstGeom prst="rect">
            <a:avLst/>
          </a:prstGeom>
        </p:spPr>
        <p:txBody>
          <a:bodyPr wrap="square">
            <a:spAutoFit/>
          </a:bodyPr>
          <a:lstStyle/>
          <a:p>
            <a:r>
              <a:rPr lang="ja-JP" altLang="en-US" sz="2800" b="1" dirty="0">
                <a:solidFill>
                  <a:srgbClr val="FFFF00"/>
                </a:solidFill>
              </a:rPr>
              <a:t>言語によらない汎用性</a:t>
            </a:r>
          </a:p>
        </p:txBody>
      </p:sp>
      <p:sp>
        <p:nvSpPr>
          <p:cNvPr id="17" name="正方形/長方形 16">
            <a:extLst>
              <a:ext uri="{FF2B5EF4-FFF2-40B4-BE49-F238E27FC236}">
                <a16:creationId xmlns:a16="http://schemas.microsoft.com/office/drawing/2014/main" id="{BAB264A0-16DD-4E58-B995-A823665FCD1B}"/>
              </a:ext>
            </a:extLst>
          </p:cNvPr>
          <p:cNvSpPr/>
          <p:nvPr/>
        </p:nvSpPr>
        <p:spPr>
          <a:xfrm>
            <a:off x="184429" y="5016952"/>
            <a:ext cx="3850910" cy="954107"/>
          </a:xfrm>
          <a:prstGeom prst="rect">
            <a:avLst/>
          </a:prstGeom>
        </p:spPr>
        <p:txBody>
          <a:bodyPr wrap="square">
            <a:spAutoFit/>
          </a:bodyPr>
          <a:lstStyle/>
          <a:p>
            <a:pPr algn="ctr"/>
            <a:r>
              <a:rPr lang="en-US" altLang="ja-JP" sz="2800" b="1" dirty="0">
                <a:ln>
                  <a:solidFill>
                    <a:schemeClr val="bg1"/>
                  </a:solidFill>
                </a:ln>
                <a:solidFill>
                  <a:schemeClr val="accent6">
                    <a:lumMod val="75000"/>
                  </a:schemeClr>
                </a:solidFill>
              </a:rPr>
              <a:t>Leafony</a:t>
            </a:r>
            <a:r>
              <a:rPr lang="ja-JP" altLang="en-US" sz="2800" b="1" dirty="0">
                <a:ln>
                  <a:solidFill>
                    <a:schemeClr val="bg1"/>
                  </a:solidFill>
                </a:ln>
                <a:solidFill>
                  <a:schemeClr val="accent6">
                    <a:lumMod val="75000"/>
                  </a:schemeClr>
                </a:solidFill>
              </a:rPr>
              <a:t>でウェアラブル</a:t>
            </a:r>
            <a:r>
              <a:rPr lang="en-US" altLang="ja-JP" sz="2800" b="1" dirty="0">
                <a:ln>
                  <a:solidFill>
                    <a:schemeClr val="bg1"/>
                  </a:solidFill>
                </a:ln>
                <a:solidFill>
                  <a:schemeClr val="accent6">
                    <a:lumMod val="75000"/>
                  </a:schemeClr>
                </a:solidFill>
                <a:sym typeface="Wingdings" panose="05000000000000000000" pitchFamily="2" charset="2"/>
              </a:rPr>
              <a:t>IEEE</a:t>
            </a:r>
            <a:r>
              <a:rPr lang="ja-JP" altLang="en-US" sz="2800" b="1" dirty="0">
                <a:ln>
                  <a:solidFill>
                    <a:schemeClr val="bg1"/>
                  </a:solidFill>
                </a:ln>
                <a:solidFill>
                  <a:schemeClr val="accent6">
                    <a:lumMod val="75000"/>
                  </a:schemeClr>
                </a:solidFill>
                <a:sym typeface="Wingdings" panose="05000000000000000000" pitchFamily="2" charset="2"/>
              </a:rPr>
              <a:t>論文</a:t>
            </a:r>
            <a:endParaRPr lang="ja-JP" altLang="en-US" sz="2800" b="1" dirty="0">
              <a:ln>
                <a:solidFill>
                  <a:schemeClr val="bg1"/>
                </a:solidFill>
              </a:ln>
              <a:solidFill>
                <a:schemeClr val="accent6">
                  <a:lumMod val="75000"/>
                </a:schemeClr>
              </a:solidFill>
            </a:endParaRPr>
          </a:p>
        </p:txBody>
      </p:sp>
    </p:spTree>
    <p:extLst>
      <p:ext uri="{BB962C8B-B14F-4D97-AF65-F5344CB8AC3E}">
        <p14:creationId xmlns:p14="http://schemas.microsoft.com/office/powerpoint/2010/main" val="2554464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人, 屋内, 民衆, 天井 が含まれている画像&#10;&#10;自動的に生成された説明">
            <a:extLst>
              <a:ext uri="{FF2B5EF4-FFF2-40B4-BE49-F238E27FC236}">
                <a16:creationId xmlns:a16="http://schemas.microsoft.com/office/drawing/2014/main" id="{9380F7B0-E06E-4348-977F-061B94FD2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61" y="1579042"/>
            <a:ext cx="4572000" cy="3429000"/>
          </a:xfrm>
          <a:prstGeom prst="rect">
            <a:avLst/>
          </a:prstGeom>
        </p:spPr>
      </p:pic>
      <p:sp>
        <p:nvSpPr>
          <p:cNvPr id="3" name="タイトル 2"/>
          <p:cNvSpPr>
            <a:spLocks noGrp="1"/>
          </p:cNvSpPr>
          <p:nvPr>
            <p:ph type="title"/>
          </p:nvPr>
        </p:nvSpPr>
        <p:spPr/>
        <p:txBody>
          <a:bodyPr/>
          <a:lstStyle/>
          <a:p>
            <a:r>
              <a:rPr lang="ja-JP" altLang="en-US" dirty="0"/>
              <a:t>トリリオンノード研究会（企業・法人向け）</a:t>
            </a:r>
            <a:endParaRPr kumimoji="1" lang="ja-JP" altLang="en-US" dirty="0"/>
          </a:p>
        </p:txBody>
      </p:sp>
      <p:sp>
        <p:nvSpPr>
          <p:cNvPr id="15" name="円/楕円 1471"/>
          <p:cNvSpPr/>
          <p:nvPr/>
        </p:nvSpPr>
        <p:spPr>
          <a:xfrm>
            <a:off x="264485" y="755596"/>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4" name="正方形/長方形 3"/>
          <p:cNvSpPr/>
          <p:nvPr/>
        </p:nvSpPr>
        <p:spPr>
          <a:xfrm>
            <a:off x="456591" y="680176"/>
            <a:ext cx="8261390" cy="707886"/>
          </a:xfrm>
          <a:prstGeom prst="rect">
            <a:avLst/>
          </a:prstGeom>
        </p:spPr>
        <p:txBody>
          <a:bodyPr wrap="square">
            <a:spAutoFit/>
          </a:bodyPr>
          <a:lstStyle/>
          <a:p>
            <a:r>
              <a:rPr lang="ja-JP" altLang="en-US" sz="2000" b="1" dirty="0">
                <a:ea typeface="+mj-ea"/>
              </a:rPr>
              <a:t>インフラ系、プラント系、システム系、通信キャリア、商社、総合電機、半導体、部品、実装系など（</a:t>
            </a:r>
            <a:r>
              <a:rPr lang="ja-JP" altLang="en-US" sz="2000" b="1" dirty="0"/>
              <a:t>次回のトリリオンノード研究会は</a:t>
            </a:r>
            <a:r>
              <a:rPr lang="en-US" altLang="ja-JP" sz="2000" b="1" dirty="0"/>
              <a:t>2021</a:t>
            </a:r>
            <a:r>
              <a:rPr lang="ja-JP" altLang="en-US" sz="2000" b="1" dirty="0"/>
              <a:t>年</a:t>
            </a:r>
            <a:r>
              <a:rPr lang="en-US" altLang="ja-JP" sz="2000" b="1" dirty="0"/>
              <a:t>2</a:t>
            </a:r>
            <a:r>
              <a:rPr lang="ja-JP" altLang="en-US" sz="2000" b="1" dirty="0"/>
              <a:t>月ごろ）</a:t>
            </a:r>
            <a:r>
              <a:rPr lang="ja-JP" altLang="en-US" sz="2000" b="1" dirty="0">
                <a:ea typeface="+mj-ea"/>
              </a:rPr>
              <a:t>　</a:t>
            </a:r>
          </a:p>
        </p:txBody>
      </p:sp>
      <p:pic>
        <p:nvPicPr>
          <p:cNvPr id="8" name="図 7" descr="室内, 天井, 人, 壁 が含まれている画像&#10;&#10;非常に高い精度で生成された説明">
            <a:extLst>
              <a:ext uri="{FF2B5EF4-FFF2-40B4-BE49-F238E27FC236}">
                <a16:creationId xmlns:a16="http://schemas.microsoft.com/office/drawing/2014/main" id="{694B006B-B652-4F42-AC90-6B1FE32086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2272" y="2816084"/>
            <a:ext cx="4413029" cy="3312368"/>
          </a:xfrm>
          <a:prstGeom prst="rect">
            <a:avLst/>
          </a:prstGeom>
        </p:spPr>
      </p:pic>
      <p:sp>
        <p:nvSpPr>
          <p:cNvPr id="2" name="正方形/長方形 1">
            <a:extLst>
              <a:ext uri="{FF2B5EF4-FFF2-40B4-BE49-F238E27FC236}">
                <a16:creationId xmlns:a16="http://schemas.microsoft.com/office/drawing/2014/main" id="{C755AFF3-0D5E-4CE2-916D-566D8608B333}"/>
              </a:ext>
            </a:extLst>
          </p:cNvPr>
          <p:cNvSpPr/>
          <p:nvPr/>
        </p:nvSpPr>
        <p:spPr>
          <a:xfrm>
            <a:off x="448926" y="5149712"/>
            <a:ext cx="4021995" cy="1200329"/>
          </a:xfrm>
          <a:prstGeom prst="rect">
            <a:avLst/>
          </a:prstGeom>
        </p:spPr>
        <p:txBody>
          <a:bodyPr wrap="square">
            <a:spAutoFit/>
          </a:bodyPr>
          <a:lstStyle/>
          <a:p>
            <a:pPr marL="271463" indent="-271463"/>
            <a:r>
              <a:rPr lang="ja-JP" altLang="en-US" b="1" dirty="0"/>
              <a:t>いち早く</a:t>
            </a:r>
            <a:r>
              <a:rPr lang="en-US" altLang="ja-JP" b="1" dirty="0"/>
              <a:t>Leafony</a:t>
            </a:r>
            <a:r>
              <a:rPr lang="ja-JP" altLang="en-US" b="1" dirty="0"/>
              <a:t>詳細情報にアクセス</a:t>
            </a:r>
            <a:endParaRPr lang="en-US" altLang="ja-JP" b="1" dirty="0"/>
          </a:p>
          <a:p>
            <a:pPr marL="271463" indent="-271463"/>
            <a:r>
              <a:rPr lang="en-US" altLang="ja-JP" b="1" dirty="0"/>
              <a:t>IoT</a:t>
            </a:r>
            <a:r>
              <a:rPr lang="ja-JP" altLang="en-US" b="1" dirty="0"/>
              <a:t>関連アプリ／シーズの事例紹介</a:t>
            </a:r>
            <a:endParaRPr lang="en-US" altLang="ja-JP" b="1" dirty="0"/>
          </a:p>
          <a:p>
            <a:pPr marL="271463" indent="-271463"/>
            <a:r>
              <a:rPr lang="ja-JP" altLang="en-US" b="1" dirty="0"/>
              <a:t>シーズサイドとアプリサイドのマッチング</a:t>
            </a:r>
            <a:endParaRPr lang="en-US" altLang="ja-JP" b="1" dirty="0"/>
          </a:p>
          <a:p>
            <a:pPr marL="271463" indent="-271463"/>
            <a:r>
              <a:rPr lang="ja-JP" altLang="en-US" b="1" dirty="0"/>
              <a:t>研究開発の方向性の議論に参加</a:t>
            </a:r>
          </a:p>
        </p:txBody>
      </p:sp>
      <p:sp>
        <p:nvSpPr>
          <p:cNvPr id="9" name="テキスト ボックス 8">
            <a:hlinkClick r:id="rId4"/>
            <a:extLst>
              <a:ext uri="{FF2B5EF4-FFF2-40B4-BE49-F238E27FC236}">
                <a16:creationId xmlns:a16="http://schemas.microsoft.com/office/drawing/2014/main" id="{09437C18-1C29-4710-A870-98D77D4A7235}"/>
              </a:ext>
            </a:extLst>
          </p:cNvPr>
          <p:cNvSpPr txBox="1"/>
          <p:nvPr/>
        </p:nvSpPr>
        <p:spPr>
          <a:xfrm>
            <a:off x="5429669" y="2446752"/>
            <a:ext cx="3382080" cy="369332"/>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altLang="ja-JP" b="1" dirty="0"/>
              <a:t>https://www.trillion-node.org/</a:t>
            </a:r>
            <a:endParaRPr kumimoji="1" lang="ja-JP" altLang="en-US" b="1" dirty="0"/>
          </a:p>
        </p:txBody>
      </p:sp>
      <p:sp>
        <p:nvSpPr>
          <p:cNvPr id="10" name="テキスト ボックス 246">
            <a:extLst>
              <a:ext uri="{FF2B5EF4-FFF2-40B4-BE49-F238E27FC236}">
                <a16:creationId xmlns:a16="http://schemas.microsoft.com/office/drawing/2014/main" id="{4B546439-A433-4F9C-8836-A5988B9F0DCB}"/>
              </a:ext>
            </a:extLst>
          </p:cNvPr>
          <p:cNvSpPr txBox="1">
            <a:spLocks noChangeArrowheads="1"/>
          </p:cNvSpPr>
          <p:nvPr/>
        </p:nvSpPr>
        <p:spPr bwMode="auto">
          <a:xfrm>
            <a:off x="5382402" y="1445818"/>
            <a:ext cx="37089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eaLnBrk="0" hangingPunct="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eaLnBrk="0" hangingPunct="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eaLnBrk="0" hangingPunct="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eaLnBrk="0" hangingPunct="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None/>
              <a:defRPr/>
            </a:pPr>
            <a:r>
              <a:rPr lang="ja-JP" altLang="en-US" sz="2000" b="1" dirty="0">
                <a:latin typeface="+mn-lt"/>
                <a:ea typeface="+mj-ea"/>
              </a:rPr>
              <a:t>年</a:t>
            </a:r>
            <a:r>
              <a:rPr lang="en-US" altLang="ja-JP" sz="2000" b="1" dirty="0">
                <a:latin typeface="+mn-lt"/>
                <a:ea typeface="+mj-ea"/>
              </a:rPr>
              <a:t>2</a:t>
            </a:r>
            <a:r>
              <a:rPr lang="ja-JP" altLang="en-US" sz="2000" b="1" dirty="0">
                <a:latin typeface="+mn-lt"/>
                <a:ea typeface="+mj-ea"/>
              </a:rPr>
              <a:t>回開催</a:t>
            </a:r>
            <a:endParaRPr lang="en-US" altLang="ja-JP" sz="2000" b="1" dirty="0">
              <a:latin typeface="+mn-lt"/>
              <a:ea typeface="+mj-ea"/>
            </a:endParaRPr>
          </a:p>
          <a:p>
            <a:pPr eaLnBrk="1" hangingPunct="1">
              <a:spcBef>
                <a:spcPct val="0"/>
              </a:spcBef>
              <a:buNone/>
              <a:defRPr/>
            </a:pPr>
            <a:r>
              <a:rPr lang="ja-JP" altLang="en-US" sz="2000" b="1" kern="0" dirty="0">
                <a:solidFill>
                  <a:srgbClr val="000000"/>
                </a:solidFill>
                <a:latin typeface="+mn-lt"/>
                <a:ea typeface="+mj-ea"/>
              </a:rPr>
              <a:t>参加費</a:t>
            </a:r>
            <a:r>
              <a:rPr lang="en-US" altLang="ja-JP" sz="2000" b="1" kern="0" dirty="0">
                <a:solidFill>
                  <a:srgbClr val="000000"/>
                </a:solidFill>
                <a:latin typeface="+mn-lt"/>
                <a:ea typeface="+mj-ea"/>
              </a:rPr>
              <a:t>75,000</a:t>
            </a:r>
            <a:r>
              <a:rPr lang="ja-JP" altLang="en-US" sz="2000" b="1" kern="0" dirty="0">
                <a:solidFill>
                  <a:srgbClr val="000000"/>
                </a:solidFill>
                <a:latin typeface="+mn-lt"/>
                <a:ea typeface="+mj-ea"/>
              </a:rPr>
              <a:t>円</a:t>
            </a:r>
            <a:endParaRPr lang="en-US" altLang="ja-JP" sz="2000" b="1" kern="0" dirty="0">
              <a:solidFill>
                <a:srgbClr val="000000"/>
              </a:solidFill>
              <a:latin typeface="+mn-lt"/>
              <a:ea typeface="+mj-ea"/>
            </a:endParaRPr>
          </a:p>
        </p:txBody>
      </p:sp>
      <p:sp>
        <p:nvSpPr>
          <p:cNvPr id="11" name="円/楕円 1471">
            <a:extLst>
              <a:ext uri="{FF2B5EF4-FFF2-40B4-BE49-F238E27FC236}">
                <a16:creationId xmlns:a16="http://schemas.microsoft.com/office/drawing/2014/main" id="{CB30FB91-61C5-41E3-B57F-F99FE522B381}"/>
              </a:ext>
            </a:extLst>
          </p:cNvPr>
          <p:cNvSpPr/>
          <p:nvPr/>
        </p:nvSpPr>
        <p:spPr>
          <a:xfrm>
            <a:off x="232902" y="5211328"/>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12" name="円/楕円 1471">
            <a:extLst>
              <a:ext uri="{FF2B5EF4-FFF2-40B4-BE49-F238E27FC236}">
                <a16:creationId xmlns:a16="http://schemas.microsoft.com/office/drawing/2014/main" id="{0654B71A-E2F1-4ECE-AF51-3E1CE7B1CA9E}"/>
              </a:ext>
            </a:extLst>
          </p:cNvPr>
          <p:cNvSpPr/>
          <p:nvPr/>
        </p:nvSpPr>
        <p:spPr>
          <a:xfrm>
            <a:off x="240567" y="5509236"/>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
        <p:nvSpPr>
          <p:cNvPr id="13" name="円/楕円 1471">
            <a:extLst>
              <a:ext uri="{FF2B5EF4-FFF2-40B4-BE49-F238E27FC236}">
                <a16:creationId xmlns:a16="http://schemas.microsoft.com/office/drawing/2014/main" id="{F175233F-5427-4DC4-97FD-3AFB2E1B042C}"/>
              </a:ext>
            </a:extLst>
          </p:cNvPr>
          <p:cNvSpPr/>
          <p:nvPr/>
        </p:nvSpPr>
        <p:spPr>
          <a:xfrm>
            <a:off x="232902" y="6044109"/>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pic>
        <p:nvPicPr>
          <p:cNvPr id="14" name="図 13">
            <a:extLst>
              <a:ext uri="{FF2B5EF4-FFF2-40B4-BE49-F238E27FC236}">
                <a16:creationId xmlns:a16="http://schemas.microsoft.com/office/drawing/2014/main" id="{BA57484F-DB28-422E-B0CC-D83A05B420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40352" y="1419855"/>
            <a:ext cx="891360" cy="891360"/>
          </a:xfrm>
          <a:prstGeom prst="rect">
            <a:avLst/>
          </a:prstGeom>
        </p:spPr>
      </p:pic>
      <p:sp>
        <p:nvSpPr>
          <p:cNvPr id="16" name="円/楕円 1471">
            <a:extLst>
              <a:ext uri="{FF2B5EF4-FFF2-40B4-BE49-F238E27FC236}">
                <a16:creationId xmlns:a16="http://schemas.microsoft.com/office/drawing/2014/main" id="{AB126BC8-D3A0-4C87-8B53-F22F5415159C}"/>
              </a:ext>
            </a:extLst>
          </p:cNvPr>
          <p:cNvSpPr/>
          <p:nvPr/>
        </p:nvSpPr>
        <p:spPr>
          <a:xfrm>
            <a:off x="240567" y="5779905"/>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Tree>
    <p:extLst>
      <p:ext uri="{BB962C8B-B14F-4D97-AF65-F5344CB8AC3E}">
        <p14:creationId xmlns:p14="http://schemas.microsoft.com/office/powerpoint/2010/main" val="2153014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a:extLst>
              <a:ext uri="{FF2B5EF4-FFF2-40B4-BE49-F238E27FC236}">
                <a16:creationId xmlns:a16="http://schemas.microsoft.com/office/drawing/2014/main" id="{CD8E2651-ED52-4AF9-A8A3-8F1B492BE67C}"/>
              </a:ext>
            </a:extLst>
          </p:cNvPr>
          <p:cNvGrpSpPr/>
          <p:nvPr/>
        </p:nvGrpSpPr>
        <p:grpSpPr>
          <a:xfrm>
            <a:off x="4721303" y="3440694"/>
            <a:ext cx="4396023" cy="2903877"/>
            <a:chOff x="321856" y="788980"/>
            <a:chExt cx="4686300" cy="3095625"/>
          </a:xfrm>
        </p:grpSpPr>
        <p:pic>
          <p:nvPicPr>
            <p:cNvPr id="35" name="図 34" descr="室内, 壁, 床 が含まれている画像&#10;&#10;高い精度で生成された説明">
              <a:extLst>
                <a:ext uri="{FF2B5EF4-FFF2-40B4-BE49-F238E27FC236}">
                  <a16:creationId xmlns:a16="http://schemas.microsoft.com/office/drawing/2014/main" id="{C10BD618-F948-4DCD-A347-04ED3913E7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1856" y="788980"/>
              <a:ext cx="4686300" cy="3095625"/>
            </a:xfrm>
            <a:prstGeom prst="rect">
              <a:avLst/>
            </a:prstGeom>
          </p:spPr>
        </p:pic>
        <p:sp>
          <p:nvSpPr>
            <p:cNvPr id="36" name="フリーフォーム 13">
              <a:extLst>
                <a:ext uri="{FF2B5EF4-FFF2-40B4-BE49-F238E27FC236}">
                  <a16:creationId xmlns:a16="http://schemas.microsoft.com/office/drawing/2014/main" id="{4DEDDDD3-E2E1-4288-90FF-C548A6B14F27}"/>
                </a:ext>
              </a:extLst>
            </p:cNvPr>
            <p:cNvSpPr/>
            <p:nvPr/>
          </p:nvSpPr>
          <p:spPr>
            <a:xfrm>
              <a:off x="1095375" y="1408113"/>
              <a:ext cx="2847975" cy="1647825"/>
            </a:xfrm>
            <a:custGeom>
              <a:avLst/>
              <a:gdLst>
                <a:gd name="connsiteX0" fmla="*/ 121920 w 2614506"/>
                <a:gd name="connsiteY0" fmla="*/ 0 h 1361440"/>
                <a:gd name="connsiteX1" fmla="*/ 2560320 w 2614506"/>
                <a:gd name="connsiteY1" fmla="*/ 413173 h 1361440"/>
                <a:gd name="connsiteX2" fmla="*/ 2614506 w 2614506"/>
                <a:gd name="connsiteY2" fmla="*/ 1361440 h 1361440"/>
                <a:gd name="connsiteX3" fmla="*/ 0 w 2614506"/>
                <a:gd name="connsiteY3" fmla="*/ 684107 h 1361440"/>
                <a:gd name="connsiteX4" fmla="*/ 121920 w 2614506"/>
                <a:gd name="connsiteY4" fmla="*/ 0 h 136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4506" h="1361440">
                  <a:moveTo>
                    <a:pt x="121920" y="0"/>
                  </a:moveTo>
                  <a:lnTo>
                    <a:pt x="2560320" y="413173"/>
                  </a:lnTo>
                  <a:lnTo>
                    <a:pt x="2614506" y="1361440"/>
                  </a:lnTo>
                  <a:lnTo>
                    <a:pt x="0" y="684107"/>
                  </a:lnTo>
                  <a:lnTo>
                    <a:pt x="121920" y="0"/>
                  </a:lnTo>
                  <a:close/>
                </a:path>
              </a:pathLst>
            </a:custGeom>
            <a:solidFill>
              <a:srgbClr val="B2C8E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7" name="フリーフォーム 15">
              <a:extLst>
                <a:ext uri="{FF2B5EF4-FFF2-40B4-BE49-F238E27FC236}">
                  <a16:creationId xmlns:a16="http://schemas.microsoft.com/office/drawing/2014/main" id="{BF6EB1E0-B3B0-4233-A7DA-66BCD2B0A8BF}"/>
                </a:ext>
              </a:extLst>
            </p:cNvPr>
            <p:cNvSpPr/>
            <p:nvPr/>
          </p:nvSpPr>
          <p:spPr>
            <a:xfrm>
              <a:off x="3862388" y="2498725"/>
              <a:ext cx="404812" cy="285750"/>
            </a:xfrm>
            <a:custGeom>
              <a:avLst/>
              <a:gdLst>
                <a:gd name="connsiteX0" fmla="*/ 0 w 372533"/>
                <a:gd name="connsiteY0" fmla="*/ 237067 h 237067"/>
                <a:gd name="connsiteX1" fmla="*/ 189653 w 372533"/>
                <a:gd name="connsiteY1" fmla="*/ 27094 h 237067"/>
                <a:gd name="connsiteX2" fmla="*/ 216746 w 372533"/>
                <a:gd name="connsiteY2" fmla="*/ 189654 h 237067"/>
                <a:gd name="connsiteX3" fmla="*/ 372533 w 372533"/>
                <a:gd name="connsiteY3" fmla="*/ 0 h 237067"/>
              </a:gdLst>
              <a:ahLst/>
              <a:cxnLst>
                <a:cxn ang="0">
                  <a:pos x="connsiteX0" y="connsiteY0"/>
                </a:cxn>
                <a:cxn ang="0">
                  <a:pos x="connsiteX1" y="connsiteY1"/>
                </a:cxn>
                <a:cxn ang="0">
                  <a:pos x="connsiteX2" y="connsiteY2"/>
                </a:cxn>
                <a:cxn ang="0">
                  <a:pos x="connsiteX3" y="connsiteY3"/>
                </a:cxn>
              </a:cxnLst>
              <a:rect l="l" t="t" r="r" b="b"/>
              <a:pathLst>
                <a:path w="372533" h="237067">
                  <a:moveTo>
                    <a:pt x="0" y="237067"/>
                  </a:moveTo>
                  <a:lnTo>
                    <a:pt x="189653" y="27094"/>
                  </a:lnTo>
                  <a:lnTo>
                    <a:pt x="216746" y="189654"/>
                  </a:lnTo>
                  <a:lnTo>
                    <a:pt x="372533" y="0"/>
                  </a:lnTo>
                </a:path>
              </a:pathLst>
            </a:custGeom>
            <a:noFill/>
            <a:ln>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8" name="楕円 37">
              <a:extLst>
                <a:ext uri="{FF2B5EF4-FFF2-40B4-BE49-F238E27FC236}">
                  <a16:creationId xmlns:a16="http://schemas.microsoft.com/office/drawing/2014/main" id="{98F21871-0A90-41B3-9F6C-456824459AFB}"/>
                </a:ext>
              </a:extLst>
            </p:cNvPr>
            <p:cNvSpPr/>
            <p:nvPr/>
          </p:nvSpPr>
          <p:spPr>
            <a:xfrm>
              <a:off x="3479800" y="2389188"/>
              <a:ext cx="954088" cy="7016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39" name="図 38" descr="電子機器, 回路 が含まれている画像&#10;&#10;自動的に生成された説明">
              <a:extLst>
                <a:ext uri="{FF2B5EF4-FFF2-40B4-BE49-F238E27FC236}">
                  <a16:creationId xmlns:a16="http://schemas.microsoft.com/office/drawing/2014/main" id="{7FEEA0F3-7F67-46FE-907E-3C08B8FF05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19181" y="2673114"/>
              <a:ext cx="339981" cy="317928"/>
            </a:xfrm>
            <a:prstGeom prst="rect">
              <a:avLst/>
            </a:prstGeom>
          </p:spPr>
        </p:pic>
      </p:grpSp>
      <p:grpSp>
        <p:nvGrpSpPr>
          <p:cNvPr id="22" name="グループ化 21">
            <a:extLst>
              <a:ext uri="{FF2B5EF4-FFF2-40B4-BE49-F238E27FC236}">
                <a16:creationId xmlns:a16="http://schemas.microsoft.com/office/drawing/2014/main" id="{7C9850F5-F39F-4457-8F38-4045CD842E28}"/>
              </a:ext>
            </a:extLst>
          </p:cNvPr>
          <p:cNvGrpSpPr/>
          <p:nvPr/>
        </p:nvGrpSpPr>
        <p:grpSpPr>
          <a:xfrm>
            <a:off x="4545668" y="3411138"/>
            <a:ext cx="2648402" cy="2962991"/>
            <a:chOff x="611561" y="3235244"/>
            <a:chExt cx="2648402" cy="2962991"/>
          </a:xfrm>
        </p:grpSpPr>
        <p:pic>
          <p:nvPicPr>
            <p:cNvPr id="27" name="図 26" descr="植物, 緑色, 野菜, 室内 が含まれている画像&#10;&#10;非常に高い精度で生成された説明">
              <a:extLst>
                <a:ext uri="{FF2B5EF4-FFF2-40B4-BE49-F238E27FC236}">
                  <a16:creationId xmlns:a16="http://schemas.microsoft.com/office/drawing/2014/main" id="{479F45D3-3DEF-4D03-B274-93973478180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1561" y="3235244"/>
              <a:ext cx="2648402" cy="2962991"/>
            </a:xfrm>
            <a:prstGeom prst="rect">
              <a:avLst/>
            </a:prstGeom>
          </p:spPr>
        </p:pic>
        <p:sp>
          <p:nvSpPr>
            <p:cNvPr id="31" name="フリーフォーム 333">
              <a:extLst>
                <a:ext uri="{FF2B5EF4-FFF2-40B4-BE49-F238E27FC236}">
                  <a16:creationId xmlns:a16="http://schemas.microsoft.com/office/drawing/2014/main" id="{4161EE1B-367C-4332-B381-A57F1B9B4980}"/>
                </a:ext>
              </a:extLst>
            </p:cNvPr>
            <p:cNvSpPr/>
            <p:nvPr/>
          </p:nvSpPr>
          <p:spPr>
            <a:xfrm>
              <a:off x="1792288" y="5588000"/>
              <a:ext cx="406400" cy="285750"/>
            </a:xfrm>
            <a:custGeom>
              <a:avLst/>
              <a:gdLst>
                <a:gd name="connsiteX0" fmla="*/ 0 w 372533"/>
                <a:gd name="connsiteY0" fmla="*/ 237067 h 237067"/>
                <a:gd name="connsiteX1" fmla="*/ 189653 w 372533"/>
                <a:gd name="connsiteY1" fmla="*/ 27094 h 237067"/>
                <a:gd name="connsiteX2" fmla="*/ 216746 w 372533"/>
                <a:gd name="connsiteY2" fmla="*/ 189654 h 237067"/>
                <a:gd name="connsiteX3" fmla="*/ 372533 w 372533"/>
                <a:gd name="connsiteY3" fmla="*/ 0 h 237067"/>
              </a:gdLst>
              <a:ahLst/>
              <a:cxnLst>
                <a:cxn ang="0">
                  <a:pos x="connsiteX0" y="connsiteY0"/>
                </a:cxn>
                <a:cxn ang="0">
                  <a:pos x="connsiteX1" y="connsiteY1"/>
                </a:cxn>
                <a:cxn ang="0">
                  <a:pos x="connsiteX2" y="connsiteY2"/>
                </a:cxn>
                <a:cxn ang="0">
                  <a:pos x="connsiteX3" y="connsiteY3"/>
                </a:cxn>
              </a:cxnLst>
              <a:rect l="l" t="t" r="r" b="b"/>
              <a:pathLst>
                <a:path w="372533" h="237067">
                  <a:moveTo>
                    <a:pt x="0" y="237067"/>
                  </a:moveTo>
                  <a:lnTo>
                    <a:pt x="189653" y="27094"/>
                  </a:lnTo>
                  <a:lnTo>
                    <a:pt x="216746" y="189654"/>
                  </a:lnTo>
                  <a:lnTo>
                    <a:pt x="372533" y="0"/>
                  </a:lnTo>
                </a:path>
              </a:pathLst>
            </a:custGeom>
            <a:noFill/>
            <a:ln>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2" name="楕円 31">
              <a:extLst>
                <a:ext uri="{FF2B5EF4-FFF2-40B4-BE49-F238E27FC236}">
                  <a16:creationId xmlns:a16="http://schemas.microsoft.com/office/drawing/2014/main" id="{72EBFE49-D140-4B10-A90A-99CA363ECB65}"/>
                </a:ext>
              </a:extLst>
            </p:cNvPr>
            <p:cNvSpPr/>
            <p:nvPr/>
          </p:nvSpPr>
          <p:spPr>
            <a:xfrm>
              <a:off x="1262063" y="5557838"/>
              <a:ext cx="860425" cy="5778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33" name="図 32" descr="金物 が含まれている画像&#10;&#10;高い精度で生成された説明">
              <a:extLst>
                <a:ext uri="{FF2B5EF4-FFF2-40B4-BE49-F238E27FC236}">
                  <a16:creationId xmlns:a16="http://schemas.microsoft.com/office/drawing/2014/main" id="{7EFDE026-E894-4CBC-B659-C56A1733554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88774" y="5775367"/>
              <a:ext cx="489343" cy="317755"/>
            </a:xfrm>
            <a:prstGeom prst="rect">
              <a:avLst/>
            </a:prstGeom>
          </p:spPr>
        </p:pic>
      </p:grpSp>
      <p:grpSp>
        <p:nvGrpSpPr>
          <p:cNvPr id="3" name="グループ化 2">
            <a:extLst>
              <a:ext uri="{FF2B5EF4-FFF2-40B4-BE49-F238E27FC236}">
                <a16:creationId xmlns:a16="http://schemas.microsoft.com/office/drawing/2014/main" id="{6FA22DCB-017A-4970-9877-074AC9624B04}"/>
              </a:ext>
            </a:extLst>
          </p:cNvPr>
          <p:cNvGrpSpPr/>
          <p:nvPr/>
        </p:nvGrpSpPr>
        <p:grpSpPr>
          <a:xfrm>
            <a:off x="43536" y="3904535"/>
            <a:ext cx="5049820" cy="2469592"/>
            <a:chOff x="77337" y="3480324"/>
            <a:chExt cx="5514775" cy="2696976"/>
          </a:xfrm>
        </p:grpSpPr>
        <p:pic>
          <p:nvPicPr>
            <p:cNvPr id="110" name="図 109">
              <a:extLst>
                <a:ext uri="{FF2B5EF4-FFF2-40B4-BE49-F238E27FC236}">
                  <a16:creationId xmlns:a16="http://schemas.microsoft.com/office/drawing/2014/main" id="{1A9CDFD9-F888-491F-9B9E-E8F167C9BFD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337" y="3480324"/>
              <a:ext cx="5514775" cy="2696976"/>
            </a:xfrm>
            <a:prstGeom prst="rect">
              <a:avLst/>
            </a:prstGeom>
          </p:spPr>
        </p:pic>
        <p:grpSp>
          <p:nvGrpSpPr>
            <p:cNvPr id="2" name="グループ化 1">
              <a:extLst>
                <a:ext uri="{FF2B5EF4-FFF2-40B4-BE49-F238E27FC236}">
                  <a16:creationId xmlns:a16="http://schemas.microsoft.com/office/drawing/2014/main" id="{A39EEA69-B237-430B-8B52-0358E74174B3}"/>
                </a:ext>
              </a:extLst>
            </p:cNvPr>
            <p:cNvGrpSpPr/>
            <p:nvPr/>
          </p:nvGrpSpPr>
          <p:grpSpPr>
            <a:xfrm>
              <a:off x="255312" y="4562467"/>
              <a:ext cx="875268" cy="621601"/>
              <a:chOff x="255312" y="4562467"/>
              <a:chExt cx="875268" cy="621601"/>
            </a:xfrm>
          </p:grpSpPr>
          <p:sp>
            <p:nvSpPr>
              <p:cNvPr id="112" name="楕円 111">
                <a:extLst>
                  <a:ext uri="{FF2B5EF4-FFF2-40B4-BE49-F238E27FC236}">
                    <a16:creationId xmlns:a16="http://schemas.microsoft.com/office/drawing/2014/main" id="{98E38732-488B-4ED5-9444-8E6B22A7643D}"/>
                  </a:ext>
                </a:extLst>
              </p:cNvPr>
              <p:cNvSpPr/>
              <p:nvPr/>
            </p:nvSpPr>
            <p:spPr>
              <a:xfrm>
                <a:off x="255312" y="4604448"/>
                <a:ext cx="875268" cy="5796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552">
                <a:extLst>
                  <a:ext uri="{FF2B5EF4-FFF2-40B4-BE49-F238E27FC236}">
                    <a16:creationId xmlns:a16="http://schemas.microsoft.com/office/drawing/2014/main" id="{DFD5C2A5-5EF3-4CF4-B92C-E42D9CF80053}"/>
                  </a:ext>
                </a:extLst>
              </p:cNvPr>
              <p:cNvSpPr/>
              <p:nvPr/>
            </p:nvSpPr>
            <p:spPr>
              <a:xfrm>
                <a:off x="723158" y="4562467"/>
                <a:ext cx="372533" cy="237067"/>
              </a:xfrm>
              <a:custGeom>
                <a:avLst/>
                <a:gdLst>
                  <a:gd name="connsiteX0" fmla="*/ 0 w 372533"/>
                  <a:gd name="connsiteY0" fmla="*/ 237067 h 237067"/>
                  <a:gd name="connsiteX1" fmla="*/ 189653 w 372533"/>
                  <a:gd name="connsiteY1" fmla="*/ 27094 h 237067"/>
                  <a:gd name="connsiteX2" fmla="*/ 216746 w 372533"/>
                  <a:gd name="connsiteY2" fmla="*/ 189654 h 237067"/>
                  <a:gd name="connsiteX3" fmla="*/ 372533 w 372533"/>
                  <a:gd name="connsiteY3" fmla="*/ 0 h 237067"/>
                </a:gdLst>
                <a:ahLst/>
                <a:cxnLst>
                  <a:cxn ang="0">
                    <a:pos x="connsiteX0" y="connsiteY0"/>
                  </a:cxn>
                  <a:cxn ang="0">
                    <a:pos x="connsiteX1" y="connsiteY1"/>
                  </a:cxn>
                  <a:cxn ang="0">
                    <a:pos x="connsiteX2" y="connsiteY2"/>
                  </a:cxn>
                  <a:cxn ang="0">
                    <a:pos x="connsiteX3" y="connsiteY3"/>
                  </a:cxn>
                </a:cxnLst>
                <a:rect l="l" t="t" r="r" b="b"/>
                <a:pathLst>
                  <a:path w="372533" h="237067">
                    <a:moveTo>
                      <a:pt x="0" y="237067"/>
                    </a:moveTo>
                    <a:lnTo>
                      <a:pt x="189653" y="27094"/>
                    </a:lnTo>
                    <a:lnTo>
                      <a:pt x="216746" y="189654"/>
                    </a:lnTo>
                    <a:lnTo>
                      <a:pt x="372533" y="0"/>
                    </a:lnTo>
                  </a:path>
                </a:pathLst>
              </a:custGeom>
              <a:noFill/>
              <a:ln>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6" name="図 115" descr="電子機器, 回路 が含まれている画像&#10;&#10;自動的に生成された説明">
                <a:extLst>
                  <a:ext uri="{FF2B5EF4-FFF2-40B4-BE49-F238E27FC236}">
                    <a16:creationId xmlns:a16="http://schemas.microsoft.com/office/drawing/2014/main" id="{FC5B69E1-CC01-42BF-A16E-3487FA08DB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787" y="4632343"/>
                <a:ext cx="419045" cy="391864"/>
              </a:xfrm>
              <a:prstGeom prst="rect">
                <a:avLst/>
              </a:prstGeom>
            </p:spPr>
          </p:pic>
        </p:grpSp>
      </p:grpSp>
      <p:sp>
        <p:nvSpPr>
          <p:cNvPr id="6" name="タイトル 5"/>
          <p:cNvSpPr>
            <a:spLocks noGrp="1"/>
          </p:cNvSpPr>
          <p:nvPr>
            <p:ph type="title"/>
          </p:nvPr>
        </p:nvSpPr>
        <p:spPr>
          <a:xfrm>
            <a:off x="0" y="116633"/>
            <a:ext cx="9144000" cy="426342"/>
          </a:xfrm>
        </p:spPr>
        <p:txBody>
          <a:bodyPr/>
          <a:lstStyle/>
          <a:p>
            <a:r>
              <a:rPr lang="en-US" altLang="ja-JP" dirty="0"/>
              <a:t>IoT</a:t>
            </a:r>
            <a:r>
              <a:rPr lang="ja-JP" altLang="en-US" dirty="0"/>
              <a:t>アプリ開拓に向けたシステム開発の課題</a:t>
            </a:r>
            <a:endParaRPr kumimoji="1" lang="ja-JP" altLang="en-US" dirty="0"/>
          </a:p>
        </p:txBody>
      </p:sp>
      <p:sp>
        <p:nvSpPr>
          <p:cNvPr id="5" name="テキスト ボックス 4">
            <a:extLst>
              <a:ext uri="{FF2B5EF4-FFF2-40B4-BE49-F238E27FC236}">
                <a16:creationId xmlns:a16="http://schemas.microsoft.com/office/drawing/2014/main" id="{3C63B329-D627-4701-A60F-23C1922D99F1}"/>
              </a:ext>
            </a:extLst>
          </p:cNvPr>
          <p:cNvSpPr txBox="1"/>
          <p:nvPr/>
        </p:nvSpPr>
        <p:spPr>
          <a:xfrm>
            <a:off x="255407" y="832644"/>
            <a:ext cx="8925106" cy="2677656"/>
          </a:xfrm>
          <a:prstGeom prst="rect">
            <a:avLst/>
          </a:prstGeom>
          <a:noFill/>
        </p:spPr>
        <p:txBody>
          <a:bodyPr wrap="square" rtlCol="0">
            <a:spAutoFit/>
          </a:bodyPr>
          <a:lstStyle/>
          <a:p>
            <a:r>
              <a:rPr lang="ja-JP" altLang="en-US" sz="2400" b="1" dirty="0"/>
              <a:t>構造物、工場、シティー、ウェアラブル用途などシステムは千差万別。</a:t>
            </a:r>
            <a:endParaRPr lang="en-US" altLang="ja-JP" sz="2400" b="1" dirty="0"/>
          </a:p>
          <a:p>
            <a:r>
              <a:rPr lang="ja-JP" altLang="en-US" sz="2400" b="1" dirty="0"/>
              <a:t>最初は数が少ないかもしれない</a:t>
            </a:r>
            <a:r>
              <a:rPr lang="en-US" altLang="ja-JP" sz="2400" b="1" dirty="0">
                <a:sym typeface="Wingdings" panose="05000000000000000000" pitchFamily="2" charset="2"/>
              </a:rPr>
              <a:t></a:t>
            </a:r>
            <a:r>
              <a:rPr lang="ja-JP" altLang="en-US" sz="2400" b="1" dirty="0">
                <a:solidFill>
                  <a:srgbClr val="0000FF"/>
                </a:solidFill>
                <a:sym typeface="Wingdings" panose="05000000000000000000" pitchFamily="2" charset="2"/>
              </a:rPr>
              <a:t>開発効率の大幅アップ</a:t>
            </a:r>
            <a:endParaRPr lang="ja-JP" altLang="en-US" sz="2400" b="1" dirty="0">
              <a:solidFill>
                <a:srgbClr val="0000FF"/>
              </a:solidFill>
            </a:endParaRPr>
          </a:p>
          <a:p>
            <a:endParaRPr lang="ja-JP" altLang="en-US" sz="2400" b="1" dirty="0"/>
          </a:p>
          <a:p>
            <a:r>
              <a:rPr lang="ja-JP" altLang="en-US" sz="2400" b="1" dirty="0"/>
              <a:t>電源線がなく、小型、軽量が新しいアプリを開拓</a:t>
            </a:r>
            <a:endParaRPr lang="en-US" altLang="ja-JP" sz="2400" b="1" dirty="0"/>
          </a:p>
          <a:p>
            <a:r>
              <a:rPr lang="en-US" altLang="ja-JP" sz="2400" b="1" dirty="0"/>
              <a:t>H/W</a:t>
            </a:r>
            <a:r>
              <a:rPr lang="ja-JP" altLang="en-US" sz="2400" b="1" dirty="0"/>
              <a:t>、</a:t>
            </a:r>
            <a:r>
              <a:rPr lang="en-US" altLang="ja-JP" sz="2400" b="1" dirty="0"/>
              <a:t>S/W</a:t>
            </a:r>
            <a:r>
              <a:rPr lang="ja-JP" altLang="en-US" sz="2400" b="1" dirty="0"/>
              <a:t>含めシステム開発が難しい</a:t>
            </a:r>
            <a:r>
              <a:rPr lang="en-US" altLang="ja-JP" sz="2400" b="1" dirty="0">
                <a:sym typeface="Wingdings" panose="05000000000000000000" pitchFamily="2" charset="2"/>
              </a:rPr>
              <a:t></a:t>
            </a:r>
            <a:r>
              <a:rPr lang="ja-JP" altLang="en-US" sz="2400" b="1" dirty="0">
                <a:solidFill>
                  <a:srgbClr val="0000FF"/>
                </a:solidFill>
                <a:sym typeface="Wingdings" panose="05000000000000000000" pitchFamily="2" charset="2"/>
              </a:rPr>
              <a:t>小型・低電力</a:t>
            </a:r>
            <a:endParaRPr lang="ja-JP" altLang="en-US" sz="2400" b="1" dirty="0">
              <a:solidFill>
                <a:srgbClr val="0000FF"/>
              </a:solidFill>
            </a:endParaRPr>
          </a:p>
          <a:p>
            <a:endParaRPr lang="en-US" altLang="ja-JP" sz="2400" b="1" dirty="0"/>
          </a:p>
          <a:p>
            <a:r>
              <a:rPr lang="ja-JP" altLang="en-US" sz="2400" b="1" dirty="0"/>
              <a:t>バリューチェーンが確立されていない</a:t>
            </a:r>
            <a:r>
              <a:rPr lang="en-US" altLang="ja-JP" sz="2400" b="1" dirty="0">
                <a:sym typeface="Wingdings" panose="05000000000000000000" pitchFamily="2" charset="2"/>
              </a:rPr>
              <a:t></a:t>
            </a:r>
            <a:r>
              <a:rPr lang="ja-JP" altLang="en-US" sz="2400" b="1" dirty="0">
                <a:solidFill>
                  <a:srgbClr val="0000FF"/>
                </a:solidFill>
                <a:sym typeface="Wingdings" panose="05000000000000000000" pitchFamily="2" charset="2"/>
              </a:rPr>
              <a:t>アプリと技術をつなぐ仕組み</a:t>
            </a:r>
            <a:endParaRPr lang="ja-JP" altLang="en-US" sz="2400" b="1" dirty="0">
              <a:solidFill>
                <a:srgbClr val="0000FF"/>
              </a:solidFill>
            </a:endParaRPr>
          </a:p>
        </p:txBody>
      </p:sp>
      <p:sp>
        <p:nvSpPr>
          <p:cNvPr id="28" name="楕円 27">
            <a:extLst>
              <a:ext uri="{FF2B5EF4-FFF2-40B4-BE49-F238E27FC236}">
                <a16:creationId xmlns:a16="http://schemas.microsoft.com/office/drawing/2014/main" id="{043CC427-BF74-4354-A974-F3A57EFC8A90}"/>
              </a:ext>
            </a:extLst>
          </p:cNvPr>
          <p:cNvSpPr/>
          <p:nvPr/>
        </p:nvSpPr>
        <p:spPr>
          <a:xfrm>
            <a:off x="57117" y="2046753"/>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5B9B2FE-FAD2-4D7B-9B87-1CD12F8BBCF6}"/>
              </a:ext>
            </a:extLst>
          </p:cNvPr>
          <p:cNvSpPr/>
          <p:nvPr/>
        </p:nvSpPr>
        <p:spPr>
          <a:xfrm>
            <a:off x="57117" y="3140968"/>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50AE7026-19D6-4E7D-A369-1390C63B1B67}"/>
              </a:ext>
            </a:extLst>
          </p:cNvPr>
          <p:cNvSpPr/>
          <p:nvPr/>
        </p:nvSpPr>
        <p:spPr>
          <a:xfrm>
            <a:off x="57117" y="923444"/>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9F080F6-078D-4392-92A9-8998CCE897CD}"/>
              </a:ext>
            </a:extLst>
          </p:cNvPr>
          <p:cNvSpPr/>
          <p:nvPr/>
        </p:nvSpPr>
        <p:spPr>
          <a:xfrm>
            <a:off x="7412485" y="1754365"/>
            <a:ext cx="1754006" cy="584775"/>
          </a:xfrm>
          <a:prstGeom prst="rect">
            <a:avLst/>
          </a:prstGeom>
        </p:spPr>
        <p:txBody>
          <a:bodyPr wrap="none">
            <a:spAutoFit/>
          </a:bodyPr>
          <a:lstStyle/>
          <a:p>
            <a:r>
              <a:rPr lang="en-US" altLang="ja-JP" sz="3200" b="1" dirty="0">
                <a:solidFill>
                  <a:srgbClr val="009900"/>
                </a:solidFill>
                <a:sym typeface="Wingdings" panose="05000000000000000000" pitchFamily="2" charset="2"/>
              </a:rPr>
              <a:t>Leafony</a:t>
            </a:r>
            <a:endParaRPr lang="ja-JP" altLang="en-US" sz="3200" dirty="0">
              <a:solidFill>
                <a:srgbClr val="009900"/>
              </a:solidFill>
            </a:endParaRPr>
          </a:p>
        </p:txBody>
      </p:sp>
      <p:sp>
        <p:nvSpPr>
          <p:cNvPr id="25" name="正方形/長方形 24">
            <a:extLst>
              <a:ext uri="{FF2B5EF4-FFF2-40B4-BE49-F238E27FC236}">
                <a16:creationId xmlns:a16="http://schemas.microsoft.com/office/drawing/2014/main" id="{5D1EAE3A-D0F4-48D2-90C3-3E54CEDCE3EE}"/>
              </a:ext>
            </a:extLst>
          </p:cNvPr>
          <p:cNvSpPr/>
          <p:nvPr/>
        </p:nvSpPr>
        <p:spPr>
          <a:xfrm>
            <a:off x="435754" y="3380270"/>
            <a:ext cx="4023858" cy="584775"/>
          </a:xfrm>
          <a:prstGeom prst="rect">
            <a:avLst/>
          </a:prstGeom>
        </p:spPr>
        <p:txBody>
          <a:bodyPr wrap="none">
            <a:spAutoFit/>
          </a:bodyPr>
          <a:lstStyle/>
          <a:p>
            <a:r>
              <a:rPr lang="ja-JP" altLang="en-US" sz="3200" b="1" dirty="0">
                <a:solidFill>
                  <a:srgbClr val="009900"/>
                </a:solidFill>
                <a:sym typeface="Wingdings" panose="05000000000000000000" pitchFamily="2" charset="2"/>
              </a:rPr>
              <a:t>トリリオンノード研究会</a:t>
            </a:r>
            <a:endParaRPr lang="ja-JP" altLang="en-US" sz="3200" dirty="0">
              <a:solidFill>
                <a:srgbClr val="009900"/>
              </a:solidFill>
            </a:endParaRPr>
          </a:p>
        </p:txBody>
      </p:sp>
      <p:pic>
        <p:nvPicPr>
          <p:cNvPr id="44" name="図 43" descr="物体 が含まれている画像&#10;&#10;自動的に生成された説明">
            <a:extLst>
              <a:ext uri="{FF2B5EF4-FFF2-40B4-BE49-F238E27FC236}">
                <a16:creationId xmlns:a16="http://schemas.microsoft.com/office/drawing/2014/main" id="{69065DFE-FA6E-4CEA-8028-1E6FC11B9F95}"/>
              </a:ext>
            </a:extLst>
          </p:cNvPr>
          <p:cNvPicPr>
            <a:picLocks noChangeAspect="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5400000">
            <a:off x="1368445" y="5722103"/>
            <a:ext cx="219048" cy="369332"/>
          </a:xfrm>
          <a:prstGeom prst="rect">
            <a:avLst/>
          </a:prstGeom>
        </p:spPr>
      </p:pic>
    </p:spTree>
    <p:extLst>
      <p:ext uri="{BB962C8B-B14F-4D97-AF65-F5344CB8AC3E}">
        <p14:creationId xmlns:p14="http://schemas.microsoft.com/office/powerpoint/2010/main" val="1955688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16633"/>
            <a:ext cx="9108504" cy="426342"/>
          </a:xfrm>
        </p:spPr>
        <p:txBody>
          <a:bodyPr/>
          <a:lstStyle/>
          <a:p>
            <a:r>
              <a:rPr lang="ja-JP" altLang="en-US" dirty="0">
                <a:latin typeface="Arial" panose="020B0604020202020204" pitchFamily="34" charset="0"/>
                <a:cs typeface="Arial" panose="020B0604020202020204" pitchFamily="34" charset="0"/>
              </a:rPr>
              <a:t>トリリオンノード研究会 参加団体</a:t>
            </a:r>
            <a:endParaRPr kumimoji="1" lang="ja-JP" altLang="en-US" dirty="0">
              <a:latin typeface="Arial" panose="020B0604020202020204" pitchFamily="34" charset="0"/>
              <a:cs typeface="Arial" panose="020B0604020202020204" pitchFamily="34" charset="0"/>
            </a:endParaRPr>
          </a:p>
        </p:txBody>
      </p:sp>
      <p:sp>
        <p:nvSpPr>
          <p:cNvPr id="36" name="テキスト ボックス 35">
            <a:extLst>
              <a:ext uri="{FF2B5EF4-FFF2-40B4-BE49-F238E27FC236}">
                <a16:creationId xmlns:a16="http://schemas.microsoft.com/office/drawing/2014/main" id="{021C8D39-5251-4DE8-9129-6EB44108A36A}"/>
              </a:ext>
            </a:extLst>
          </p:cNvPr>
          <p:cNvSpPr txBox="1"/>
          <p:nvPr/>
        </p:nvSpPr>
        <p:spPr>
          <a:xfrm>
            <a:off x="6882749" y="6041307"/>
            <a:ext cx="2084225" cy="276999"/>
          </a:xfrm>
          <a:prstGeom prst="rect">
            <a:avLst/>
          </a:prstGeom>
          <a:noFill/>
        </p:spPr>
        <p:txBody>
          <a:bodyPr wrap="none" rtlCol="0">
            <a:spAutoFit/>
          </a:bodyPr>
          <a:lstStyle/>
          <a:p>
            <a:r>
              <a:rPr kumimoji="1" lang="ja-JP" altLang="en-US" sz="1200" b="1" dirty="0"/>
              <a:t>（エクセル</a:t>
            </a:r>
            <a:r>
              <a:rPr kumimoji="1" lang="ja-JP" altLang="en-US" sz="1200" b="1" dirty="0" err="1"/>
              <a:t>降べき</a:t>
            </a:r>
            <a:r>
              <a:rPr kumimoji="1" lang="ja-JP" altLang="en-US" sz="1200" b="1" dirty="0"/>
              <a:t>並び替え順）</a:t>
            </a:r>
          </a:p>
        </p:txBody>
      </p:sp>
      <p:sp>
        <p:nvSpPr>
          <p:cNvPr id="3" name="テキスト ボックス 2">
            <a:extLst>
              <a:ext uri="{FF2B5EF4-FFF2-40B4-BE49-F238E27FC236}">
                <a16:creationId xmlns:a16="http://schemas.microsoft.com/office/drawing/2014/main" id="{31775A1B-EDA9-4959-A91F-D42DB2FC0D05}"/>
              </a:ext>
            </a:extLst>
          </p:cNvPr>
          <p:cNvSpPr txBox="1"/>
          <p:nvPr/>
        </p:nvSpPr>
        <p:spPr>
          <a:xfrm>
            <a:off x="128104" y="5979751"/>
            <a:ext cx="6646371" cy="400110"/>
          </a:xfrm>
          <a:prstGeom prst="rect">
            <a:avLst/>
          </a:prstGeom>
          <a:noFill/>
        </p:spPr>
        <p:txBody>
          <a:bodyPr wrap="none" rtlCol="0">
            <a:spAutoFit/>
          </a:bodyPr>
          <a:lstStyle/>
          <a:p>
            <a:r>
              <a:rPr kumimoji="1" lang="ja-JP" altLang="en-US" sz="2000" b="1" dirty="0">
                <a:solidFill>
                  <a:srgbClr val="0000FF"/>
                </a:solidFill>
              </a:rPr>
              <a:t>トリリオンノード研究会は</a:t>
            </a:r>
            <a:r>
              <a:rPr kumimoji="1" lang="en-US" altLang="ja-JP" sz="2000" b="1" dirty="0">
                <a:solidFill>
                  <a:srgbClr val="0000FF"/>
                </a:solidFill>
              </a:rPr>
              <a:t>Leafony</a:t>
            </a:r>
            <a:r>
              <a:rPr kumimoji="1" lang="ja-JP" altLang="en-US" sz="2000" b="1" dirty="0">
                <a:solidFill>
                  <a:srgbClr val="0000FF"/>
                </a:solidFill>
              </a:rPr>
              <a:t>の普及活動もしています。</a:t>
            </a:r>
          </a:p>
        </p:txBody>
      </p:sp>
      <p:graphicFrame>
        <p:nvGraphicFramePr>
          <p:cNvPr id="9" name="表 8"/>
          <p:cNvGraphicFramePr>
            <a:graphicFrameLocks noGrp="1"/>
          </p:cNvGraphicFramePr>
          <p:nvPr/>
        </p:nvGraphicFramePr>
        <p:xfrm>
          <a:off x="128104" y="854426"/>
          <a:ext cx="8856985" cy="5144958"/>
        </p:xfrm>
        <a:graphic>
          <a:graphicData uri="http://schemas.openxmlformats.org/drawingml/2006/table">
            <a:tbl>
              <a:tblPr bandRow="1">
                <a:tableStyleId>{91EBBBCC-DAD2-459C-BE2E-F6DE35CF9A28}</a:tableStyleId>
              </a:tblPr>
              <a:tblGrid>
                <a:gridCol w="310615">
                  <a:extLst>
                    <a:ext uri="{9D8B030D-6E8A-4147-A177-3AD203B41FA5}">
                      <a16:colId xmlns:a16="http://schemas.microsoft.com/office/drawing/2014/main" val="141972100"/>
                    </a:ext>
                  </a:extLst>
                </a:gridCol>
                <a:gridCol w="4437368">
                  <a:extLst>
                    <a:ext uri="{9D8B030D-6E8A-4147-A177-3AD203B41FA5}">
                      <a16:colId xmlns:a16="http://schemas.microsoft.com/office/drawing/2014/main" val="4276631751"/>
                    </a:ext>
                  </a:extLst>
                </a:gridCol>
                <a:gridCol w="310615">
                  <a:extLst>
                    <a:ext uri="{9D8B030D-6E8A-4147-A177-3AD203B41FA5}">
                      <a16:colId xmlns:a16="http://schemas.microsoft.com/office/drawing/2014/main" val="1284212121"/>
                    </a:ext>
                  </a:extLst>
                </a:gridCol>
                <a:gridCol w="3798387">
                  <a:extLst>
                    <a:ext uri="{9D8B030D-6E8A-4147-A177-3AD203B41FA5}">
                      <a16:colId xmlns:a16="http://schemas.microsoft.com/office/drawing/2014/main" val="2685451606"/>
                    </a:ext>
                  </a:extLst>
                </a:gridCol>
              </a:tblGrid>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1</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en-US" sz="1200" b="1" u="none" strike="noStrike">
                          <a:effectLst/>
                          <a:latin typeface="游ゴシック" panose="020B0400000000000000" pitchFamily="50" charset="-128"/>
                          <a:ea typeface="游ゴシック" panose="020B0400000000000000" pitchFamily="50" charset="-128"/>
                        </a:rPr>
                        <a:t>IoT-EX</a:t>
                      </a:r>
                      <a:r>
                        <a:rPr lang="ja-JP" altLang="en-US" sz="1200" b="1" u="none" strike="noStrike">
                          <a:effectLst/>
                          <a:latin typeface="游ゴシック" panose="020B0400000000000000" pitchFamily="50" charset="-128"/>
                          <a:ea typeface="游ゴシック" panose="020B0400000000000000" pitchFamily="50" charset="-128"/>
                        </a:rPr>
                        <a:t>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28</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慶應大学湘南藤沢キャンパス　厳研究室</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2885114374"/>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2</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en-US" sz="1200" b="1" u="none" strike="noStrike">
                          <a:effectLst/>
                          <a:latin typeface="游ゴシック" panose="020B0400000000000000" pitchFamily="50" charset="-128"/>
                          <a:ea typeface="游ゴシック" panose="020B0400000000000000" pitchFamily="50" charset="-128"/>
                        </a:rPr>
                        <a:t>KDDI</a:t>
                      </a:r>
                      <a:r>
                        <a:rPr lang="ja-JP" altLang="en-US" sz="1200" b="1" u="none" strike="noStrike">
                          <a:effectLst/>
                          <a:latin typeface="游ゴシック" panose="020B0400000000000000" pitchFamily="50" charset="-128"/>
                          <a:ea typeface="游ゴシック" panose="020B0400000000000000" pitchFamily="50" charset="-128"/>
                        </a:rPr>
                        <a:t>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29</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CN" altLang="en-US" sz="1200" b="1" u="none" strike="noStrike">
                          <a:effectLst/>
                          <a:latin typeface="游ゴシック" panose="020B0400000000000000" pitchFamily="50" charset="-128"/>
                          <a:ea typeface="游ゴシック" panose="020B0400000000000000" pitchFamily="50" charset="-128"/>
                        </a:rPr>
                        <a:t>計画工学研究所</a:t>
                      </a:r>
                      <a:endParaRPr lang="zh-CN"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1848268239"/>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3</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en-US" sz="1200" b="1" u="none" strike="noStrike">
                          <a:effectLst/>
                          <a:latin typeface="游ゴシック" panose="020B0400000000000000" pitchFamily="50" charset="-128"/>
                          <a:ea typeface="游ゴシック" panose="020B0400000000000000" pitchFamily="50" charset="-128"/>
                        </a:rPr>
                        <a:t>LEAFONY SYSTEMS </a:t>
                      </a:r>
                      <a:r>
                        <a:rPr lang="ja-JP" altLang="en-US" sz="1200" b="1" u="none" strike="noStrike">
                          <a:effectLst/>
                          <a:latin typeface="游ゴシック" panose="020B0400000000000000" pitchFamily="50" charset="-128"/>
                          <a:ea typeface="游ゴシック" panose="020B0400000000000000" pitchFamily="50" charset="-128"/>
                        </a:rPr>
                        <a:t>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30</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CN" altLang="en-US" sz="1200" b="1" u="none" strike="noStrike">
                          <a:effectLst/>
                          <a:latin typeface="游ゴシック" panose="020B0400000000000000" pitchFamily="50" charset="-128"/>
                          <a:ea typeface="游ゴシック" panose="020B0400000000000000" pitchFamily="50" charset="-128"/>
                        </a:rPr>
                        <a:t>国立大学法人 埼玉大学</a:t>
                      </a:r>
                      <a:endParaRPr lang="zh-CN"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956074802"/>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4</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en-US" sz="1200" b="1" u="none" strike="noStrike">
                          <a:effectLst/>
                          <a:latin typeface="游ゴシック" panose="020B0400000000000000" pitchFamily="50" charset="-128"/>
                          <a:ea typeface="游ゴシック" panose="020B0400000000000000" pitchFamily="50" charset="-128"/>
                        </a:rPr>
                        <a:t>Mouser Japan</a:t>
                      </a:r>
                      <a:endParaRPr 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31</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三菱ケミカルエンジニアリング株式会社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2505224296"/>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5</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en-US" sz="1200" b="1" u="none" strike="noStrike">
                          <a:effectLst/>
                          <a:latin typeface="游ゴシック" panose="020B0400000000000000" pitchFamily="50" charset="-128"/>
                          <a:ea typeface="游ゴシック" panose="020B0400000000000000" pitchFamily="50" charset="-128"/>
                        </a:rPr>
                        <a:t>Quest7</a:t>
                      </a:r>
                      <a:endParaRPr 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32</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TW" altLang="en-US" sz="1200" b="1" u="none" strike="noStrike">
                          <a:effectLst/>
                          <a:latin typeface="游ゴシック" panose="020B0400000000000000" pitchFamily="50" charset="-128"/>
                          <a:ea typeface="游ゴシック" panose="020B0400000000000000" pitchFamily="50" charset="-128"/>
                        </a:rPr>
                        <a:t>新光電気工業株式会社</a:t>
                      </a:r>
                      <a:endParaRPr lang="zh-TW"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352258623"/>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6</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en-US" altLang="ja-JP" sz="1200" b="1" u="none" strike="noStrike">
                          <a:effectLst/>
                          <a:latin typeface="游ゴシック" panose="020B0400000000000000" pitchFamily="50" charset="-128"/>
                          <a:ea typeface="游ゴシック" panose="020B0400000000000000" pitchFamily="50" charset="-128"/>
                        </a:rPr>
                        <a:t>ST</a:t>
                      </a:r>
                      <a:r>
                        <a:rPr lang="ja-JP" altLang="en-US" sz="1200" b="1" u="none" strike="noStrike">
                          <a:effectLst/>
                          <a:latin typeface="游ゴシック" panose="020B0400000000000000" pitchFamily="50" charset="-128"/>
                          <a:ea typeface="游ゴシック" panose="020B0400000000000000" pitchFamily="50" charset="-128"/>
                        </a:rPr>
                        <a:t>マイクロエレクトロニクス株式会社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33</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TW" altLang="en-US" sz="1200" b="1" u="none" strike="noStrike">
                          <a:effectLst/>
                          <a:latin typeface="游ゴシック" panose="020B0400000000000000" pitchFamily="50" charset="-128"/>
                          <a:ea typeface="游ゴシック" panose="020B0400000000000000" pitchFamily="50" charset="-128"/>
                        </a:rPr>
                        <a:t>新日本無線株式会社</a:t>
                      </a:r>
                      <a:endParaRPr lang="zh-TW"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1008507494"/>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7</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エイミー株式会社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34</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TW" altLang="en-US" sz="1200" b="1" u="none" strike="noStrike">
                          <a:effectLst/>
                          <a:latin typeface="游ゴシック" panose="020B0400000000000000" pitchFamily="50" charset="-128"/>
                          <a:ea typeface="游ゴシック" panose="020B0400000000000000" pitchFamily="50" charset="-128"/>
                        </a:rPr>
                        <a:t>青葉電子株式会社</a:t>
                      </a:r>
                      <a:endParaRPr lang="zh-TW"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1056397935"/>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8</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サーキットデザイン株式会社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35</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川崎重工業株式会社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2977660772"/>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9</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セイコーホールディングス株式会社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36</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TW" altLang="en-US" sz="1200" b="1" u="none" strike="noStrike">
                          <a:effectLst/>
                          <a:latin typeface="游ゴシック" panose="020B0400000000000000" pitchFamily="50" charset="-128"/>
                          <a:ea typeface="游ゴシック" panose="020B0400000000000000" pitchFamily="50" charset="-128"/>
                        </a:rPr>
                        <a:t>双葉電子工業株式会社</a:t>
                      </a:r>
                      <a:endParaRPr lang="zh-TW"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79573907"/>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10</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ソニーセミコンダクタソリューションズ株式会社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37</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TW" altLang="en-US" sz="1200" b="1" u="none" strike="noStrike">
                          <a:effectLst/>
                          <a:latin typeface="游ゴシック" panose="020B0400000000000000" pitchFamily="50" charset="-128"/>
                          <a:ea typeface="游ゴシック" panose="020B0400000000000000" pitchFamily="50" charset="-128"/>
                        </a:rPr>
                        <a:t>太陽誘電株式会社</a:t>
                      </a:r>
                      <a:endParaRPr lang="zh-TW"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1128401362"/>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11</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ディー・クルー・テクノロジーズ株式会社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38</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TW" altLang="en-US" sz="1200" b="1" u="none" strike="noStrike">
                          <a:effectLst/>
                          <a:latin typeface="游ゴシック" panose="020B0400000000000000" pitchFamily="50" charset="-128"/>
                          <a:ea typeface="游ゴシック" panose="020B0400000000000000" pitchFamily="50" charset="-128"/>
                        </a:rPr>
                        <a:t>大和無線電機株式会社</a:t>
                      </a:r>
                      <a:endParaRPr lang="zh-TW"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182693954"/>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12</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リコー電子デバイス株式会社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39</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地方独立行政法人東京都立産業技術研究センター</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1747929316"/>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13</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リンテック株式会社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40</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中部電力パワーグリッド株式会社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1909968109"/>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14</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CN" altLang="en-US" sz="1200" b="1" u="none" strike="noStrike">
                          <a:effectLst/>
                          <a:latin typeface="游ゴシック" panose="020B0400000000000000" pitchFamily="50" charset="-128"/>
                          <a:ea typeface="游ゴシック" panose="020B0400000000000000" pitchFamily="50" charset="-128"/>
                        </a:rPr>
                        <a:t>夏目光学株式会社</a:t>
                      </a:r>
                      <a:endParaRPr lang="zh-CN"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41</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長野県工業技術総合センター</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2184917081"/>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15</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CN" altLang="en-US" sz="1200" b="1" u="none" strike="noStrike">
                          <a:effectLst/>
                          <a:latin typeface="游ゴシック" panose="020B0400000000000000" pitchFamily="50" charset="-128"/>
                          <a:ea typeface="游ゴシック" panose="020B0400000000000000" pitchFamily="50" charset="-128"/>
                        </a:rPr>
                        <a:t>株式会社　図研</a:t>
                      </a:r>
                      <a:endParaRPr lang="zh-CN"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42</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CN" altLang="en-US" sz="1200" b="1" u="none" strike="noStrike">
                          <a:effectLst/>
                          <a:latin typeface="游ゴシック" panose="020B0400000000000000" pitchFamily="50" charset="-128"/>
                          <a:ea typeface="游ゴシック" panose="020B0400000000000000" pitchFamily="50" charset="-128"/>
                        </a:rPr>
                        <a:t>東京大学　工学系研究科</a:t>
                      </a:r>
                      <a:endParaRPr lang="zh-CN"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3549690311"/>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16</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株式会社</a:t>
                      </a:r>
                      <a:r>
                        <a:rPr lang="en-US" sz="1200" b="1" u="none" strike="noStrike">
                          <a:effectLst/>
                          <a:latin typeface="游ゴシック" panose="020B0400000000000000" pitchFamily="50" charset="-128"/>
                          <a:ea typeface="游ゴシック" panose="020B0400000000000000" pitchFamily="50" charset="-128"/>
                        </a:rPr>
                        <a:t>AOKI</a:t>
                      </a:r>
                      <a:endParaRPr 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43</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東京大学協創プラットフォーム開発株式会社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1121065719"/>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17</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株式会社</a:t>
                      </a:r>
                      <a:r>
                        <a:rPr lang="en-US" sz="1200" b="1" u="none" strike="noStrike">
                          <a:effectLst/>
                          <a:latin typeface="游ゴシック" panose="020B0400000000000000" pitchFamily="50" charset="-128"/>
                          <a:ea typeface="游ゴシック" panose="020B0400000000000000" pitchFamily="50" charset="-128"/>
                        </a:rPr>
                        <a:t>FUJI</a:t>
                      </a:r>
                      <a:endParaRPr 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44</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東芝インフラシステムズ株式会社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2293133383"/>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18</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株式会社</a:t>
                      </a:r>
                      <a:r>
                        <a:rPr lang="en-US" sz="1200" b="1" u="none" strike="noStrike">
                          <a:effectLst/>
                          <a:latin typeface="游ゴシック" panose="020B0400000000000000" pitchFamily="50" charset="-128"/>
                          <a:ea typeface="游ゴシック" panose="020B0400000000000000" pitchFamily="50" charset="-128"/>
                        </a:rPr>
                        <a:t>SUSUBOX</a:t>
                      </a:r>
                      <a:endParaRPr 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45</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東芝テック株式会社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1455271783"/>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19</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株式会社チップワンストップ</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46</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東芝デバイス＆ストレージ株式会社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2549571573"/>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20</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株式会社デバイス＆システム・プラットフォーム開発センター</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47</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東芝デベロップメントエンジニアリング（株）</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3441087813"/>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21</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株式会社ネクスティ エレクトロニクス</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48</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TW" altLang="en-US" sz="1200" b="1" u="none" strike="noStrike">
                          <a:effectLst/>
                          <a:latin typeface="游ゴシック" panose="020B0400000000000000" pitchFamily="50" charset="-128"/>
                          <a:ea typeface="游ゴシック" panose="020B0400000000000000" pitchFamily="50" charset="-128"/>
                        </a:rPr>
                        <a:t>東電設計株式会社</a:t>
                      </a:r>
                      <a:endParaRPr lang="zh-TW"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4161833297"/>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22</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株式会社リサシステム</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49</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TW" altLang="en-US" sz="1200" b="1" u="none" strike="noStrike">
                          <a:effectLst/>
                          <a:latin typeface="游ゴシック" panose="020B0400000000000000" pitchFamily="50" charset="-128"/>
                          <a:ea typeface="游ゴシック" panose="020B0400000000000000" pitchFamily="50" charset="-128"/>
                        </a:rPr>
                        <a:t>日昭無線株式会社</a:t>
                      </a:r>
                      <a:endParaRPr lang="zh-TW"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1772898313"/>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23</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TW" altLang="en-US" sz="1200" b="1" u="none" strike="noStrike">
                          <a:effectLst/>
                          <a:latin typeface="游ゴシック" panose="020B0400000000000000" pitchFamily="50" charset="-128"/>
                          <a:ea typeface="游ゴシック" panose="020B0400000000000000" pitchFamily="50" charset="-128"/>
                        </a:rPr>
                        <a:t>株式会社創成電子</a:t>
                      </a:r>
                      <a:endParaRPr lang="zh-TW"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50</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日立製作所</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4036691727"/>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24</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CN" altLang="en-US" sz="1200" b="1" u="none" strike="noStrike">
                          <a:effectLst/>
                          <a:latin typeface="游ゴシック" panose="020B0400000000000000" pitchFamily="50" charset="-128"/>
                          <a:ea typeface="游ゴシック" panose="020B0400000000000000" pitchFamily="50" charset="-128"/>
                        </a:rPr>
                        <a:t>近畿日本鉄道株式会社</a:t>
                      </a:r>
                      <a:endParaRPr lang="zh-CN"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51</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富士通クライアントコンピューティング株式会社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606320594"/>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25</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金沢大学振動発電開発グループ</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52</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明光電子株式会社</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707743573"/>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26</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zh-CN" altLang="en-US" sz="1200" b="1" u="none" strike="noStrike">
                          <a:effectLst/>
                          <a:latin typeface="游ゴシック" panose="020B0400000000000000" pitchFamily="50" charset="-128"/>
                          <a:ea typeface="游ゴシック" panose="020B0400000000000000" pitchFamily="50" charset="-128"/>
                        </a:rPr>
                        <a:t>群馬大学大学院</a:t>
                      </a:r>
                      <a:endParaRPr lang="zh-CN"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53</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有限会社ケイ・ピー・ディ</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1185485314"/>
                  </a:ext>
                </a:extLst>
              </a:tr>
              <a:tr h="182305">
                <a:tc>
                  <a:txBody>
                    <a:bodyPr/>
                    <a:lstStyle/>
                    <a:p>
                      <a:pPr algn="ctr" fontAlgn="ctr"/>
                      <a:r>
                        <a:rPr lang="en-US" altLang="ja-JP" sz="1200" b="1" u="none" strike="noStrike">
                          <a:effectLst/>
                          <a:latin typeface="游ゴシック" panose="020B0400000000000000" pitchFamily="50" charset="-128"/>
                          <a:ea typeface="游ゴシック" panose="020B0400000000000000" pitchFamily="50" charset="-128"/>
                        </a:rPr>
                        <a:t>27</a:t>
                      </a:r>
                      <a:endParaRPr lang="en-US" altLang="ja-JP"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r>
                        <a:rPr lang="ja-JP" altLang="en-US" sz="1200" b="1" u="none" strike="noStrike">
                          <a:effectLst/>
                          <a:latin typeface="游ゴシック" panose="020B0400000000000000" pitchFamily="50" charset="-128"/>
                          <a:ea typeface="游ゴシック" panose="020B0400000000000000" pitchFamily="50" charset="-128"/>
                        </a:rPr>
                        <a:t>慶應義塾大学</a:t>
                      </a:r>
                      <a:r>
                        <a:rPr lang="en-US" altLang="ja-JP" sz="1200" b="1" u="none" strike="noStrike">
                          <a:effectLst/>
                          <a:latin typeface="游ゴシック" panose="020B0400000000000000" pitchFamily="50" charset="-128"/>
                          <a:ea typeface="游ゴシック" panose="020B0400000000000000" pitchFamily="50" charset="-128"/>
                        </a:rPr>
                        <a:t>SFC</a:t>
                      </a:r>
                      <a:r>
                        <a:rPr lang="ja-JP" altLang="en-US" sz="1200" b="1" u="none" strike="noStrike">
                          <a:effectLst/>
                          <a:latin typeface="游ゴシック" panose="020B0400000000000000" pitchFamily="50" charset="-128"/>
                          <a:ea typeface="游ゴシック" panose="020B0400000000000000" pitchFamily="50" charset="-128"/>
                        </a:rPr>
                        <a:t>研究所ソーシャルファブリケーション・ラボ</a:t>
                      </a: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ctr" fontAlgn="ct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tc>
                  <a:txBody>
                    <a:bodyPr/>
                    <a:lstStyle/>
                    <a:p>
                      <a:pPr algn="l" fontAlgn="ctr"/>
                      <a:endParaRPr lang="ja-JP" altLang="en-US" sz="12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74" marR="7674" marT="7674" marB="0" anchor="ctr"/>
                </a:tc>
                <a:extLst>
                  <a:ext uri="{0D108BD9-81ED-4DB2-BD59-A6C34878D82A}">
                    <a16:rowId xmlns:a16="http://schemas.microsoft.com/office/drawing/2014/main" val="618527195"/>
                  </a:ext>
                </a:extLst>
              </a:tr>
            </a:tbl>
          </a:graphicData>
        </a:graphic>
      </p:graphicFrame>
    </p:spTree>
    <p:extLst>
      <p:ext uri="{BB962C8B-B14F-4D97-AF65-F5344CB8AC3E}">
        <p14:creationId xmlns:p14="http://schemas.microsoft.com/office/powerpoint/2010/main" val="2200945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テキスト ボックス 105"/>
          <p:cNvSpPr txBox="1"/>
          <p:nvPr/>
        </p:nvSpPr>
        <p:spPr>
          <a:xfrm>
            <a:off x="0" y="25956"/>
            <a:ext cx="9144000" cy="584775"/>
          </a:xfrm>
          <a:prstGeom prst="rect">
            <a:avLst/>
          </a:prstGeom>
          <a:noFill/>
        </p:spPr>
        <p:txBody>
          <a:bodyPr wrap="square" rtlCol="0">
            <a:spAutoFit/>
          </a:bodyPr>
          <a:lstStyle/>
          <a:p>
            <a:pPr lvl="0" algn="ctr">
              <a:defRPr/>
            </a:pPr>
            <a:r>
              <a:rPr lang="ja-JP" altLang="en-US" sz="3200" b="1" noProof="0" dirty="0">
                <a:latin typeface="Arial" panose="020B0604020202020204" pitchFamily="34" charset="0"/>
                <a:ea typeface="ＭＳ Ｐゴシック" panose="020B0600070205080204" pitchFamily="50" charset="-128"/>
                <a:cs typeface="Arial" panose="020B0604020202020204" pitchFamily="34" charset="0"/>
              </a:rPr>
              <a:t>アウトライン</a:t>
            </a:r>
            <a:endParaRPr kumimoji="1" lang="ja-JP" altLang="en-US" sz="3200" b="1" i="0" u="none" strike="noStrike" kern="0" cap="none" spc="0" normalizeH="0" baseline="0" noProof="0" dirty="0">
              <a:ln>
                <a:noFill/>
              </a:ln>
              <a:solidFill>
                <a:sysClr val="windowText" lastClr="000000"/>
              </a:solidFill>
              <a:effectLst/>
              <a:uLnTx/>
              <a:uFillTx/>
            </a:endParaRPr>
          </a:p>
        </p:txBody>
      </p:sp>
      <p:pic>
        <p:nvPicPr>
          <p:cNvPr id="17" name="図 16">
            <a:extLst>
              <a:ext uri="{FF2B5EF4-FFF2-40B4-BE49-F238E27FC236}">
                <a16:creationId xmlns:a16="http://schemas.microsoft.com/office/drawing/2014/main" id="{AF6A6470-C091-4089-A0FD-46A5BC49B1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36296" y="4778221"/>
            <a:ext cx="1800200" cy="1090183"/>
          </a:xfrm>
          <a:prstGeom prst="rect">
            <a:avLst/>
          </a:prstGeom>
        </p:spPr>
      </p:pic>
      <p:sp>
        <p:nvSpPr>
          <p:cNvPr id="24" name="正方形/長方形 23">
            <a:extLst>
              <a:ext uri="{FF2B5EF4-FFF2-40B4-BE49-F238E27FC236}">
                <a16:creationId xmlns:a16="http://schemas.microsoft.com/office/drawing/2014/main" id="{762D1B50-58D9-4A6B-B1F9-6F7417EDC20C}"/>
              </a:ext>
            </a:extLst>
          </p:cNvPr>
          <p:cNvSpPr/>
          <p:nvPr/>
        </p:nvSpPr>
        <p:spPr>
          <a:xfrm>
            <a:off x="7454158" y="5868404"/>
            <a:ext cx="1364476" cy="461665"/>
          </a:xfrm>
          <a:prstGeom prst="rect">
            <a:avLst/>
          </a:prstGeom>
        </p:spPr>
        <p:txBody>
          <a:bodyPr wrap="none">
            <a:spAutoFit/>
          </a:bodyPr>
          <a:lstStyle/>
          <a:p>
            <a:r>
              <a:rPr lang="en-US" altLang="ja-JP" sz="2400" b="1" dirty="0"/>
              <a:t>Leafony</a:t>
            </a:r>
          </a:p>
        </p:txBody>
      </p:sp>
      <p:pic>
        <p:nvPicPr>
          <p:cNvPr id="2" name="図 1" descr="キーボード が含まれている画像&#10;&#10;自動的に生成された説明">
            <a:extLst>
              <a:ext uri="{FF2B5EF4-FFF2-40B4-BE49-F238E27FC236}">
                <a16:creationId xmlns:a16="http://schemas.microsoft.com/office/drawing/2014/main" id="{2D4743CE-0A0C-4642-BF23-AC4C855889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5169334" y="1293556"/>
            <a:ext cx="1034096" cy="1710133"/>
          </a:xfrm>
          <a:prstGeom prst="rect">
            <a:avLst/>
          </a:prstGeom>
        </p:spPr>
      </p:pic>
      <p:pic>
        <p:nvPicPr>
          <p:cNvPr id="3" name="図 2" descr="電子機器, 回路 が含まれている画像&#10;&#10;自動的に生成された説明">
            <a:extLst>
              <a:ext uri="{FF2B5EF4-FFF2-40B4-BE49-F238E27FC236}">
                <a16:creationId xmlns:a16="http://schemas.microsoft.com/office/drawing/2014/main" id="{B528F659-44E7-4FCA-BB41-E9E11D8C14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5117290" y="3263791"/>
            <a:ext cx="1074525" cy="1364476"/>
          </a:xfrm>
          <a:prstGeom prst="rect">
            <a:avLst/>
          </a:prstGeom>
        </p:spPr>
      </p:pic>
      <p:pic>
        <p:nvPicPr>
          <p:cNvPr id="4" name="図 3" descr="電子機器, 回路 が含まれている画像&#10;&#10;自動的に生成された説明">
            <a:extLst>
              <a:ext uri="{FF2B5EF4-FFF2-40B4-BE49-F238E27FC236}">
                <a16:creationId xmlns:a16="http://schemas.microsoft.com/office/drawing/2014/main" id="{96C38B2A-035A-40DE-80AE-2DE86F5D47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5115880" y="5213751"/>
            <a:ext cx="892194" cy="1032557"/>
          </a:xfrm>
          <a:prstGeom prst="rect">
            <a:avLst/>
          </a:prstGeom>
        </p:spPr>
      </p:pic>
      <p:sp>
        <p:nvSpPr>
          <p:cNvPr id="16" name="テキスト ボックス 15">
            <a:extLst>
              <a:ext uri="{FF2B5EF4-FFF2-40B4-BE49-F238E27FC236}">
                <a16:creationId xmlns:a16="http://schemas.microsoft.com/office/drawing/2014/main" id="{2E2CF33E-D5C9-46B1-AEAA-14B5387437B1}"/>
              </a:ext>
            </a:extLst>
          </p:cNvPr>
          <p:cNvSpPr txBox="1"/>
          <p:nvPr/>
        </p:nvSpPr>
        <p:spPr>
          <a:xfrm>
            <a:off x="4603977" y="1086825"/>
            <a:ext cx="1732813" cy="369332"/>
          </a:xfrm>
          <a:prstGeom prst="rect">
            <a:avLst/>
          </a:prstGeom>
          <a:noFill/>
        </p:spPr>
        <p:txBody>
          <a:bodyPr wrap="square">
            <a:spAutoFit/>
          </a:bodyPr>
          <a:lstStyle/>
          <a:p>
            <a:r>
              <a:rPr lang="ja-JP" altLang="en-US" sz="1800" b="1" kern="100" dirty="0">
                <a:cs typeface="Courier New" panose="02070309020205020404" pitchFamily="49" charset="0"/>
              </a:rPr>
              <a:t>ハーネスリーフ</a:t>
            </a:r>
            <a:endParaRPr lang="en-US" altLang="ja-JP" sz="1800" b="1" kern="100" dirty="0">
              <a:cs typeface="Courier New" panose="02070309020205020404" pitchFamily="49" charset="0"/>
            </a:endParaRPr>
          </a:p>
        </p:txBody>
      </p:sp>
      <p:sp>
        <p:nvSpPr>
          <p:cNvPr id="18" name="テキスト ボックス 17">
            <a:extLst>
              <a:ext uri="{FF2B5EF4-FFF2-40B4-BE49-F238E27FC236}">
                <a16:creationId xmlns:a16="http://schemas.microsoft.com/office/drawing/2014/main" id="{AA33F93D-045A-4093-86CC-749429E4E4C2}"/>
              </a:ext>
            </a:extLst>
          </p:cNvPr>
          <p:cNvSpPr txBox="1"/>
          <p:nvPr/>
        </p:nvSpPr>
        <p:spPr>
          <a:xfrm>
            <a:off x="4756187" y="2884231"/>
            <a:ext cx="1732813" cy="369332"/>
          </a:xfrm>
          <a:prstGeom prst="rect">
            <a:avLst/>
          </a:prstGeom>
          <a:noFill/>
        </p:spPr>
        <p:txBody>
          <a:bodyPr wrap="square">
            <a:spAutoFit/>
          </a:bodyPr>
          <a:lstStyle/>
          <a:p>
            <a:r>
              <a:rPr lang="ja-JP" altLang="en-US" sz="1800" b="1" kern="100" dirty="0">
                <a:cs typeface="Courier New" panose="02070309020205020404" pitchFamily="49" charset="0"/>
              </a:rPr>
              <a:t>モーターリーフ</a:t>
            </a:r>
            <a:endParaRPr lang="en-US" altLang="ja-JP" sz="1800" b="1" kern="100" dirty="0">
              <a:cs typeface="Courier New" panose="02070309020205020404" pitchFamily="49" charset="0"/>
            </a:endParaRPr>
          </a:p>
        </p:txBody>
      </p:sp>
      <p:sp>
        <p:nvSpPr>
          <p:cNvPr id="19" name="テキスト ボックス 18">
            <a:extLst>
              <a:ext uri="{FF2B5EF4-FFF2-40B4-BE49-F238E27FC236}">
                <a16:creationId xmlns:a16="http://schemas.microsoft.com/office/drawing/2014/main" id="{EC906321-6A89-411A-8A6B-AE080BAB86E1}"/>
              </a:ext>
            </a:extLst>
          </p:cNvPr>
          <p:cNvSpPr txBox="1"/>
          <p:nvPr/>
        </p:nvSpPr>
        <p:spPr>
          <a:xfrm>
            <a:off x="4782111" y="4701720"/>
            <a:ext cx="1732813" cy="369332"/>
          </a:xfrm>
          <a:prstGeom prst="rect">
            <a:avLst/>
          </a:prstGeom>
          <a:noFill/>
        </p:spPr>
        <p:txBody>
          <a:bodyPr wrap="square">
            <a:spAutoFit/>
          </a:bodyPr>
          <a:lstStyle/>
          <a:p>
            <a:r>
              <a:rPr lang="en-US" altLang="ja-JP" sz="1800" b="1" kern="100" dirty="0">
                <a:cs typeface="Courier New" panose="02070309020205020404" pitchFamily="49" charset="0"/>
              </a:rPr>
              <a:t>STM32</a:t>
            </a:r>
            <a:r>
              <a:rPr lang="ja-JP" altLang="en-US" sz="1800" b="1" kern="100" dirty="0">
                <a:cs typeface="Courier New" panose="02070309020205020404" pitchFamily="49" charset="0"/>
              </a:rPr>
              <a:t>リーフ</a:t>
            </a:r>
            <a:endParaRPr lang="en-US" altLang="ja-JP" sz="1800" b="1" kern="100" dirty="0">
              <a:cs typeface="Courier New" panose="02070309020205020404" pitchFamily="49" charset="0"/>
            </a:endParaRPr>
          </a:p>
        </p:txBody>
      </p:sp>
      <p:sp>
        <p:nvSpPr>
          <p:cNvPr id="5" name="テキスト ボックス 10">
            <a:extLst>
              <a:ext uri="{FF2B5EF4-FFF2-40B4-BE49-F238E27FC236}">
                <a16:creationId xmlns:a16="http://schemas.microsoft.com/office/drawing/2014/main" id="{3DEA7D9D-3CF3-410E-84B2-332511641484}"/>
              </a:ext>
            </a:extLst>
          </p:cNvPr>
          <p:cNvSpPr txBox="1">
            <a:spLocks noChangeArrowheads="1"/>
          </p:cNvSpPr>
          <p:nvPr/>
        </p:nvSpPr>
        <p:spPr bwMode="auto">
          <a:xfrm>
            <a:off x="1147608" y="1266223"/>
            <a:ext cx="298992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3200" b="1" dirty="0"/>
              <a:t>背景</a:t>
            </a:r>
            <a:endParaRPr lang="en-US" altLang="ja-JP" sz="3200" b="1" dirty="0"/>
          </a:p>
          <a:p>
            <a:endParaRPr lang="en-US" altLang="ja-JP" sz="3200" b="1" dirty="0"/>
          </a:p>
          <a:p>
            <a:r>
              <a:rPr lang="en-US" altLang="ja-JP" sz="3200" b="1" dirty="0"/>
              <a:t>Leafony</a:t>
            </a:r>
            <a:r>
              <a:rPr lang="ja-JP" altLang="en-US" sz="3200" b="1" dirty="0"/>
              <a:t>とは</a:t>
            </a:r>
            <a:endParaRPr lang="en-US" altLang="ja-JP" sz="3200" b="1" dirty="0"/>
          </a:p>
          <a:p>
            <a:endParaRPr lang="en-US" altLang="ja-JP" sz="3200" b="1" dirty="0"/>
          </a:p>
          <a:p>
            <a:r>
              <a:rPr lang="ja-JP" altLang="en-US" sz="3200" b="1" dirty="0"/>
              <a:t>頒布リーフ群</a:t>
            </a:r>
            <a:endParaRPr lang="en-US" altLang="ja-JP" sz="3200" b="1" dirty="0"/>
          </a:p>
          <a:p>
            <a:endParaRPr lang="en-US" altLang="ja-JP" sz="3200" b="1" dirty="0"/>
          </a:p>
          <a:p>
            <a:r>
              <a:rPr lang="ja-JP" altLang="en-US" sz="3200" b="1" dirty="0"/>
              <a:t>利活用シーン</a:t>
            </a:r>
            <a:endParaRPr lang="en-US" altLang="ja-JP" sz="3200" b="1" dirty="0"/>
          </a:p>
          <a:p>
            <a:endParaRPr lang="en-US" altLang="ja-JP" sz="3200" b="1" dirty="0"/>
          </a:p>
          <a:p>
            <a:r>
              <a:rPr lang="en-US" altLang="ja-JP" sz="3200" b="1" dirty="0">
                <a:solidFill>
                  <a:srgbClr val="0000FF"/>
                </a:solidFill>
              </a:rPr>
              <a:t>Leafony</a:t>
            </a:r>
            <a:r>
              <a:rPr lang="ja-JP" altLang="en-US" sz="3200" b="1" dirty="0">
                <a:solidFill>
                  <a:srgbClr val="0000FF"/>
                </a:solidFill>
              </a:rPr>
              <a:t>の進展</a:t>
            </a:r>
          </a:p>
        </p:txBody>
      </p:sp>
      <p:sp>
        <p:nvSpPr>
          <p:cNvPr id="6" name="楕円 5">
            <a:extLst>
              <a:ext uri="{FF2B5EF4-FFF2-40B4-BE49-F238E27FC236}">
                <a16:creationId xmlns:a16="http://schemas.microsoft.com/office/drawing/2014/main" id="{7F6D0CE7-4884-48A3-A518-C86D8567EC26}"/>
              </a:ext>
            </a:extLst>
          </p:cNvPr>
          <p:cNvSpPr/>
          <p:nvPr/>
        </p:nvSpPr>
        <p:spPr>
          <a:xfrm>
            <a:off x="715560" y="2377639"/>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478BD44-56E3-4E00-BAF0-FFE020182137}"/>
              </a:ext>
            </a:extLst>
          </p:cNvPr>
          <p:cNvSpPr/>
          <p:nvPr/>
        </p:nvSpPr>
        <p:spPr>
          <a:xfrm>
            <a:off x="715560" y="3355494"/>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A21CBA41-FABA-4AFA-BA5B-EEBC03B75DEF}"/>
              </a:ext>
            </a:extLst>
          </p:cNvPr>
          <p:cNvSpPr/>
          <p:nvPr/>
        </p:nvSpPr>
        <p:spPr>
          <a:xfrm>
            <a:off x="717778" y="4333973"/>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C5AEFE7-BA85-452C-820D-EDE28A86AB24}"/>
              </a:ext>
            </a:extLst>
          </p:cNvPr>
          <p:cNvSpPr/>
          <p:nvPr/>
        </p:nvSpPr>
        <p:spPr>
          <a:xfrm>
            <a:off x="715560" y="1412360"/>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84B48AAE-AA1C-4342-B8C9-A23992C7601C}"/>
              </a:ext>
            </a:extLst>
          </p:cNvPr>
          <p:cNvSpPr/>
          <p:nvPr/>
        </p:nvSpPr>
        <p:spPr>
          <a:xfrm>
            <a:off x="717778" y="5323313"/>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54104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　ハーネスリーフ　説明</a:t>
            </a:r>
          </a:p>
        </p:txBody>
      </p:sp>
      <p:pic>
        <p:nvPicPr>
          <p:cNvPr id="5" name="図 4" descr="キーボード が含まれている画像&#10;&#10;自動的に生成された説明">
            <a:extLst>
              <a:ext uri="{FF2B5EF4-FFF2-40B4-BE49-F238E27FC236}">
                <a16:creationId xmlns:a16="http://schemas.microsoft.com/office/drawing/2014/main" id="{911891C7-C1FE-4A4E-839F-BFD97C03B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373414" y="3456868"/>
            <a:ext cx="2060799" cy="3408040"/>
          </a:xfrm>
          <a:prstGeom prst="rect">
            <a:avLst/>
          </a:prstGeom>
        </p:spPr>
      </p:pic>
      <p:sp>
        <p:nvSpPr>
          <p:cNvPr id="9" name="テキスト ボックス 8">
            <a:extLst>
              <a:ext uri="{FF2B5EF4-FFF2-40B4-BE49-F238E27FC236}">
                <a16:creationId xmlns:a16="http://schemas.microsoft.com/office/drawing/2014/main" id="{2EB7CAED-7DBF-4776-A5DB-FB606C8AF176}"/>
              </a:ext>
            </a:extLst>
          </p:cNvPr>
          <p:cNvSpPr txBox="1"/>
          <p:nvPr/>
        </p:nvSpPr>
        <p:spPr>
          <a:xfrm>
            <a:off x="539552" y="1057960"/>
            <a:ext cx="8496944" cy="3046988"/>
          </a:xfrm>
          <a:prstGeom prst="rect">
            <a:avLst/>
          </a:prstGeom>
          <a:noFill/>
        </p:spPr>
        <p:txBody>
          <a:bodyPr wrap="square">
            <a:spAutoFit/>
          </a:bodyPr>
          <a:lstStyle/>
          <a:p>
            <a:r>
              <a:rPr lang="ja-JP" altLang="en-US" sz="2400" b="1" kern="100" dirty="0">
                <a:cs typeface="Courier New" panose="02070309020205020404" pitchFamily="49" charset="0"/>
              </a:rPr>
              <a:t>外部システムと配線（ハーネス）接続が必要なことも多い</a:t>
            </a:r>
            <a:r>
              <a:rPr lang="en-US" altLang="ja-JP" sz="2400" b="1" kern="100" dirty="0">
                <a:cs typeface="Courier New" panose="02070309020205020404" pitchFamily="49" charset="0"/>
                <a:sym typeface="Wingdings" panose="05000000000000000000" pitchFamily="2" charset="2"/>
              </a:rPr>
              <a:t></a:t>
            </a:r>
            <a:r>
              <a:rPr lang="ja-JP" altLang="en-US" sz="2400" b="1" kern="100" dirty="0">
                <a:cs typeface="Courier New" panose="02070309020205020404" pitchFamily="49" charset="0"/>
              </a:rPr>
              <a:t>シリコンゴムを利用した低背・コンパクトなハーネスコネクタを新規開発</a:t>
            </a:r>
            <a:endParaRPr lang="en-US" altLang="ja-JP" sz="2400" b="1" kern="100" dirty="0">
              <a:cs typeface="Courier New" panose="02070309020205020404" pitchFamily="49" charset="0"/>
            </a:endParaRPr>
          </a:p>
          <a:p>
            <a:endParaRPr lang="en-US" altLang="ja-JP" sz="2400" b="1" kern="100" dirty="0">
              <a:cs typeface="Courier New" panose="02070309020205020404" pitchFamily="49" charset="0"/>
            </a:endParaRPr>
          </a:p>
          <a:p>
            <a:r>
              <a:rPr lang="en-US" altLang="ja-JP" sz="2400" b="1" kern="100" dirty="0" err="1">
                <a:cs typeface="Courier New" panose="02070309020205020404" pitchFamily="49" charset="0"/>
              </a:rPr>
              <a:t>2cm</a:t>
            </a:r>
            <a:r>
              <a:rPr lang="ja-JP" altLang="en-US" sz="2400" b="1" kern="100" dirty="0">
                <a:cs typeface="Courier New" panose="02070309020205020404" pitchFamily="49" charset="0"/>
              </a:rPr>
              <a:t>の長さで</a:t>
            </a:r>
            <a:r>
              <a:rPr lang="en-US" altLang="ja-JP" sz="2400" b="1" kern="100" dirty="0">
                <a:cs typeface="Courier New" panose="02070309020205020404" pitchFamily="49" charset="0"/>
              </a:rPr>
              <a:t>8</a:t>
            </a:r>
            <a:r>
              <a:rPr lang="ja-JP" altLang="en-US" sz="2400" b="1" kern="100" dirty="0">
                <a:cs typeface="Courier New" panose="02070309020205020404" pitchFamily="49" charset="0"/>
              </a:rPr>
              <a:t>本の太さの違う配線接続可能、ハンダづけの必要なく、着脱可能。</a:t>
            </a:r>
            <a:endParaRPr lang="en-US" altLang="ja-JP" sz="2400" b="1" kern="100" dirty="0">
              <a:cs typeface="Courier New" panose="02070309020205020404" pitchFamily="49" charset="0"/>
            </a:endParaRPr>
          </a:p>
          <a:p>
            <a:endParaRPr lang="en-US" altLang="ja-JP" sz="2400" b="1" kern="100" dirty="0">
              <a:cs typeface="Courier New" panose="02070309020205020404" pitchFamily="49" charset="0"/>
            </a:endParaRPr>
          </a:p>
          <a:p>
            <a:r>
              <a:rPr lang="ja-JP" altLang="en-US" sz="2400" b="1" kern="100" dirty="0">
                <a:cs typeface="Courier New" panose="02070309020205020404" pitchFamily="49" charset="0"/>
              </a:rPr>
              <a:t>ブレッドボードのような部分で簡単な回路を実装可能（部品取り付けは、はんだ付け必要）</a:t>
            </a:r>
            <a:r>
              <a:rPr lang="en-US" altLang="ja-JP" sz="2400" b="1" kern="100" dirty="0">
                <a:cs typeface="Courier New" panose="02070309020205020404" pitchFamily="49" charset="0"/>
                <a:sym typeface="Wingdings" panose="05000000000000000000" pitchFamily="2" charset="2"/>
              </a:rPr>
              <a:t></a:t>
            </a:r>
            <a:r>
              <a:rPr lang="ja-JP" altLang="en-US" sz="2400" b="1" kern="100" dirty="0">
                <a:cs typeface="Courier New" panose="02070309020205020404" pitchFamily="49" charset="0"/>
                <a:sym typeface="Wingdings" panose="05000000000000000000" pitchFamily="2" charset="2"/>
              </a:rPr>
              <a:t>開発効率アップ</a:t>
            </a:r>
            <a:endParaRPr lang="en-US" altLang="ja-JP" sz="2400" b="1" kern="100" dirty="0">
              <a:cs typeface="Courier New" panose="02070309020205020404" pitchFamily="49" charset="0"/>
            </a:endParaRPr>
          </a:p>
        </p:txBody>
      </p:sp>
      <p:sp>
        <p:nvSpPr>
          <p:cNvPr id="11" name="楕円 10">
            <a:extLst>
              <a:ext uri="{FF2B5EF4-FFF2-40B4-BE49-F238E27FC236}">
                <a16:creationId xmlns:a16="http://schemas.microsoft.com/office/drawing/2014/main" id="{E8F3B316-0152-4C68-969C-225CCB1C148D}"/>
              </a:ext>
            </a:extLst>
          </p:cNvPr>
          <p:cNvSpPr/>
          <p:nvPr/>
        </p:nvSpPr>
        <p:spPr>
          <a:xfrm>
            <a:off x="251520" y="1201976"/>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8270DC18-1F75-48F5-A624-4455AE5773B6}"/>
              </a:ext>
            </a:extLst>
          </p:cNvPr>
          <p:cNvSpPr/>
          <p:nvPr/>
        </p:nvSpPr>
        <p:spPr>
          <a:xfrm>
            <a:off x="251520" y="2265943"/>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A5F8DB86-4922-46B4-B99E-AE2A699AD400}"/>
              </a:ext>
            </a:extLst>
          </p:cNvPr>
          <p:cNvSpPr/>
          <p:nvPr/>
        </p:nvSpPr>
        <p:spPr>
          <a:xfrm>
            <a:off x="251520" y="3356992"/>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5894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　ハーネスリーフ　デモ</a:t>
            </a:r>
          </a:p>
        </p:txBody>
      </p:sp>
      <p:pic>
        <p:nvPicPr>
          <p:cNvPr id="5" name="ハーネスリーフデモ">
            <a:hlinkClick r:id="" action="ppaction://media"/>
            <a:extLst>
              <a:ext uri="{FF2B5EF4-FFF2-40B4-BE49-F238E27FC236}">
                <a16:creationId xmlns:a16="http://schemas.microsoft.com/office/drawing/2014/main" id="{8B5D115D-0A2E-447E-8D97-722B1E37614A}"/>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467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　モーターリーフ　説明</a:t>
            </a:r>
          </a:p>
        </p:txBody>
      </p:sp>
      <p:sp>
        <p:nvSpPr>
          <p:cNvPr id="2" name="テキスト ボックス 1">
            <a:extLst>
              <a:ext uri="{FF2B5EF4-FFF2-40B4-BE49-F238E27FC236}">
                <a16:creationId xmlns:a16="http://schemas.microsoft.com/office/drawing/2014/main" id="{585753DE-3C7B-445E-980C-4F1AB54B86B7}"/>
              </a:ext>
            </a:extLst>
          </p:cNvPr>
          <p:cNvSpPr txBox="1"/>
          <p:nvPr/>
        </p:nvSpPr>
        <p:spPr>
          <a:xfrm>
            <a:off x="539552" y="1057960"/>
            <a:ext cx="8496944" cy="1938992"/>
          </a:xfrm>
          <a:prstGeom prst="rect">
            <a:avLst/>
          </a:prstGeom>
          <a:noFill/>
        </p:spPr>
        <p:txBody>
          <a:bodyPr wrap="square">
            <a:spAutoFit/>
          </a:bodyPr>
          <a:lstStyle/>
          <a:p>
            <a:r>
              <a:rPr lang="ja-JP" altLang="en-US" sz="2400" b="1" kern="100" dirty="0">
                <a:cs typeface="Courier New" panose="02070309020205020404" pitchFamily="49" charset="0"/>
              </a:rPr>
              <a:t>トリリオンノード・エンジン初のアクチュエータ系リーフ</a:t>
            </a:r>
            <a:endParaRPr lang="en-US" altLang="ja-JP" sz="2400" b="1" kern="100" dirty="0">
              <a:cs typeface="Courier New" panose="02070309020205020404" pitchFamily="49" charset="0"/>
            </a:endParaRPr>
          </a:p>
          <a:p>
            <a:endParaRPr lang="en-US" altLang="ja-JP" sz="2400" b="1" kern="100" dirty="0">
              <a:cs typeface="Courier New" panose="02070309020205020404" pitchFamily="49" charset="0"/>
            </a:endParaRPr>
          </a:p>
          <a:p>
            <a:r>
              <a:rPr lang="en-US" altLang="ja-JP" sz="2400" b="1" kern="100" dirty="0">
                <a:cs typeface="Courier New" panose="02070309020205020404" pitchFamily="49" charset="0"/>
              </a:rPr>
              <a:t>Arduino</a:t>
            </a:r>
            <a:r>
              <a:rPr lang="ja-JP" altLang="en-US" sz="2400" b="1" kern="100" dirty="0">
                <a:cs typeface="Courier New" panose="02070309020205020404" pitchFamily="49" charset="0"/>
              </a:rPr>
              <a:t>のモーターシールドとソフトウェア・コンパチブル</a:t>
            </a:r>
            <a:endParaRPr lang="en-US" altLang="ja-JP" sz="2400" b="1" kern="100" dirty="0">
              <a:cs typeface="Courier New" panose="02070309020205020404" pitchFamily="49" charset="0"/>
            </a:endParaRPr>
          </a:p>
          <a:p>
            <a:endParaRPr lang="en-US" altLang="ja-JP" sz="2400" b="1" kern="100" dirty="0">
              <a:cs typeface="Courier New" panose="02070309020205020404" pitchFamily="49" charset="0"/>
            </a:endParaRPr>
          </a:p>
          <a:p>
            <a:r>
              <a:rPr lang="ja-JP" altLang="en-US" sz="2400" b="1" kern="100" dirty="0">
                <a:cs typeface="Courier New" panose="02070309020205020404" pitchFamily="49" charset="0"/>
              </a:rPr>
              <a:t>新研究開発のハーネスコネクタにより、ハーネス接続をスリム化</a:t>
            </a:r>
            <a:endParaRPr lang="en-US" altLang="ja-JP" sz="2400" b="1" kern="100" dirty="0">
              <a:cs typeface="Courier New" panose="02070309020205020404" pitchFamily="49" charset="0"/>
            </a:endParaRPr>
          </a:p>
        </p:txBody>
      </p:sp>
      <p:sp>
        <p:nvSpPr>
          <p:cNvPr id="7" name="楕円 6">
            <a:extLst>
              <a:ext uri="{FF2B5EF4-FFF2-40B4-BE49-F238E27FC236}">
                <a16:creationId xmlns:a16="http://schemas.microsoft.com/office/drawing/2014/main" id="{79E68830-014B-44CA-AFAF-E784262F0B59}"/>
              </a:ext>
            </a:extLst>
          </p:cNvPr>
          <p:cNvSpPr/>
          <p:nvPr/>
        </p:nvSpPr>
        <p:spPr>
          <a:xfrm>
            <a:off x="251520" y="1201976"/>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CF7C34ED-79AB-4DD8-A5DE-009FE9F31E73}"/>
              </a:ext>
            </a:extLst>
          </p:cNvPr>
          <p:cNvSpPr/>
          <p:nvPr/>
        </p:nvSpPr>
        <p:spPr>
          <a:xfrm>
            <a:off x="251520" y="1919444"/>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86E142AE-6B42-49E4-9506-F5AD7026358F}"/>
              </a:ext>
            </a:extLst>
          </p:cNvPr>
          <p:cNvSpPr/>
          <p:nvPr/>
        </p:nvSpPr>
        <p:spPr>
          <a:xfrm>
            <a:off x="251520" y="2661614"/>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pic>
        <p:nvPicPr>
          <p:cNvPr id="13" name="図 12" descr="電子機器, 回路 が含まれている画像&#10;&#10;自動的に生成された説明">
            <a:extLst>
              <a:ext uri="{FF2B5EF4-FFF2-40B4-BE49-F238E27FC236}">
                <a16:creationId xmlns:a16="http://schemas.microsoft.com/office/drawing/2014/main" id="{CC1498CB-7678-433C-B88E-68F85051F5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639616" y="4569159"/>
            <a:ext cx="1381688" cy="1754524"/>
          </a:xfrm>
          <a:prstGeom prst="rect">
            <a:avLst/>
          </a:prstGeom>
        </p:spPr>
      </p:pic>
      <p:pic>
        <p:nvPicPr>
          <p:cNvPr id="15" name="図 14" descr="テーブルの上の花瓶に入った植物&#10;&#10;自動的に生成された説明">
            <a:extLst>
              <a:ext uri="{FF2B5EF4-FFF2-40B4-BE49-F238E27FC236}">
                <a16:creationId xmlns:a16="http://schemas.microsoft.com/office/drawing/2014/main" id="{4100EEE8-BEC7-4233-A32C-842434390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022" y="3068960"/>
            <a:ext cx="2376010" cy="3168013"/>
          </a:xfrm>
          <a:prstGeom prst="rect">
            <a:avLst/>
          </a:prstGeom>
        </p:spPr>
      </p:pic>
      <p:sp>
        <p:nvSpPr>
          <p:cNvPr id="16" name="テキスト ボックス 15">
            <a:extLst>
              <a:ext uri="{FF2B5EF4-FFF2-40B4-BE49-F238E27FC236}">
                <a16:creationId xmlns:a16="http://schemas.microsoft.com/office/drawing/2014/main" id="{8FA1A6AA-E689-4CF5-AA12-5D5FC65DE27D}"/>
              </a:ext>
            </a:extLst>
          </p:cNvPr>
          <p:cNvSpPr txBox="1"/>
          <p:nvPr/>
        </p:nvSpPr>
        <p:spPr>
          <a:xfrm>
            <a:off x="4219892" y="3511937"/>
            <a:ext cx="2808313" cy="830997"/>
          </a:xfrm>
          <a:prstGeom prst="rect">
            <a:avLst/>
          </a:prstGeom>
          <a:noFill/>
        </p:spPr>
        <p:txBody>
          <a:bodyPr wrap="square">
            <a:spAutoFit/>
          </a:bodyPr>
          <a:lstStyle/>
          <a:p>
            <a:pPr algn="ctr"/>
            <a:r>
              <a:rPr lang="ja-JP" altLang="en-US" sz="2400" b="1" kern="100" dirty="0">
                <a:cs typeface="Courier New" panose="02070309020205020404" pitchFamily="49" charset="0"/>
              </a:rPr>
              <a:t>オフィス観葉植物の水やりシステム</a:t>
            </a:r>
            <a:endParaRPr lang="en-US" altLang="ja-JP" sz="2400" b="1" kern="100" dirty="0">
              <a:cs typeface="Courier New" panose="02070309020205020404" pitchFamily="49" charset="0"/>
            </a:endParaRPr>
          </a:p>
        </p:txBody>
      </p:sp>
      <p:pic>
        <p:nvPicPr>
          <p:cNvPr id="5" name="図 4">
            <a:extLst>
              <a:ext uri="{FF2B5EF4-FFF2-40B4-BE49-F238E27FC236}">
                <a16:creationId xmlns:a16="http://schemas.microsoft.com/office/drawing/2014/main" id="{C80E8CD7-BC95-4CFB-83A3-D77A29A16D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542" y="2857546"/>
            <a:ext cx="4777740" cy="3645024"/>
          </a:xfrm>
          <a:prstGeom prst="rect">
            <a:avLst/>
          </a:prstGeom>
        </p:spPr>
      </p:pic>
      <p:sp>
        <p:nvSpPr>
          <p:cNvPr id="6" name="矢印: 右 5">
            <a:extLst>
              <a:ext uri="{FF2B5EF4-FFF2-40B4-BE49-F238E27FC236}">
                <a16:creationId xmlns:a16="http://schemas.microsoft.com/office/drawing/2014/main" id="{F795626D-600C-420E-8FEC-9EBFB69AC83B}"/>
              </a:ext>
            </a:extLst>
          </p:cNvPr>
          <p:cNvSpPr/>
          <p:nvPr/>
        </p:nvSpPr>
        <p:spPr>
          <a:xfrm>
            <a:off x="3647668" y="5432789"/>
            <a:ext cx="549900" cy="50405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40607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　モーターリーフ　デモ</a:t>
            </a:r>
          </a:p>
        </p:txBody>
      </p:sp>
      <p:pic>
        <p:nvPicPr>
          <p:cNvPr id="2" name="モーターリーフデモ">
            <a:hlinkClick r:id="" action="ppaction://media"/>
            <a:extLst>
              <a:ext uri="{FF2B5EF4-FFF2-40B4-BE49-F238E27FC236}">
                <a16:creationId xmlns:a16="http://schemas.microsoft.com/office/drawing/2014/main" id="{ED92160B-15B4-4F5B-8DF2-83404F68734C}"/>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702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3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STM32</a:t>
            </a:r>
            <a:r>
              <a:rPr lang="ja-JP" altLang="en-US" dirty="0"/>
              <a:t>リーフ　説明</a:t>
            </a:r>
          </a:p>
        </p:txBody>
      </p:sp>
      <p:sp>
        <p:nvSpPr>
          <p:cNvPr id="7" name="テキスト ボックス 6">
            <a:extLst>
              <a:ext uri="{FF2B5EF4-FFF2-40B4-BE49-F238E27FC236}">
                <a16:creationId xmlns:a16="http://schemas.microsoft.com/office/drawing/2014/main" id="{7DA21772-6D69-4C34-A647-5CE74B5886A5}"/>
              </a:ext>
            </a:extLst>
          </p:cNvPr>
          <p:cNvSpPr txBox="1"/>
          <p:nvPr/>
        </p:nvSpPr>
        <p:spPr>
          <a:xfrm>
            <a:off x="539552" y="832644"/>
            <a:ext cx="8604448" cy="2677656"/>
          </a:xfrm>
          <a:prstGeom prst="rect">
            <a:avLst/>
          </a:prstGeom>
          <a:noFill/>
        </p:spPr>
        <p:txBody>
          <a:bodyPr wrap="square">
            <a:spAutoFit/>
          </a:bodyPr>
          <a:lstStyle/>
          <a:p>
            <a:r>
              <a:rPr lang="en-US" altLang="ja-JP" sz="2400" b="1" kern="100" dirty="0">
                <a:cs typeface="Courier New" panose="02070309020205020404" pitchFamily="49" charset="0"/>
              </a:rPr>
              <a:t>CPU</a:t>
            </a:r>
            <a:r>
              <a:rPr lang="ja-JP" altLang="en-US" sz="2400" b="1" kern="100" dirty="0">
                <a:cs typeface="Courier New" panose="02070309020205020404" pitchFamily="49" charset="0"/>
              </a:rPr>
              <a:t>は</a:t>
            </a:r>
            <a:r>
              <a:rPr lang="en-US" altLang="ja-JP" sz="2400" b="1" kern="100" dirty="0">
                <a:cs typeface="Courier New" panose="02070309020205020404" pitchFamily="49" charset="0"/>
              </a:rPr>
              <a:t>ARM</a:t>
            </a:r>
            <a:r>
              <a:rPr lang="ja-JP" altLang="en-US" sz="2400" b="1" kern="100" dirty="0">
                <a:cs typeface="Courier New" panose="02070309020205020404" pitchFamily="49" charset="0"/>
              </a:rPr>
              <a:t>系の</a:t>
            </a:r>
            <a:r>
              <a:rPr lang="en-US" altLang="ja-JP" sz="2400" b="1" kern="100" dirty="0" err="1">
                <a:cs typeface="Courier New" panose="02070309020205020404" pitchFamily="49" charset="0"/>
              </a:rPr>
              <a:t>32bit</a:t>
            </a:r>
            <a:r>
              <a:rPr lang="ja-JP" altLang="en-US" sz="2400" b="1" kern="100" dirty="0">
                <a:cs typeface="Courier New" panose="02070309020205020404" pitchFamily="49" charset="0"/>
              </a:rPr>
              <a:t>マイコン</a:t>
            </a:r>
            <a:r>
              <a:rPr lang="en-US" altLang="ja-JP" sz="2400" b="1" kern="100" dirty="0">
                <a:cs typeface="Courier New" panose="02070309020205020404" pitchFamily="49" charset="0"/>
              </a:rPr>
              <a:t>: ST</a:t>
            </a:r>
            <a:r>
              <a:rPr lang="ja-JP" altLang="en-US" sz="2400" b="1" kern="100" dirty="0">
                <a:cs typeface="Courier New" panose="02070309020205020404" pitchFamily="49" charset="0"/>
              </a:rPr>
              <a:t>マイクロ、</a:t>
            </a:r>
            <a:r>
              <a:rPr lang="en-US" altLang="ja-JP" sz="2400" b="1" kern="100" dirty="0">
                <a:cs typeface="Courier New" panose="02070309020205020404" pitchFamily="49" charset="0"/>
              </a:rPr>
              <a:t>STM32L4</a:t>
            </a:r>
          </a:p>
          <a:p>
            <a:r>
              <a:rPr lang="ja-JP" altLang="en-US" sz="2400" b="1" kern="100" dirty="0">
                <a:cs typeface="Courier New" panose="02070309020205020404" pitchFamily="49" charset="0"/>
              </a:rPr>
              <a:t>（</a:t>
            </a:r>
            <a:r>
              <a:rPr lang="en-US" altLang="ja-JP" sz="2400" b="1" kern="100" dirty="0" err="1">
                <a:cs typeface="Courier New" panose="02070309020205020404" pitchFamily="49" charset="0"/>
              </a:rPr>
              <a:t>80MHz</a:t>
            </a:r>
            <a:r>
              <a:rPr lang="ja-JP" altLang="en-US" sz="2400" b="1" kern="100" dirty="0">
                <a:cs typeface="Courier New" panose="02070309020205020404" pitchFamily="49" charset="0"/>
              </a:rPr>
              <a:t>、</a:t>
            </a:r>
            <a:r>
              <a:rPr lang="en-US" altLang="ja-JP" sz="2400" b="1" kern="100" dirty="0" err="1">
                <a:cs typeface="Courier New" panose="02070309020205020404" pitchFamily="49" charset="0"/>
              </a:rPr>
              <a:t>512kB</a:t>
            </a:r>
            <a:r>
              <a:rPr lang="en-US" altLang="ja-JP" sz="2400" b="1" kern="100" dirty="0">
                <a:cs typeface="Courier New" panose="02070309020205020404" pitchFamily="49" charset="0"/>
              </a:rPr>
              <a:t> flash</a:t>
            </a:r>
            <a:r>
              <a:rPr lang="ja-JP" altLang="en-US" sz="2400" b="1" kern="100" dirty="0">
                <a:cs typeface="Courier New" panose="02070309020205020404" pitchFamily="49" charset="0"/>
              </a:rPr>
              <a:t>、</a:t>
            </a:r>
            <a:r>
              <a:rPr lang="en-US" altLang="ja-JP" sz="2400" b="1" kern="100" dirty="0" err="1">
                <a:cs typeface="Courier New" panose="02070309020205020404" pitchFamily="49" charset="0"/>
              </a:rPr>
              <a:t>160kB</a:t>
            </a:r>
            <a:r>
              <a:rPr lang="en-US" altLang="ja-JP" sz="2400" b="1" kern="100" dirty="0">
                <a:cs typeface="Courier New" panose="02070309020205020404" pitchFamily="49" charset="0"/>
              </a:rPr>
              <a:t> SRAM</a:t>
            </a:r>
            <a:r>
              <a:rPr lang="ja-JP" altLang="en-US" sz="2400" b="1" kern="100" dirty="0">
                <a:cs typeface="Courier New" panose="02070309020205020404" pitchFamily="49" charset="0"/>
              </a:rPr>
              <a:t>）</a:t>
            </a:r>
            <a:endParaRPr lang="en-US" altLang="ja-JP" sz="2400" b="1" kern="100" dirty="0">
              <a:cs typeface="Courier New" panose="02070309020205020404" pitchFamily="49" charset="0"/>
            </a:endParaRPr>
          </a:p>
          <a:p>
            <a:endParaRPr lang="en-US" altLang="ja-JP" sz="2400" b="1" kern="100" dirty="0">
              <a:cs typeface="Courier New" panose="02070309020205020404" pitchFamily="49" charset="0"/>
            </a:endParaRPr>
          </a:p>
          <a:p>
            <a:r>
              <a:rPr lang="ja-JP" altLang="en-US" sz="2400" b="1" kern="100" dirty="0">
                <a:cs typeface="Courier New" panose="02070309020205020404" pitchFamily="49" charset="0"/>
              </a:rPr>
              <a:t>低消費電力（</a:t>
            </a:r>
            <a:r>
              <a:rPr lang="ja-JP" altLang="ja-JP" sz="2400" b="1" kern="100" dirty="0">
                <a:effectLst/>
                <a:cs typeface="Courier New" panose="02070309020205020404" pitchFamily="49" charset="0"/>
              </a:rPr>
              <a:t>活性時：</a:t>
            </a:r>
            <a:r>
              <a:rPr lang="en-US" altLang="ja-JP" sz="2400" b="1" kern="100" dirty="0" err="1">
                <a:effectLst/>
                <a:cs typeface="Courier New" panose="02070309020205020404" pitchFamily="49" charset="0"/>
              </a:rPr>
              <a:t>9mA</a:t>
            </a:r>
            <a:r>
              <a:rPr lang="en-US" altLang="ja-JP" sz="2400" b="1" kern="100" dirty="0">
                <a:effectLst/>
                <a:cs typeface="Courier New" panose="02070309020205020404" pitchFamily="49" charset="0"/>
              </a:rPr>
              <a:t> </a:t>
            </a:r>
            <a:r>
              <a:rPr lang="ja-JP" altLang="en-US" sz="2400" b="1" kern="100" dirty="0">
                <a:cs typeface="Courier New" panose="02070309020205020404" pitchFamily="49" charset="0"/>
              </a:rPr>
              <a:t>、</a:t>
            </a:r>
            <a:r>
              <a:rPr lang="ja-JP" altLang="ja-JP" sz="2400" b="1" kern="100" dirty="0">
                <a:effectLst/>
                <a:cs typeface="Courier New" panose="02070309020205020404" pitchFamily="49" charset="0"/>
              </a:rPr>
              <a:t>スタンバイ時：</a:t>
            </a:r>
            <a:r>
              <a:rPr lang="en-US" altLang="ja-JP" sz="2400" b="1" kern="100" dirty="0">
                <a:effectLst/>
                <a:cs typeface="Courier New" panose="02070309020205020404" pitchFamily="49" charset="0"/>
              </a:rPr>
              <a:t>&lt;</a:t>
            </a:r>
            <a:r>
              <a:rPr lang="en-US" altLang="ja-JP" sz="2400" b="1" kern="100" dirty="0" err="1">
                <a:effectLst/>
                <a:cs typeface="Courier New" panose="02070309020205020404" pitchFamily="49" charset="0"/>
              </a:rPr>
              <a:t>1μA</a:t>
            </a:r>
            <a:r>
              <a:rPr lang="ja-JP" altLang="en-US" sz="2400" b="1" kern="100" dirty="0">
                <a:effectLst/>
                <a:cs typeface="Courier New" panose="02070309020205020404" pitchFamily="49" charset="0"/>
              </a:rPr>
              <a:t>）</a:t>
            </a:r>
            <a:endParaRPr lang="en-US" altLang="ja-JP" sz="2400" b="1" kern="100" dirty="0">
              <a:effectLst/>
              <a:cs typeface="Courier New" panose="02070309020205020404" pitchFamily="49" charset="0"/>
            </a:endParaRPr>
          </a:p>
          <a:p>
            <a:r>
              <a:rPr lang="en-US" altLang="ja-JP" sz="2400" b="1" kern="100" dirty="0">
                <a:solidFill>
                  <a:schemeClr val="bg1">
                    <a:lumMod val="50000"/>
                  </a:schemeClr>
                </a:solidFill>
                <a:effectLst/>
                <a:cs typeface="Courier New" panose="02070309020205020404" pitchFamily="49" charset="0"/>
              </a:rPr>
              <a:t>Ex. AVR</a:t>
            </a:r>
            <a:r>
              <a:rPr lang="ja-JP" altLang="en-US" sz="2400" b="1" kern="100" dirty="0">
                <a:solidFill>
                  <a:schemeClr val="bg1">
                    <a:lumMod val="50000"/>
                  </a:schemeClr>
                </a:solidFill>
                <a:effectLst/>
                <a:cs typeface="Courier New" panose="02070309020205020404" pitchFamily="49" charset="0"/>
              </a:rPr>
              <a:t>マイコン（活性時：</a:t>
            </a:r>
            <a:r>
              <a:rPr lang="en-US" altLang="ja-JP" sz="2400" b="1" kern="100" dirty="0" err="1">
                <a:solidFill>
                  <a:schemeClr val="bg1">
                    <a:lumMod val="50000"/>
                  </a:schemeClr>
                </a:solidFill>
                <a:effectLst/>
                <a:cs typeface="Courier New" panose="02070309020205020404" pitchFamily="49" charset="0"/>
              </a:rPr>
              <a:t>5.2mA@8MHz</a:t>
            </a:r>
            <a:r>
              <a:rPr lang="ja-JP" altLang="en-US" sz="2400" b="1" kern="100" dirty="0">
                <a:solidFill>
                  <a:schemeClr val="bg1">
                    <a:lumMod val="50000"/>
                  </a:schemeClr>
                </a:solidFill>
                <a:effectLst/>
                <a:cs typeface="Courier New" panose="02070309020205020404" pitchFamily="49" charset="0"/>
              </a:rPr>
              <a:t>、スタンバイ時：</a:t>
            </a:r>
            <a:r>
              <a:rPr lang="en-US" altLang="ja-JP" sz="2400" b="1" kern="100" dirty="0" err="1">
                <a:solidFill>
                  <a:schemeClr val="bg1">
                    <a:lumMod val="50000"/>
                  </a:schemeClr>
                </a:solidFill>
                <a:effectLst/>
                <a:cs typeface="Courier New" panose="02070309020205020404" pitchFamily="49" charset="0"/>
              </a:rPr>
              <a:t>4.7μA</a:t>
            </a:r>
            <a:r>
              <a:rPr lang="ja-JP" altLang="en-US" sz="2400" b="1" kern="100" dirty="0">
                <a:solidFill>
                  <a:schemeClr val="bg1">
                    <a:lumMod val="50000"/>
                  </a:schemeClr>
                </a:solidFill>
                <a:effectLst/>
                <a:cs typeface="Courier New" panose="02070309020205020404" pitchFamily="49" charset="0"/>
              </a:rPr>
              <a:t>）</a:t>
            </a:r>
            <a:endParaRPr lang="en-US" altLang="ja-JP" sz="2400" b="1" kern="100" dirty="0">
              <a:solidFill>
                <a:schemeClr val="bg1">
                  <a:lumMod val="50000"/>
                </a:schemeClr>
              </a:solidFill>
              <a:effectLst/>
              <a:cs typeface="Courier New" panose="02070309020205020404" pitchFamily="49" charset="0"/>
            </a:endParaRPr>
          </a:p>
          <a:p>
            <a:endParaRPr lang="en-US" altLang="ja-JP" sz="2400" b="1" kern="100" dirty="0">
              <a:effectLst/>
              <a:cs typeface="Courier New" panose="02070309020205020404" pitchFamily="49" charset="0"/>
            </a:endParaRPr>
          </a:p>
          <a:p>
            <a:r>
              <a:rPr lang="en-US" altLang="ja-JP" sz="2400" b="1" kern="100" dirty="0">
                <a:cs typeface="Courier New" panose="02070309020205020404" pitchFamily="49" charset="0"/>
              </a:rPr>
              <a:t>Upward</a:t>
            </a:r>
            <a:r>
              <a:rPr lang="ja-JP" altLang="en-US" sz="2400" b="1" kern="100" dirty="0">
                <a:cs typeface="Courier New" panose="02070309020205020404" pitchFamily="49" charset="0"/>
              </a:rPr>
              <a:t>コンパチ</a:t>
            </a:r>
            <a:r>
              <a:rPr lang="en-US" altLang="ja-JP" sz="2400" b="1" kern="100" dirty="0">
                <a:cs typeface="Courier New" panose="02070309020205020404" pitchFamily="49" charset="0"/>
              </a:rPr>
              <a:t>58</a:t>
            </a:r>
            <a:r>
              <a:rPr lang="ja-JP" altLang="en-US" sz="2400" b="1" kern="100" dirty="0">
                <a:cs typeface="Courier New" panose="02070309020205020404" pitchFamily="49" charset="0"/>
              </a:rPr>
              <a:t>ピン化バスにより、高機能・高性能化に対応</a:t>
            </a:r>
            <a:endParaRPr lang="en-US" altLang="ja-JP" sz="2400" b="1" kern="100" dirty="0">
              <a:cs typeface="Courier New" panose="02070309020205020404" pitchFamily="49" charset="0"/>
            </a:endParaRPr>
          </a:p>
        </p:txBody>
      </p:sp>
      <p:pic>
        <p:nvPicPr>
          <p:cNvPr id="24" name="図 23" descr="電子機器, 回路 が含まれている画像&#10;&#10;自動的に生成された説明">
            <a:extLst>
              <a:ext uri="{FF2B5EF4-FFF2-40B4-BE49-F238E27FC236}">
                <a16:creationId xmlns:a16="http://schemas.microsoft.com/office/drawing/2014/main" id="{93CA890F-D8D0-4459-B846-D1218E0E52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581451" y="3784949"/>
            <a:ext cx="2260346" cy="2615952"/>
          </a:xfrm>
          <a:prstGeom prst="rect">
            <a:avLst/>
          </a:prstGeom>
        </p:spPr>
      </p:pic>
      <p:sp>
        <p:nvSpPr>
          <p:cNvPr id="27" name="楕円 26">
            <a:extLst>
              <a:ext uri="{FF2B5EF4-FFF2-40B4-BE49-F238E27FC236}">
                <a16:creationId xmlns:a16="http://schemas.microsoft.com/office/drawing/2014/main" id="{AF4152E9-A3D8-4563-ADEC-581650857D84}"/>
              </a:ext>
            </a:extLst>
          </p:cNvPr>
          <p:cNvSpPr/>
          <p:nvPr/>
        </p:nvSpPr>
        <p:spPr>
          <a:xfrm>
            <a:off x="251520" y="976660"/>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1981D6C6-9BE7-40C0-8845-35A601DC9B35}"/>
              </a:ext>
            </a:extLst>
          </p:cNvPr>
          <p:cNvSpPr/>
          <p:nvPr/>
        </p:nvSpPr>
        <p:spPr>
          <a:xfrm>
            <a:off x="251520" y="2002302"/>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4862AE34-FFD2-4E58-8D17-AF25FFF38922}"/>
              </a:ext>
            </a:extLst>
          </p:cNvPr>
          <p:cNvSpPr/>
          <p:nvPr/>
        </p:nvSpPr>
        <p:spPr>
          <a:xfrm>
            <a:off x="257216" y="3068960"/>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84E224DC-FD7A-4E03-9877-56647585C85F}"/>
              </a:ext>
            </a:extLst>
          </p:cNvPr>
          <p:cNvGrpSpPr/>
          <p:nvPr/>
        </p:nvGrpSpPr>
        <p:grpSpPr>
          <a:xfrm>
            <a:off x="4889854" y="3229938"/>
            <a:ext cx="3786975" cy="3367414"/>
            <a:chOff x="4755693" y="3006357"/>
            <a:chExt cx="3786975" cy="3367414"/>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5693" y="3006357"/>
              <a:ext cx="3786975" cy="3367414"/>
            </a:xfrm>
            <a:prstGeom prst="rect">
              <a:avLst/>
            </a:prstGeom>
          </p:spPr>
        </p:pic>
        <p:sp>
          <p:nvSpPr>
            <p:cNvPr id="30" name="矢印: 右 29">
              <a:extLst>
                <a:ext uri="{FF2B5EF4-FFF2-40B4-BE49-F238E27FC236}">
                  <a16:creationId xmlns:a16="http://schemas.microsoft.com/office/drawing/2014/main" id="{0C4F8C1E-1129-4203-9E09-D3F5F47B2485}"/>
                </a:ext>
              </a:extLst>
            </p:cNvPr>
            <p:cNvSpPr/>
            <p:nvPr/>
          </p:nvSpPr>
          <p:spPr>
            <a:xfrm rot="1865415">
              <a:off x="4908919" y="3318709"/>
              <a:ext cx="1528211" cy="825821"/>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b="1" dirty="0"/>
                <a:t>従来リーフ</a:t>
              </a:r>
            </a:p>
          </p:txBody>
        </p:sp>
        <p:sp>
          <p:nvSpPr>
            <p:cNvPr id="31" name="矢印: 右 30">
              <a:extLst>
                <a:ext uri="{FF2B5EF4-FFF2-40B4-BE49-F238E27FC236}">
                  <a16:creationId xmlns:a16="http://schemas.microsoft.com/office/drawing/2014/main" id="{8BD484B3-F1FF-466F-BF76-D0805BC035F1}"/>
                </a:ext>
              </a:extLst>
            </p:cNvPr>
            <p:cNvSpPr/>
            <p:nvPr/>
          </p:nvSpPr>
          <p:spPr>
            <a:xfrm rot="12741162" flipV="1">
              <a:off x="6753620" y="4460162"/>
              <a:ext cx="1528211" cy="83363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b="1" dirty="0"/>
                <a:t>従来リーフ</a:t>
              </a:r>
            </a:p>
          </p:txBody>
        </p:sp>
      </p:grpSp>
      <p:sp>
        <p:nvSpPr>
          <p:cNvPr id="32" name="矢印: 右 31">
            <a:extLst>
              <a:ext uri="{FF2B5EF4-FFF2-40B4-BE49-F238E27FC236}">
                <a16:creationId xmlns:a16="http://schemas.microsoft.com/office/drawing/2014/main" id="{794A5CC8-7527-4FF7-B0B7-4143A6B8CF29}"/>
              </a:ext>
            </a:extLst>
          </p:cNvPr>
          <p:cNvSpPr/>
          <p:nvPr/>
        </p:nvSpPr>
        <p:spPr>
          <a:xfrm>
            <a:off x="281311" y="4653297"/>
            <a:ext cx="1528211" cy="94214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b="1" dirty="0"/>
              <a:t>従来リーフ</a:t>
            </a:r>
          </a:p>
        </p:txBody>
      </p:sp>
      <p:sp>
        <p:nvSpPr>
          <p:cNvPr id="33" name="矢印: 右 32">
            <a:extLst>
              <a:ext uri="{FF2B5EF4-FFF2-40B4-BE49-F238E27FC236}">
                <a16:creationId xmlns:a16="http://schemas.microsoft.com/office/drawing/2014/main" id="{6EADBF7B-A279-4064-B85D-0305BB7345A6}"/>
              </a:ext>
            </a:extLst>
          </p:cNvPr>
          <p:cNvSpPr/>
          <p:nvPr/>
        </p:nvSpPr>
        <p:spPr>
          <a:xfrm rot="10800000" flipV="1">
            <a:off x="2459493" y="4670099"/>
            <a:ext cx="1528211" cy="94214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b="1" dirty="0"/>
              <a:t>従来リーフ</a:t>
            </a:r>
          </a:p>
        </p:txBody>
      </p:sp>
    </p:spTree>
    <p:extLst>
      <p:ext uri="{BB962C8B-B14F-4D97-AF65-F5344CB8AC3E}">
        <p14:creationId xmlns:p14="http://schemas.microsoft.com/office/powerpoint/2010/main" val="3668181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STM32</a:t>
            </a:r>
            <a:r>
              <a:rPr lang="ja-JP" altLang="en-US" dirty="0"/>
              <a:t>　</a:t>
            </a:r>
            <a:r>
              <a:rPr lang="en-US" altLang="ja-JP" dirty="0"/>
              <a:t>32</a:t>
            </a:r>
            <a:r>
              <a:rPr lang="ja-JP" altLang="en-US" dirty="0"/>
              <a:t>ビットリーフ　デモ</a:t>
            </a:r>
          </a:p>
        </p:txBody>
      </p:sp>
      <p:pic>
        <p:nvPicPr>
          <p:cNvPr id="2" name="STM32リーフデモ">
            <a:hlinkClick r:id="" action="ppaction://media"/>
            <a:extLst>
              <a:ext uri="{FF2B5EF4-FFF2-40B4-BE49-F238E27FC236}">
                <a16:creationId xmlns:a16="http://schemas.microsoft.com/office/drawing/2014/main" id="{77EC625A-7AE6-49C9-B8EC-9302833F8AE3}"/>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68754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6">
            <a:extLst>
              <a:ext uri="{FF2B5EF4-FFF2-40B4-BE49-F238E27FC236}">
                <a16:creationId xmlns:a16="http://schemas.microsoft.com/office/drawing/2014/main" id="{8E8D5877-5F7B-410E-8067-A008ABD49423}"/>
              </a:ext>
            </a:extLst>
          </p:cNvPr>
          <p:cNvSpPr/>
          <p:nvPr/>
        </p:nvSpPr>
        <p:spPr>
          <a:xfrm>
            <a:off x="2123405" y="1707792"/>
            <a:ext cx="5098514" cy="33053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8A9A9092-4269-4CA3-8859-76DBA402C2CE}"/>
              </a:ext>
            </a:extLst>
          </p:cNvPr>
          <p:cNvGrpSpPr/>
          <p:nvPr/>
        </p:nvGrpSpPr>
        <p:grpSpPr>
          <a:xfrm>
            <a:off x="2088063" y="1706515"/>
            <a:ext cx="6552728" cy="426341"/>
            <a:chOff x="2267085" y="2139841"/>
            <a:chExt cx="6552728" cy="271791"/>
          </a:xfrm>
        </p:grpSpPr>
        <p:sp>
          <p:nvSpPr>
            <p:cNvPr id="18" name="テキスト ボックス 17">
              <a:extLst>
                <a:ext uri="{FF2B5EF4-FFF2-40B4-BE49-F238E27FC236}">
                  <a16:creationId xmlns:a16="http://schemas.microsoft.com/office/drawing/2014/main" id="{9022A10C-B86D-44A3-84ED-9513E7B0CB41}"/>
                </a:ext>
              </a:extLst>
            </p:cNvPr>
            <p:cNvSpPr txBox="1"/>
            <p:nvPr/>
          </p:nvSpPr>
          <p:spPr>
            <a:xfrm>
              <a:off x="2267085" y="2139841"/>
              <a:ext cx="1162498" cy="271791"/>
            </a:xfrm>
            <a:prstGeom prst="rect">
              <a:avLst/>
            </a:prstGeom>
            <a:solidFill>
              <a:schemeClr val="accent1"/>
            </a:solidFill>
          </p:spPr>
          <p:txBody>
            <a:bodyPr wrap="square" rtlCol="0">
              <a:spAutoFit/>
            </a:bodyPr>
            <a:lstStyle/>
            <a:p>
              <a:r>
                <a:rPr kumimoji="1" lang="en-US" altLang="ja-JP" b="1" dirty="0">
                  <a:solidFill>
                    <a:schemeClr val="bg1"/>
                  </a:solidFill>
                </a:rPr>
                <a:t>2016</a:t>
              </a:r>
              <a:r>
                <a:rPr kumimoji="1" lang="ja-JP" altLang="en-US" b="1" dirty="0">
                  <a:solidFill>
                    <a:schemeClr val="bg1"/>
                  </a:solidFill>
                </a:rPr>
                <a:t>年度</a:t>
              </a:r>
            </a:p>
          </p:txBody>
        </p:sp>
        <p:sp>
          <p:nvSpPr>
            <p:cNvPr id="44" name="テキスト ボックス 43">
              <a:extLst>
                <a:ext uri="{FF2B5EF4-FFF2-40B4-BE49-F238E27FC236}">
                  <a16:creationId xmlns:a16="http://schemas.microsoft.com/office/drawing/2014/main" id="{C55B602A-E246-4395-9D7D-F772A28BD8D8}"/>
                </a:ext>
              </a:extLst>
            </p:cNvPr>
            <p:cNvSpPr txBox="1"/>
            <p:nvPr/>
          </p:nvSpPr>
          <p:spPr>
            <a:xfrm>
              <a:off x="3400377" y="2139841"/>
              <a:ext cx="1162498" cy="271791"/>
            </a:xfrm>
            <a:prstGeom prst="rect">
              <a:avLst/>
            </a:prstGeom>
            <a:solidFill>
              <a:schemeClr val="accent1"/>
            </a:solidFill>
          </p:spPr>
          <p:txBody>
            <a:bodyPr wrap="none" rtlCol="0">
              <a:spAutoFit/>
            </a:bodyPr>
            <a:lstStyle/>
            <a:p>
              <a:r>
                <a:rPr kumimoji="1" lang="en-US" altLang="ja-JP" b="1" dirty="0">
                  <a:solidFill>
                    <a:schemeClr val="bg1"/>
                  </a:solidFill>
                </a:rPr>
                <a:t>2017</a:t>
              </a:r>
              <a:r>
                <a:rPr kumimoji="1" lang="ja-JP" altLang="en-US" b="1" dirty="0">
                  <a:solidFill>
                    <a:schemeClr val="bg1"/>
                  </a:solidFill>
                </a:rPr>
                <a:t>年度</a:t>
              </a:r>
            </a:p>
          </p:txBody>
        </p:sp>
        <p:sp>
          <p:nvSpPr>
            <p:cNvPr id="45" name="テキスト ボックス 44">
              <a:extLst>
                <a:ext uri="{FF2B5EF4-FFF2-40B4-BE49-F238E27FC236}">
                  <a16:creationId xmlns:a16="http://schemas.microsoft.com/office/drawing/2014/main" id="{62BFBEF3-8BB5-44F5-8374-A06EA15A961D}"/>
                </a:ext>
              </a:extLst>
            </p:cNvPr>
            <p:cNvSpPr txBox="1"/>
            <p:nvPr/>
          </p:nvSpPr>
          <p:spPr>
            <a:xfrm>
              <a:off x="4445788" y="2139841"/>
              <a:ext cx="1162498" cy="271791"/>
            </a:xfrm>
            <a:prstGeom prst="rect">
              <a:avLst/>
            </a:prstGeom>
            <a:solidFill>
              <a:schemeClr val="accent1"/>
            </a:solidFill>
          </p:spPr>
          <p:txBody>
            <a:bodyPr wrap="none" rtlCol="0">
              <a:spAutoFit/>
            </a:bodyPr>
            <a:lstStyle/>
            <a:p>
              <a:r>
                <a:rPr kumimoji="1" lang="en-US" altLang="ja-JP" b="1" dirty="0">
                  <a:solidFill>
                    <a:schemeClr val="bg1"/>
                  </a:solidFill>
                </a:rPr>
                <a:t>2018</a:t>
              </a:r>
              <a:r>
                <a:rPr kumimoji="1" lang="ja-JP" altLang="en-US" b="1" dirty="0">
                  <a:solidFill>
                    <a:schemeClr val="bg1"/>
                  </a:solidFill>
                </a:rPr>
                <a:t>年度</a:t>
              </a:r>
            </a:p>
          </p:txBody>
        </p:sp>
        <p:sp>
          <p:nvSpPr>
            <p:cNvPr id="46" name="テキスト ボックス 45">
              <a:extLst>
                <a:ext uri="{FF2B5EF4-FFF2-40B4-BE49-F238E27FC236}">
                  <a16:creationId xmlns:a16="http://schemas.microsoft.com/office/drawing/2014/main" id="{9922AE70-5475-490A-8C46-F180C84949ED}"/>
                </a:ext>
              </a:extLst>
            </p:cNvPr>
            <p:cNvSpPr txBox="1"/>
            <p:nvPr/>
          </p:nvSpPr>
          <p:spPr>
            <a:xfrm>
              <a:off x="5557251" y="2139841"/>
              <a:ext cx="1162498" cy="271791"/>
            </a:xfrm>
            <a:prstGeom prst="rect">
              <a:avLst/>
            </a:prstGeom>
            <a:solidFill>
              <a:schemeClr val="accent1"/>
            </a:solidFill>
          </p:spPr>
          <p:txBody>
            <a:bodyPr wrap="none" rtlCol="0">
              <a:spAutoFit/>
            </a:bodyPr>
            <a:lstStyle/>
            <a:p>
              <a:r>
                <a:rPr kumimoji="1" lang="en-US" altLang="ja-JP" b="1" dirty="0">
                  <a:solidFill>
                    <a:schemeClr val="bg1"/>
                  </a:solidFill>
                </a:rPr>
                <a:t>2019</a:t>
              </a:r>
              <a:r>
                <a:rPr kumimoji="1" lang="ja-JP" altLang="en-US" b="1" dirty="0">
                  <a:solidFill>
                    <a:schemeClr val="bg1"/>
                  </a:solidFill>
                </a:rPr>
                <a:t>年度</a:t>
              </a:r>
            </a:p>
          </p:txBody>
        </p:sp>
        <p:sp>
          <p:nvSpPr>
            <p:cNvPr id="47" name="テキスト ボックス 46">
              <a:extLst>
                <a:ext uri="{FF2B5EF4-FFF2-40B4-BE49-F238E27FC236}">
                  <a16:creationId xmlns:a16="http://schemas.microsoft.com/office/drawing/2014/main" id="{555C07D2-E7AE-4D7B-9AF7-C371E7DA8170}"/>
                </a:ext>
              </a:extLst>
            </p:cNvPr>
            <p:cNvSpPr txBox="1"/>
            <p:nvPr/>
          </p:nvSpPr>
          <p:spPr>
            <a:xfrm>
              <a:off x="6659762" y="2139841"/>
              <a:ext cx="1162498" cy="271791"/>
            </a:xfrm>
            <a:prstGeom prst="rect">
              <a:avLst/>
            </a:prstGeom>
            <a:solidFill>
              <a:schemeClr val="accent1"/>
            </a:solidFill>
          </p:spPr>
          <p:txBody>
            <a:bodyPr wrap="none" rtlCol="0">
              <a:spAutoFit/>
            </a:bodyPr>
            <a:lstStyle/>
            <a:p>
              <a:r>
                <a:rPr kumimoji="1" lang="en-US" altLang="ja-JP" b="1" dirty="0">
                  <a:solidFill>
                    <a:schemeClr val="bg1"/>
                  </a:solidFill>
                </a:rPr>
                <a:t>2020</a:t>
              </a:r>
              <a:r>
                <a:rPr kumimoji="1" lang="ja-JP" altLang="en-US" b="1" dirty="0">
                  <a:solidFill>
                    <a:schemeClr val="bg1"/>
                  </a:solidFill>
                </a:rPr>
                <a:t>年度</a:t>
              </a:r>
            </a:p>
          </p:txBody>
        </p:sp>
        <p:sp>
          <p:nvSpPr>
            <p:cNvPr id="49" name="テキスト ボックス 48">
              <a:extLst>
                <a:ext uri="{FF2B5EF4-FFF2-40B4-BE49-F238E27FC236}">
                  <a16:creationId xmlns:a16="http://schemas.microsoft.com/office/drawing/2014/main" id="{B7A69309-CB53-4916-AA02-9E30D22A2B92}"/>
                </a:ext>
              </a:extLst>
            </p:cNvPr>
            <p:cNvSpPr txBox="1"/>
            <p:nvPr/>
          </p:nvSpPr>
          <p:spPr>
            <a:xfrm>
              <a:off x="7724641" y="2139841"/>
              <a:ext cx="1095172" cy="271791"/>
            </a:xfrm>
            <a:prstGeom prst="rect">
              <a:avLst/>
            </a:prstGeom>
            <a:solidFill>
              <a:schemeClr val="accent1"/>
            </a:solidFill>
          </p:spPr>
          <p:txBody>
            <a:bodyPr wrap="none" rtlCol="0">
              <a:spAutoFit/>
            </a:bodyPr>
            <a:lstStyle/>
            <a:p>
              <a:r>
                <a:rPr kumimoji="1" lang="ja-JP" altLang="en-US" b="1" dirty="0">
                  <a:solidFill>
                    <a:schemeClr val="bg1"/>
                  </a:solidFill>
                </a:rPr>
                <a:t>それ以降</a:t>
              </a:r>
            </a:p>
          </p:txBody>
        </p:sp>
      </p:grpSp>
      <p:sp>
        <p:nvSpPr>
          <p:cNvPr id="4" name="タイトル 3"/>
          <p:cNvSpPr>
            <a:spLocks noGrp="1"/>
          </p:cNvSpPr>
          <p:nvPr>
            <p:ph type="title"/>
          </p:nvPr>
        </p:nvSpPr>
        <p:spPr>
          <a:xfrm>
            <a:off x="0" y="185283"/>
            <a:ext cx="9144000" cy="426342"/>
          </a:xfrm>
        </p:spPr>
        <p:txBody>
          <a:bodyPr/>
          <a:lstStyle/>
          <a:p>
            <a:r>
              <a:rPr lang="en-US" altLang="ja-JP" dirty="0">
                <a:latin typeface="+mn-lt"/>
              </a:rPr>
              <a:t>Leafony</a:t>
            </a:r>
            <a:r>
              <a:rPr lang="ja-JP" altLang="en-US" dirty="0">
                <a:latin typeface="+mn-lt"/>
              </a:rPr>
              <a:t>の今後</a:t>
            </a:r>
            <a:endParaRPr kumimoji="1" lang="ja-JP" altLang="en-US" dirty="0">
              <a:latin typeface="+mn-lt"/>
            </a:endParaRPr>
          </a:p>
        </p:txBody>
      </p:sp>
      <p:grpSp>
        <p:nvGrpSpPr>
          <p:cNvPr id="26" name="グループ化 25">
            <a:extLst>
              <a:ext uri="{FF2B5EF4-FFF2-40B4-BE49-F238E27FC236}">
                <a16:creationId xmlns:a16="http://schemas.microsoft.com/office/drawing/2014/main" id="{FCE8100B-791D-485C-8F90-F3EDB6505D6A}"/>
              </a:ext>
            </a:extLst>
          </p:cNvPr>
          <p:cNvGrpSpPr/>
          <p:nvPr/>
        </p:nvGrpSpPr>
        <p:grpSpPr>
          <a:xfrm>
            <a:off x="2127315" y="1700808"/>
            <a:ext cx="5435984" cy="3312368"/>
            <a:chOff x="2322537" y="942627"/>
            <a:chExt cx="5435984" cy="3985027"/>
          </a:xfrm>
        </p:grpSpPr>
        <p:cxnSp>
          <p:nvCxnSpPr>
            <p:cNvPr id="37" name="直線コネクタ 36">
              <a:extLst>
                <a:ext uri="{FF2B5EF4-FFF2-40B4-BE49-F238E27FC236}">
                  <a16:creationId xmlns:a16="http://schemas.microsoft.com/office/drawing/2014/main" id="{B4D8E0BC-254D-4E4A-8276-ADB6F5003F1E}"/>
                </a:ext>
              </a:extLst>
            </p:cNvPr>
            <p:cNvCxnSpPr/>
            <p:nvPr/>
          </p:nvCxnSpPr>
          <p:spPr>
            <a:xfrm>
              <a:off x="4477074" y="942627"/>
              <a:ext cx="0" cy="391016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3CBE867-CE93-41B5-B1FC-63032363306C}"/>
                </a:ext>
              </a:extLst>
            </p:cNvPr>
            <p:cNvCxnSpPr/>
            <p:nvPr/>
          </p:nvCxnSpPr>
          <p:spPr>
            <a:xfrm>
              <a:off x="3405532" y="942627"/>
              <a:ext cx="0" cy="391016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E55B0A1-5F66-4F3E-B1DF-CA364AF9071F}"/>
                </a:ext>
              </a:extLst>
            </p:cNvPr>
            <p:cNvCxnSpPr>
              <a:cxnSpLocks/>
            </p:cNvCxnSpPr>
            <p:nvPr/>
          </p:nvCxnSpPr>
          <p:spPr>
            <a:xfrm>
              <a:off x="5586802" y="942627"/>
              <a:ext cx="0" cy="398502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F9518599-3C77-4B5B-B53A-58AD6CC8E9A6}"/>
                </a:ext>
              </a:extLst>
            </p:cNvPr>
            <p:cNvCxnSpPr/>
            <p:nvPr/>
          </p:nvCxnSpPr>
          <p:spPr>
            <a:xfrm>
              <a:off x="2322537" y="942627"/>
              <a:ext cx="0" cy="39101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7A764DD-E400-428A-AF48-3231CA273D33}"/>
                </a:ext>
              </a:extLst>
            </p:cNvPr>
            <p:cNvCxnSpPr/>
            <p:nvPr/>
          </p:nvCxnSpPr>
          <p:spPr>
            <a:xfrm>
              <a:off x="6654517" y="942627"/>
              <a:ext cx="0" cy="391016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DC40351-A80E-43A0-BFA5-C9C399EA3DC1}"/>
                </a:ext>
              </a:extLst>
            </p:cNvPr>
            <p:cNvCxnSpPr/>
            <p:nvPr/>
          </p:nvCxnSpPr>
          <p:spPr>
            <a:xfrm>
              <a:off x="7758521" y="942627"/>
              <a:ext cx="0" cy="39101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正方形/長方形 31">
            <a:extLst>
              <a:ext uri="{FF2B5EF4-FFF2-40B4-BE49-F238E27FC236}">
                <a16:creationId xmlns:a16="http://schemas.microsoft.com/office/drawing/2014/main" id="{264CCB7D-1D83-4AA5-A363-199DDC3D3E46}"/>
              </a:ext>
            </a:extLst>
          </p:cNvPr>
          <p:cNvSpPr/>
          <p:nvPr/>
        </p:nvSpPr>
        <p:spPr>
          <a:xfrm>
            <a:off x="5805001" y="4215491"/>
            <a:ext cx="3338999" cy="830997"/>
          </a:xfrm>
          <a:prstGeom prst="rect">
            <a:avLst/>
          </a:prstGeom>
        </p:spPr>
        <p:txBody>
          <a:bodyPr wrap="square">
            <a:spAutoFit/>
          </a:bodyPr>
          <a:lstStyle/>
          <a:p>
            <a:r>
              <a:rPr lang="en-US" altLang="ja-JP" sz="2400" b="1" dirty="0">
                <a:solidFill>
                  <a:srgbClr val="0000FF"/>
                </a:solidFill>
              </a:rPr>
              <a:t>Leafony</a:t>
            </a:r>
            <a:r>
              <a:rPr lang="ja-JP" altLang="en-US" sz="2400" b="1" dirty="0">
                <a:solidFill>
                  <a:srgbClr val="0000FF"/>
                </a:solidFill>
              </a:rPr>
              <a:t>として一般公開</a:t>
            </a:r>
            <a:endParaRPr lang="en-US" altLang="ja-JP" sz="2400" b="1" dirty="0">
              <a:solidFill>
                <a:srgbClr val="0000FF"/>
              </a:solidFill>
            </a:endParaRPr>
          </a:p>
          <a:p>
            <a:r>
              <a:rPr lang="en-US" altLang="ja-JP" sz="2400" b="1" dirty="0">
                <a:solidFill>
                  <a:srgbClr val="0000FF"/>
                </a:solidFill>
              </a:rPr>
              <a:t>Global</a:t>
            </a:r>
            <a:r>
              <a:rPr lang="ja-JP" altLang="en-US" sz="2400" b="1" dirty="0">
                <a:solidFill>
                  <a:srgbClr val="0000FF"/>
                </a:solidFill>
              </a:rPr>
              <a:t>展開も視野に</a:t>
            </a:r>
            <a:endParaRPr lang="ja-JP" altLang="en-US" sz="2400" dirty="0">
              <a:solidFill>
                <a:srgbClr val="0000FF"/>
              </a:solidFill>
            </a:endParaRPr>
          </a:p>
        </p:txBody>
      </p:sp>
      <p:sp>
        <p:nvSpPr>
          <p:cNvPr id="19" name="テキスト ボックス 18">
            <a:extLst>
              <a:ext uri="{FF2B5EF4-FFF2-40B4-BE49-F238E27FC236}">
                <a16:creationId xmlns:a16="http://schemas.microsoft.com/office/drawing/2014/main" id="{B9E7D963-00AD-4B5D-805F-14218FE6816F}"/>
              </a:ext>
            </a:extLst>
          </p:cNvPr>
          <p:cNvSpPr txBox="1"/>
          <p:nvPr/>
        </p:nvSpPr>
        <p:spPr>
          <a:xfrm>
            <a:off x="44644" y="2106021"/>
            <a:ext cx="7452320" cy="461665"/>
          </a:xfrm>
          <a:prstGeom prst="rect">
            <a:avLst/>
          </a:prstGeom>
          <a:noFill/>
        </p:spPr>
        <p:txBody>
          <a:bodyPr wrap="square" rtlCol="0">
            <a:spAutoFit/>
          </a:bodyPr>
          <a:lstStyle/>
          <a:p>
            <a:r>
              <a:rPr kumimoji="1" lang="en-US" altLang="ja-JP" sz="2400" b="1" dirty="0"/>
              <a:t>NEDO</a:t>
            </a:r>
            <a:r>
              <a:rPr kumimoji="1" lang="ja-JP" altLang="en-US" sz="2400" b="1" dirty="0"/>
              <a:t>プロジェクト</a:t>
            </a:r>
            <a:endParaRPr lang="en-US" altLang="ja-JP" sz="2400" b="1" dirty="0"/>
          </a:p>
        </p:txBody>
      </p:sp>
      <p:sp>
        <p:nvSpPr>
          <p:cNvPr id="51" name="テキスト ボックス 50">
            <a:extLst>
              <a:ext uri="{FF2B5EF4-FFF2-40B4-BE49-F238E27FC236}">
                <a16:creationId xmlns:a16="http://schemas.microsoft.com/office/drawing/2014/main" id="{12FA3E1E-48B5-4472-893F-A0CAADD1DFA6}"/>
              </a:ext>
            </a:extLst>
          </p:cNvPr>
          <p:cNvSpPr txBox="1"/>
          <p:nvPr/>
        </p:nvSpPr>
        <p:spPr>
          <a:xfrm>
            <a:off x="3509974" y="3657066"/>
            <a:ext cx="803425" cy="461665"/>
          </a:xfrm>
          <a:prstGeom prst="rect">
            <a:avLst/>
          </a:prstGeom>
          <a:noFill/>
        </p:spPr>
        <p:txBody>
          <a:bodyPr wrap="none" rtlCol="0">
            <a:spAutoFit/>
          </a:bodyPr>
          <a:lstStyle/>
          <a:p>
            <a:r>
              <a:rPr kumimoji="1" lang="ja-JP" altLang="en-US" sz="2400" b="1" dirty="0"/>
              <a:t>前半</a:t>
            </a:r>
          </a:p>
        </p:txBody>
      </p:sp>
      <p:sp>
        <p:nvSpPr>
          <p:cNvPr id="52" name="テキスト ボックス 51">
            <a:extLst>
              <a:ext uri="{FF2B5EF4-FFF2-40B4-BE49-F238E27FC236}">
                <a16:creationId xmlns:a16="http://schemas.microsoft.com/office/drawing/2014/main" id="{336997A7-8BD9-4DB8-A544-4792276DA4CE}"/>
              </a:ext>
            </a:extLst>
          </p:cNvPr>
          <p:cNvSpPr txBox="1"/>
          <p:nvPr/>
        </p:nvSpPr>
        <p:spPr>
          <a:xfrm>
            <a:off x="6170525" y="3687415"/>
            <a:ext cx="803425" cy="461665"/>
          </a:xfrm>
          <a:prstGeom prst="rect">
            <a:avLst/>
          </a:prstGeom>
          <a:noFill/>
        </p:spPr>
        <p:txBody>
          <a:bodyPr wrap="none" rtlCol="0">
            <a:spAutoFit/>
          </a:bodyPr>
          <a:lstStyle/>
          <a:p>
            <a:r>
              <a:rPr kumimoji="1" lang="ja-JP" altLang="en-US" sz="2400" b="1" dirty="0"/>
              <a:t>後半</a:t>
            </a:r>
          </a:p>
        </p:txBody>
      </p:sp>
      <p:sp>
        <p:nvSpPr>
          <p:cNvPr id="6" name="矢印: 右 5">
            <a:extLst>
              <a:ext uri="{FF2B5EF4-FFF2-40B4-BE49-F238E27FC236}">
                <a16:creationId xmlns:a16="http://schemas.microsoft.com/office/drawing/2014/main" id="{06DCD793-B5E5-450E-90D1-5974C2005E7A}"/>
              </a:ext>
            </a:extLst>
          </p:cNvPr>
          <p:cNvSpPr/>
          <p:nvPr/>
        </p:nvSpPr>
        <p:spPr>
          <a:xfrm>
            <a:off x="2597334" y="3394913"/>
            <a:ext cx="2830287" cy="261555"/>
          </a:xfrm>
          <a:prstGeom prst="rightArrow">
            <a:avLst>
              <a:gd name="adj1" fmla="val 50000"/>
              <a:gd name="adj2" fmla="val 9123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64" name="矢印: 右 63">
            <a:extLst>
              <a:ext uri="{FF2B5EF4-FFF2-40B4-BE49-F238E27FC236}">
                <a16:creationId xmlns:a16="http://schemas.microsoft.com/office/drawing/2014/main" id="{06A95927-DBED-4C2B-A3D8-035D485BD9E4}"/>
              </a:ext>
            </a:extLst>
          </p:cNvPr>
          <p:cNvSpPr/>
          <p:nvPr/>
        </p:nvSpPr>
        <p:spPr>
          <a:xfrm>
            <a:off x="5474971" y="3394914"/>
            <a:ext cx="2157708" cy="261554"/>
          </a:xfrm>
          <a:prstGeom prst="rightArrow">
            <a:avLst>
              <a:gd name="adj1" fmla="val 50000"/>
              <a:gd name="adj2" fmla="val 9123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0A6E9F79-9C5D-4EAB-B16D-D9B55E8FA12D}"/>
              </a:ext>
            </a:extLst>
          </p:cNvPr>
          <p:cNvSpPr/>
          <p:nvPr/>
        </p:nvSpPr>
        <p:spPr>
          <a:xfrm>
            <a:off x="5364088" y="2174314"/>
            <a:ext cx="3850345" cy="1200329"/>
          </a:xfrm>
          <a:prstGeom prst="rect">
            <a:avLst/>
          </a:prstGeom>
        </p:spPr>
        <p:txBody>
          <a:bodyPr wrap="square">
            <a:spAutoFit/>
          </a:bodyPr>
          <a:lstStyle/>
          <a:p>
            <a:r>
              <a:rPr lang="ja-JP" altLang="en-US" sz="2400" b="1" dirty="0">
                <a:solidFill>
                  <a:srgbClr val="0000FF"/>
                </a:solidFill>
              </a:rPr>
              <a:t>高性能化（</a:t>
            </a:r>
            <a:r>
              <a:rPr lang="en-US" altLang="ja-JP" sz="2400" b="1" dirty="0">
                <a:solidFill>
                  <a:srgbClr val="0000FF"/>
                </a:solidFill>
              </a:rPr>
              <a:t>ARM</a:t>
            </a:r>
            <a:r>
              <a:rPr lang="ja-JP" altLang="en-US" sz="2400" b="1" dirty="0">
                <a:solidFill>
                  <a:srgbClr val="0000FF"/>
                </a:solidFill>
              </a:rPr>
              <a:t>系</a:t>
            </a:r>
            <a:r>
              <a:rPr lang="en-US" altLang="ja-JP" sz="2400" b="1" dirty="0">
                <a:solidFill>
                  <a:srgbClr val="0000FF"/>
                </a:solidFill>
              </a:rPr>
              <a:t>32</a:t>
            </a:r>
            <a:r>
              <a:rPr lang="ja-JP" altLang="en-US" sz="2400" b="1" dirty="0">
                <a:solidFill>
                  <a:srgbClr val="0000FF"/>
                </a:solidFill>
              </a:rPr>
              <a:t>ビット）</a:t>
            </a:r>
            <a:endParaRPr lang="en-US" altLang="ja-JP" sz="2400" b="1" dirty="0">
              <a:solidFill>
                <a:srgbClr val="0000FF"/>
              </a:solidFill>
            </a:endParaRPr>
          </a:p>
          <a:p>
            <a:r>
              <a:rPr lang="ja-JP" altLang="en-US" sz="2400" b="1" dirty="0">
                <a:solidFill>
                  <a:srgbClr val="0000FF"/>
                </a:solidFill>
              </a:rPr>
              <a:t>高機能化（駆動系など）</a:t>
            </a:r>
            <a:endParaRPr lang="en-US" altLang="ja-JP" sz="2400" b="1" dirty="0">
              <a:solidFill>
                <a:srgbClr val="0000FF"/>
              </a:solidFill>
            </a:endParaRPr>
          </a:p>
          <a:p>
            <a:r>
              <a:rPr lang="ja-JP" altLang="en-US" sz="2400" b="1" dirty="0">
                <a:solidFill>
                  <a:srgbClr val="0000FF"/>
                </a:solidFill>
              </a:rPr>
              <a:t>エッジ</a:t>
            </a:r>
            <a:r>
              <a:rPr lang="en-US" altLang="ja-JP" sz="2400" b="1" dirty="0">
                <a:solidFill>
                  <a:srgbClr val="0000FF"/>
                </a:solidFill>
              </a:rPr>
              <a:t>AI</a:t>
            </a:r>
            <a:r>
              <a:rPr lang="ja-JP" altLang="en-US" sz="2400" b="1" dirty="0">
                <a:solidFill>
                  <a:srgbClr val="0000FF"/>
                </a:solidFill>
              </a:rPr>
              <a:t>などをカバー</a:t>
            </a:r>
          </a:p>
        </p:txBody>
      </p:sp>
      <p:sp>
        <p:nvSpPr>
          <p:cNvPr id="16" name="正方形/長方形 15">
            <a:extLst>
              <a:ext uri="{FF2B5EF4-FFF2-40B4-BE49-F238E27FC236}">
                <a16:creationId xmlns:a16="http://schemas.microsoft.com/office/drawing/2014/main" id="{3110D299-0567-4995-953A-A99641341565}"/>
              </a:ext>
            </a:extLst>
          </p:cNvPr>
          <p:cNvSpPr/>
          <p:nvPr/>
        </p:nvSpPr>
        <p:spPr>
          <a:xfrm>
            <a:off x="35496" y="2578683"/>
            <a:ext cx="5628836" cy="461665"/>
          </a:xfrm>
          <a:prstGeom prst="rect">
            <a:avLst/>
          </a:prstGeom>
        </p:spPr>
        <p:txBody>
          <a:bodyPr wrap="square">
            <a:spAutoFit/>
          </a:bodyPr>
          <a:lstStyle/>
          <a:p>
            <a:r>
              <a:rPr lang="ja-JP" altLang="en-US" sz="2400" b="1" dirty="0"/>
              <a:t>トリリオンノード・エンジンの研究開発</a:t>
            </a:r>
            <a:endParaRPr lang="en-US" altLang="ja-JP" sz="2400" b="1" dirty="0"/>
          </a:p>
        </p:txBody>
      </p:sp>
      <p:cxnSp>
        <p:nvCxnSpPr>
          <p:cNvPr id="31" name="直線矢印コネクタ 30">
            <a:extLst>
              <a:ext uri="{FF2B5EF4-FFF2-40B4-BE49-F238E27FC236}">
                <a16:creationId xmlns:a16="http://schemas.microsoft.com/office/drawing/2014/main" id="{3C612716-009D-4332-9ADF-3630F3AC82A5}"/>
              </a:ext>
            </a:extLst>
          </p:cNvPr>
          <p:cNvCxnSpPr>
            <a:cxnSpLocks/>
          </p:cNvCxnSpPr>
          <p:nvPr/>
        </p:nvCxnSpPr>
        <p:spPr>
          <a:xfrm flipV="1">
            <a:off x="7956376" y="3239826"/>
            <a:ext cx="0" cy="944718"/>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D0775FCD-893B-4CDE-B0A5-DA3C358B8FBC}"/>
              </a:ext>
            </a:extLst>
          </p:cNvPr>
          <p:cNvSpPr txBox="1"/>
          <p:nvPr/>
        </p:nvSpPr>
        <p:spPr>
          <a:xfrm>
            <a:off x="375979" y="5493436"/>
            <a:ext cx="6361578" cy="830997"/>
          </a:xfrm>
          <a:prstGeom prst="rect">
            <a:avLst/>
          </a:prstGeom>
          <a:noFill/>
        </p:spPr>
        <p:txBody>
          <a:bodyPr wrap="square" rtlCol="0">
            <a:spAutoFit/>
          </a:bodyPr>
          <a:lstStyle/>
          <a:p>
            <a:r>
              <a:rPr kumimoji="1" lang="en-US" altLang="ja-JP" sz="2400" b="1" dirty="0">
                <a:solidFill>
                  <a:srgbClr val="0000FF"/>
                </a:solidFill>
              </a:rPr>
              <a:t>IoT</a:t>
            </a:r>
            <a:r>
              <a:rPr kumimoji="1" lang="ja-JP" altLang="en-US" sz="2400" b="1" dirty="0">
                <a:solidFill>
                  <a:srgbClr val="0000FF"/>
                </a:solidFill>
              </a:rPr>
              <a:t>や</a:t>
            </a:r>
            <a:r>
              <a:rPr kumimoji="1" lang="en-US" altLang="ja-JP" sz="2400" b="1" dirty="0">
                <a:solidFill>
                  <a:srgbClr val="0000FF"/>
                </a:solidFill>
              </a:rPr>
              <a:t>CPS</a:t>
            </a:r>
            <a:r>
              <a:rPr kumimoji="1" lang="ja-JP" altLang="en-US" sz="2400" b="1" dirty="0">
                <a:solidFill>
                  <a:srgbClr val="0000FF"/>
                </a:solidFill>
              </a:rPr>
              <a:t>、</a:t>
            </a:r>
            <a:r>
              <a:rPr kumimoji="1" lang="en-US" altLang="ja-JP" sz="2400" b="1" dirty="0">
                <a:solidFill>
                  <a:srgbClr val="0000FF"/>
                </a:solidFill>
              </a:rPr>
              <a:t>AI</a:t>
            </a:r>
            <a:r>
              <a:rPr kumimoji="1" lang="ja-JP" altLang="en-US" sz="2400" b="1" dirty="0">
                <a:solidFill>
                  <a:srgbClr val="0000FF"/>
                </a:solidFill>
              </a:rPr>
              <a:t>技術</a:t>
            </a:r>
            <a:r>
              <a:rPr lang="ja-JP" altLang="en-US" sz="2400" b="1" dirty="0">
                <a:solidFill>
                  <a:srgbClr val="0000FF"/>
                </a:solidFill>
              </a:rPr>
              <a:t>をアプリやサービスにつなぐエッジ・プラットフォームを目指しています</a:t>
            </a:r>
            <a:endParaRPr lang="en-US" altLang="ja-JP" sz="2400" b="1" dirty="0">
              <a:solidFill>
                <a:srgbClr val="0000FF"/>
              </a:solidFill>
            </a:endParaRPr>
          </a:p>
        </p:txBody>
      </p:sp>
      <p:sp>
        <p:nvSpPr>
          <p:cNvPr id="28" name="円/楕円 1471">
            <a:extLst>
              <a:ext uri="{FF2B5EF4-FFF2-40B4-BE49-F238E27FC236}">
                <a16:creationId xmlns:a16="http://schemas.microsoft.com/office/drawing/2014/main" id="{0FBD88A2-2077-4180-B1B0-60E845A3AC09}"/>
              </a:ext>
            </a:extLst>
          </p:cNvPr>
          <p:cNvSpPr/>
          <p:nvPr/>
        </p:nvSpPr>
        <p:spPr>
          <a:xfrm>
            <a:off x="148925" y="5616256"/>
            <a:ext cx="216024" cy="216024"/>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Arial"/>
              <a:ea typeface="ＭＳ Ｐゴシック"/>
              <a:cs typeface="+mn-cs"/>
            </a:endParaRPr>
          </a:p>
        </p:txBody>
      </p:sp>
    </p:spTree>
    <p:extLst>
      <p:ext uri="{BB962C8B-B14F-4D97-AF65-F5344CB8AC3E}">
        <p14:creationId xmlns:p14="http://schemas.microsoft.com/office/powerpoint/2010/main" val="800829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グループ化 33">
            <a:extLst>
              <a:ext uri="{FF2B5EF4-FFF2-40B4-BE49-F238E27FC236}">
                <a16:creationId xmlns:a16="http://schemas.microsoft.com/office/drawing/2014/main" id="{CD8E2651-ED52-4AF9-A8A3-8F1B492BE67C}"/>
              </a:ext>
            </a:extLst>
          </p:cNvPr>
          <p:cNvGrpSpPr/>
          <p:nvPr/>
        </p:nvGrpSpPr>
        <p:grpSpPr>
          <a:xfrm>
            <a:off x="4721303" y="3440694"/>
            <a:ext cx="4396023" cy="2903877"/>
            <a:chOff x="321856" y="788980"/>
            <a:chExt cx="4686300" cy="3095625"/>
          </a:xfrm>
        </p:grpSpPr>
        <p:pic>
          <p:nvPicPr>
            <p:cNvPr id="35" name="図 34" descr="室内, 壁, 床 が含まれている画像&#10;&#10;高い精度で生成された説明">
              <a:extLst>
                <a:ext uri="{FF2B5EF4-FFF2-40B4-BE49-F238E27FC236}">
                  <a16:creationId xmlns:a16="http://schemas.microsoft.com/office/drawing/2014/main" id="{C10BD618-F948-4DCD-A347-04ED3913E7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1856" y="788980"/>
              <a:ext cx="4686300" cy="3095625"/>
            </a:xfrm>
            <a:prstGeom prst="rect">
              <a:avLst/>
            </a:prstGeom>
          </p:spPr>
        </p:pic>
        <p:sp>
          <p:nvSpPr>
            <p:cNvPr id="36" name="フリーフォーム 13">
              <a:extLst>
                <a:ext uri="{FF2B5EF4-FFF2-40B4-BE49-F238E27FC236}">
                  <a16:creationId xmlns:a16="http://schemas.microsoft.com/office/drawing/2014/main" id="{4DEDDDD3-E2E1-4288-90FF-C548A6B14F27}"/>
                </a:ext>
              </a:extLst>
            </p:cNvPr>
            <p:cNvSpPr/>
            <p:nvPr/>
          </p:nvSpPr>
          <p:spPr>
            <a:xfrm>
              <a:off x="1095375" y="1408113"/>
              <a:ext cx="2847975" cy="1647825"/>
            </a:xfrm>
            <a:custGeom>
              <a:avLst/>
              <a:gdLst>
                <a:gd name="connsiteX0" fmla="*/ 121920 w 2614506"/>
                <a:gd name="connsiteY0" fmla="*/ 0 h 1361440"/>
                <a:gd name="connsiteX1" fmla="*/ 2560320 w 2614506"/>
                <a:gd name="connsiteY1" fmla="*/ 413173 h 1361440"/>
                <a:gd name="connsiteX2" fmla="*/ 2614506 w 2614506"/>
                <a:gd name="connsiteY2" fmla="*/ 1361440 h 1361440"/>
                <a:gd name="connsiteX3" fmla="*/ 0 w 2614506"/>
                <a:gd name="connsiteY3" fmla="*/ 684107 h 1361440"/>
                <a:gd name="connsiteX4" fmla="*/ 121920 w 2614506"/>
                <a:gd name="connsiteY4" fmla="*/ 0 h 136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4506" h="1361440">
                  <a:moveTo>
                    <a:pt x="121920" y="0"/>
                  </a:moveTo>
                  <a:lnTo>
                    <a:pt x="2560320" y="413173"/>
                  </a:lnTo>
                  <a:lnTo>
                    <a:pt x="2614506" y="1361440"/>
                  </a:lnTo>
                  <a:lnTo>
                    <a:pt x="0" y="684107"/>
                  </a:lnTo>
                  <a:lnTo>
                    <a:pt x="121920" y="0"/>
                  </a:lnTo>
                  <a:close/>
                </a:path>
              </a:pathLst>
            </a:custGeom>
            <a:solidFill>
              <a:srgbClr val="B2C8E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7" name="フリーフォーム 15">
              <a:extLst>
                <a:ext uri="{FF2B5EF4-FFF2-40B4-BE49-F238E27FC236}">
                  <a16:creationId xmlns:a16="http://schemas.microsoft.com/office/drawing/2014/main" id="{BF6EB1E0-B3B0-4233-A7DA-66BCD2B0A8BF}"/>
                </a:ext>
              </a:extLst>
            </p:cNvPr>
            <p:cNvSpPr/>
            <p:nvPr/>
          </p:nvSpPr>
          <p:spPr>
            <a:xfrm>
              <a:off x="3862388" y="2498725"/>
              <a:ext cx="404812" cy="285750"/>
            </a:xfrm>
            <a:custGeom>
              <a:avLst/>
              <a:gdLst>
                <a:gd name="connsiteX0" fmla="*/ 0 w 372533"/>
                <a:gd name="connsiteY0" fmla="*/ 237067 h 237067"/>
                <a:gd name="connsiteX1" fmla="*/ 189653 w 372533"/>
                <a:gd name="connsiteY1" fmla="*/ 27094 h 237067"/>
                <a:gd name="connsiteX2" fmla="*/ 216746 w 372533"/>
                <a:gd name="connsiteY2" fmla="*/ 189654 h 237067"/>
                <a:gd name="connsiteX3" fmla="*/ 372533 w 372533"/>
                <a:gd name="connsiteY3" fmla="*/ 0 h 237067"/>
              </a:gdLst>
              <a:ahLst/>
              <a:cxnLst>
                <a:cxn ang="0">
                  <a:pos x="connsiteX0" y="connsiteY0"/>
                </a:cxn>
                <a:cxn ang="0">
                  <a:pos x="connsiteX1" y="connsiteY1"/>
                </a:cxn>
                <a:cxn ang="0">
                  <a:pos x="connsiteX2" y="connsiteY2"/>
                </a:cxn>
                <a:cxn ang="0">
                  <a:pos x="connsiteX3" y="connsiteY3"/>
                </a:cxn>
              </a:cxnLst>
              <a:rect l="l" t="t" r="r" b="b"/>
              <a:pathLst>
                <a:path w="372533" h="237067">
                  <a:moveTo>
                    <a:pt x="0" y="237067"/>
                  </a:moveTo>
                  <a:lnTo>
                    <a:pt x="189653" y="27094"/>
                  </a:lnTo>
                  <a:lnTo>
                    <a:pt x="216746" y="189654"/>
                  </a:lnTo>
                  <a:lnTo>
                    <a:pt x="372533" y="0"/>
                  </a:lnTo>
                </a:path>
              </a:pathLst>
            </a:custGeom>
            <a:noFill/>
            <a:ln>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8" name="楕円 37">
              <a:extLst>
                <a:ext uri="{FF2B5EF4-FFF2-40B4-BE49-F238E27FC236}">
                  <a16:creationId xmlns:a16="http://schemas.microsoft.com/office/drawing/2014/main" id="{98F21871-0A90-41B3-9F6C-456824459AFB}"/>
                </a:ext>
              </a:extLst>
            </p:cNvPr>
            <p:cNvSpPr/>
            <p:nvPr/>
          </p:nvSpPr>
          <p:spPr>
            <a:xfrm>
              <a:off x="3479800" y="2389188"/>
              <a:ext cx="954088" cy="7016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39" name="図 38" descr="電子機器, 回路 が含まれている画像&#10;&#10;自動的に生成された説明">
              <a:extLst>
                <a:ext uri="{FF2B5EF4-FFF2-40B4-BE49-F238E27FC236}">
                  <a16:creationId xmlns:a16="http://schemas.microsoft.com/office/drawing/2014/main" id="{7FEEA0F3-7F67-46FE-907E-3C08B8FF05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19181" y="2673114"/>
              <a:ext cx="339981" cy="317928"/>
            </a:xfrm>
            <a:prstGeom prst="rect">
              <a:avLst/>
            </a:prstGeom>
          </p:spPr>
        </p:pic>
      </p:grpSp>
      <p:grpSp>
        <p:nvGrpSpPr>
          <p:cNvPr id="22" name="グループ化 21">
            <a:extLst>
              <a:ext uri="{FF2B5EF4-FFF2-40B4-BE49-F238E27FC236}">
                <a16:creationId xmlns:a16="http://schemas.microsoft.com/office/drawing/2014/main" id="{7C9850F5-F39F-4457-8F38-4045CD842E28}"/>
              </a:ext>
            </a:extLst>
          </p:cNvPr>
          <p:cNvGrpSpPr/>
          <p:nvPr/>
        </p:nvGrpSpPr>
        <p:grpSpPr>
          <a:xfrm>
            <a:off x="4545668" y="3411138"/>
            <a:ext cx="2648402" cy="2962991"/>
            <a:chOff x="611561" y="3235244"/>
            <a:chExt cx="2648402" cy="2962991"/>
          </a:xfrm>
        </p:grpSpPr>
        <p:pic>
          <p:nvPicPr>
            <p:cNvPr id="27" name="図 26" descr="植物, 緑色, 野菜, 室内 が含まれている画像&#10;&#10;非常に高い精度で生成された説明">
              <a:extLst>
                <a:ext uri="{FF2B5EF4-FFF2-40B4-BE49-F238E27FC236}">
                  <a16:creationId xmlns:a16="http://schemas.microsoft.com/office/drawing/2014/main" id="{479F45D3-3DEF-4D03-B274-93973478180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1561" y="3235244"/>
              <a:ext cx="2648402" cy="2962991"/>
            </a:xfrm>
            <a:prstGeom prst="rect">
              <a:avLst/>
            </a:prstGeom>
          </p:spPr>
        </p:pic>
        <p:sp>
          <p:nvSpPr>
            <p:cNvPr id="31" name="フリーフォーム 333">
              <a:extLst>
                <a:ext uri="{FF2B5EF4-FFF2-40B4-BE49-F238E27FC236}">
                  <a16:creationId xmlns:a16="http://schemas.microsoft.com/office/drawing/2014/main" id="{4161EE1B-367C-4332-B381-A57F1B9B4980}"/>
                </a:ext>
              </a:extLst>
            </p:cNvPr>
            <p:cNvSpPr/>
            <p:nvPr/>
          </p:nvSpPr>
          <p:spPr>
            <a:xfrm>
              <a:off x="1792288" y="5588000"/>
              <a:ext cx="406400" cy="285750"/>
            </a:xfrm>
            <a:custGeom>
              <a:avLst/>
              <a:gdLst>
                <a:gd name="connsiteX0" fmla="*/ 0 w 372533"/>
                <a:gd name="connsiteY0" fmla="*/ 237067 h 237067"/>
                <a:gd name="connsiteX1" fmla="*/ 189653 w 372533"/>
                <a:gd name="connsiteY1" fmla="*/ 27094 h 237067"/>
                <a:gd name="connsiteX2" fmla="*/ 216746 w 372533"/>
                <a:gd name="connsiteY2" fmla="*/ 189654 h 237067"/>
                <a:gd name="connsiteX3" fmla="*/ 372533 w 372533"/>
                <a:gd name="connsiteY3" fmla="*/ 0 h 237067"/>
              </a:gdLst>
              <a:ahLst/>
              <a:cxnLst>
                <a:cxn ang="0">
                  <a:pos x="connsiteX0" y="connsiteY0"/>
                </a:cxn>
                <a:cxn ang="0">
                  <a:pos x="connsiteX1" y="connsiteY1"/>
                </a:cxn>
                <a:cxn ang="0">
                  <a:pos x="connsiteX2" y="connsiteY2"/>
                </a:cxn>
                <a:cxn ang="0">
                  <a:pos x="connsiteX3" y="connsiteY3"/>
                </a:cxn>
              </a:cxnLst>
              <a:rect l="l" t="t" r="r" b="b"/>
              <a:pathLst>
                <a:path w="372533" h="237067">
                  <a:moveTo>
                    <a:pt x="0" y="237067"/>
                  </a:moveTo>
                  <a:lnTo>
                    <a:pt x="189653" y="27094"/>
                  </a:lnTo>
                  <a:lnTo>
                    <a:pt x="216746" y="189654"/>
                  </a:lnTo>
                  <a:lnTo>
                    <a:pt x="372533" y="0"/>
                  </a:lnTo>
                </a:path>
              </a:pathLst>
            </a:custGeom>
            <a:noFill/>
            <a:ln>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2" name="楕円 31">
              <a:extLst>
                <a:ext uri="{FF2B5EF4-FFF2-40B4-BE49-F238E27FC236}">
                  <a16:creationId xmlns:a16="http://schemas.microsoft.com/office/drawing/2014/main" id="{72EBFE49-D140-4B10-A90A-99CA363ECB65}"/>
                </a:ext>
              </a:extLst>
            </p:cNvPr>
            <p:cNvSpPr/>
            <p:nvPr/>
          </p:nvSpPr>
          <p:spPr>
            <a:xfrm>
              <a:off x="1262063" y="5557838"/>
              <a:ext cx="860425" cy="5778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33" name="図 32" descr="金物 が含まれている画像&#10;&#10;高い精度で生成された説明">
              <a:extLst>
                <a:ext uri="{FF2B5EF4-FFF2-40B4-BE49-F238E27FC236}">
                  <a16:creationId xmlns:a16="http://schemas.microsoft.com/office/drawing/2014/main" id="{7EFDE026-E894-4CBC-B659-C56A1733554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88774" y="5775367"/>
              <a:ext cx="489343" cy="317755"/>
            </a:xfrm>
            <a:prstGeom prst="rect">
              <a:avLst/>
            </a:prstGeom>
          </p:spPr>
        </p:pic>
      </p:grpSp>
      <p:grpSp>
        <p:nvGrpSpPr>
          <p:cNvPr id="3" name="グループ化 2">
            <a:extLst>
              <a:ext uri="{FF2B5EF4-FFF2-40B4-BE49-F238E27FC236}">
                <a16:creationId xmlns:a16="http://schemas.microsoft.com/office/drawing/2014/main" id="{6FA22DCB-017A-4970-9877-074AC9624B04}"/>
              </a:ext>
            </a:extLst>
          </p:cNvPr>
          <p:cNvGrpSpPr/>
          <p:nvPr/>
        </p:nvGrpSpPr>
        <p:grpSpPr>
          <a:xfrm>
            <a:off x="43536" y="3904535"/>
            <a:ext cx="5049820" cy="2469592"/>
            <a:chOff x="77337" y="3480324"/>
            <a:chExt cx="5514775" cy="2696976"/>
          </a:xfrm>
        </p:grpSpPr>
        <p:pic>
          <p:nvPicPr>
            <p:cNvPr id="110" name="図 109">
              <a:extLst>
                <a:ext uri="{FF2B5EF4-FFF2-40B4-BE49-F238E27FC236}">
                  <a16:creationId xmlns:a16="http://schemas.microsoft.com/office/drawing/2014/main" id="{1A9CDFD9-F888-491F-9B9E-E8F167C9BFD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337" y="3480324"/>
              <a:ext cx="5514775" cy="2696976"/>
            </a:xfrm>
            <a:prstGeom prst="rect">
              <a:avLst/>
            </a:prstGeom>
          </p:spPr>
        </p:pic>
        <p:grpSp>
          <p:nvGrpSpPr>
            <p:cNvPr id="2" name="グループ化 1">
              <a:extLst>
                <a:ext uri="{FF2B5EF4-FFF2-40B4-BE49-F238E27FC236}">
                  <a16:creationId xmlns:a16="http://schemas.microsoft.com/office/drawing/2014/main" id="{A39EEA69-B237-430B-8B52-0358E74174B3}"/>
                </a:ext>
              </a:extLst>
            </p:cNvPr>
            <p:cNvGrpSpPr/>
            <p:nvPr/>
          </p:nvGrpSpPr>
          <p:grpSpPr>
            <a:xfrm>
              <a:off x="255312" y="4562467"/>
              <a:ext cx="875268" cy="621601"/>
              <a:chOff x="255312" y="4562467"/>
              <a:chExt cx="875268" cy="621601"/>
            </a:xfrm>
          </p:grpSpPr>
          <p:sp>
            <p:nvSpPr>
              <p:cNvPr id="112" name="楕円 111">
                <a:extLst>
                  <a:ext uri="{FF2B5EF4-FFF2-40B4-BE49-F238E27FC236}">
                    <a16:creationId xmlns:a16="http://schemas.microsoft.com/office/drawing/2014/main" id="{98E38732-488B-4ED5-9444-8E6B22A7643D}"/>
                  </a:ext>
                </a:extLst>
              </p:cNvPr>
              <p:cNvSpPr/>
              <p:nvPr/>
            </p:nvSpPr>
            <p:spPr>
              <a:xfrm>
                <a:off x="255312" y="4604448"/>
                <a:ext cx="875268" cy="5796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フリーフォーム 552">
                <a:extLst>
                  <a:ext uri="{FF2B5EF4-FFF2-40B4-BE49-F238E27FC236}">
                    <a16:creationId xmlns:a16="http://schemas.microsoft.com/office/drawing/2014/main" id="{DFD5C2A5-5EF3-4CF4-B92C-E42D9CF80053}"/>
                  </a:ext>
                </a:extLst>
              </p:cNvPr>
              <p:cNvSpPr/>
              <p:nvPr/>
            </p:nvSpPr>
            <p:spPr>
              <a:xfrm>
                <a:off x="723158" y="4562467"/>
                <a:ext cx="372533" cy="237067"/>
              </a:xfrm>
              <a:custGeom>
                <a:avLst/>
                <a:gdLst>
                  <a:gd name="connsiteX0" fmla="*/ 0 w 372533"/>
                  <a:gd name="connsiteY0" fmla="*/ 237067 h 237067"/>
                  <a:gd name="connsiteX1" fmla="*/ 189653 w 372533"/>
                  <a:gd name="connsiteY1" fmla="*/ 27094 h 237067"/>
                  <a:gd name="connsiteX2" fmla="*/ 216746 w 372533"/>
                  <a:gd name="connsiteY2" fmla="*/ 189654 h 237067"/>
                  <a:gd name="connsiteX3" fmla="*/ 372533 w 372533"/>
                  <a:gd name="connsiteY3" fmla="*/ 0 h 237067"/>
                </a:gdLst>
                <a:ahLst/>
                <a:cxnLst>
                  <a:cxn ang="0">
                    <a:pos x="connsiteX0" y="connsiteY0"/>
                  </a:cxn>
                  <a:cxn ang="0">
                    <a:pos x="connsiteX1" y="connsiteY1"/>
                  </a:cxn>
                  <a:cxn ang="0">
                    <a:pos x="connsiteX2" y="connsiteY2"/>
                  </a:cxn>
                  <a:cxn ang="0">
                    <a:pos x="connsiteX3" y="connsiteY3"/>
                  </a:cxn>
                </a:cxnLst>
                <a:rect l="l" t="t" r="r" b="b"/>
                <a:pathLst>
                  <a:path w="372533" h="237067">
                    <a:moveTo>
                      <a:pt x="0" y="237067"/>
                    </a:moveTo>
                    <a:lnTo>
                      <a:pt x="189653" y="27094"/>
                    </a:lnTo>
                    <a:lnTo>
                      <a:pt x="216746" y="189654"/>
                    </a:lnTo>
                    <a:lnTo>
                      <a:pt x="372533" y="0"/>
                    </a:lnTo>
                  </a:path>
                </a:pathLst>
              </a:custGeom>
              <a:noFill/>
              <a:ln>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6" name="図 115" descr="電子機器, 回路 が含まれている画像&#10;&#10;自動的に生成された説明">
                <a:extLst>
                  <a:ext uri="{FF2B5EF4-FFF2-40B4-BE49-F238E27FC236}">
                    <a16:creationId xmlns:a16="http://schemas.microsoft.com/office/drawing/2014/main" id="{FC5B69E1-CC01-42BF-A16E-3487FA08DB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787" y="4632343"/>
                <a:ext cx="419045" cy="391864"/>
              </a:xfrm>
              <a:prstGeom prst="rect">
                <a:avLst/>
              </a:prstGeom>
            </p:spPr>
          </p:pic>
        </p:grpSp>
      </p:grpSp>
      <p:sp>
        <p:nvSpPr>
          <p:cNvPr id="6" name="タイトル 5"/>
          <p:cNvSpPr>
            <a:spLocks noGrp="1"/>
          </p:cNvSpPr>
          <p:nvPr>
            <p:ph type="title"/>
          </p:nvPr>
        </p:nvSpPr>
        <p:spPr>
          <a:xfrm>
            <a:off x="0" y="116633"/>
            <a:ext cx="9144000" cy="426342"/>
          </a:xfrm>
        </p:spPr>
        <p:txBody>
          <a:bodyPr/>
          <a:lstStyle/>
          <a:p>
            <a:r>
              <a:rPr lang="en-US" altLang="ja-JP" dirty="0"/>
              <a:t>IoT</a:t>
            </a:r>
            <a:r>
              <a:rPr lang="ja-JP" altLang="en-US" dirty="0"/>
              <a:t>アプリ開拓に向けたシステム開発の課題</a:t>
            </a:r>
            <a:endParaRPr kumimoji="1" lang="ja-JP" altLang="en-US" dirty="0"/>
          </a:p>
        </p:txBody>
      </p:sp>
      <p:sp>
        <p:nvSpPr>
          <p:cNvPr id="5" name="テキスト ボックス 4">
            <a:extLst>
              <a:ext uri="{FF2B5EF4-FFF2-40B4-BE49-F238E27FC236}">
                <a16:creationId xmlns:a16="http://schemas.microsoft.com/office/drawing/2014/main" id="{3C63B329-D627-4701-A60F-23C1922D99F1}"/>
              </a:ext>
            </a:extLst>
          </p:cNvPr>
          <p:cNvSpPr txBox="1"/>
          <p:nvPr/>
        </p:nvSpPr>
        <p:spPr>
          <a:xfrm>
            <a:off x="255407" y="832644"/>
            <a:ext cx="8925106" cy="2677656"/>
          </a:xfrm>
          <a:prstGeom prst="rect">
            <a:avLst/>
          </a:prstGeom>
          <a:noFill/>
        </p:spPr>
        <p:txBody>
          <a:bodyPr wrap="square" rtlCol="0">
            <a:spAutoFit/>
          </a:bodyPr>
          <a:lstStyle/>
          <a:p>
            <a:r>
              <a:rPr lang="ja-JP" altLang="en-US" sz="2400" b="1" dirty="0"/>
              <a:t>構造物、工場、スマートシティ用途などシステムは千差万別。</a:t>
            </a:r>
            <a:endParaRPr lang="en-US" altLang="ja-JP" sz="2400" b="1" dirty="0"/>
          </a:p>
          <a:p>
            <a:r>
              <a:rPr lang="ja-JP" altLang="en-US" sz="2400" b="1" dirty="0"/>
              <a:t>最初は数が少ないかもしれない</a:t>
            </a:r>
            <a:r>
              <a:rPr lang="en-US" altLang="ja-JP" sz="2400" b="1" dirty="0">
                <a:sym typeface="Wingdings" panose="05000000000000000000" pitchFamily="2" charset="2"/>
              </a:rPr>
              <a:t></a:t>
            </a:r>
            <a:r>
              <a:rPr lang="ja-JP" altLang="en-US" sz="2400" b="1" dirty="0">
                <a:solidFill>
                  <a:srgbClr val="0000FF"/>
                </a:solidFill>
                <a:sym typeface="Wingdings" panose="05000000000000000000" pitchFamily="2" charset="2"/>
              </a:rPr>
              <a:t>開発効率の大幅アップ</a:t>
            </a:r>
            <a:endParaRPr lang="ja-JP" altLang="en-US" sz="2400" b="1" dirty="0">
              <a:solidFill>
                <a:srgbClr val="0000FF"/>
              </a:solidFill>
            </a:endParaRPr>
          </a:p>
          <a:p>
            <a:endParaRPr lang="ja-JP" altLang="en-US" sz="2400" b="1" dirty="0"/>
          </a:p>
          <a:p>
            <a:r>
              <a:rPr lang="ja-JP" altLang="en-US" sz="2400" b="1" dirty="0"/>
              <a:t>電源線がなく、小型、軽量が新しいアプリを開拓</a:t>
            </a:r>
            <a:endParaRPr lang="en-US" altLang="ja-JP" sz="2400" b="1" dirty="0"/>
          </a:p>
          <a:p>
            <a:r>
              <a:rPr lang="en-US" altLang="ja-JP" sz="2400" b="1" dirty="0"/>
              <a:t>H/W</a:t>
            </a:r>
            <a:r>
              <a:rPr lang="ja-JP" altLang="en-US" sz="2400" b="1" dirty="0"/>
              <a:t>、</a:t>
            </a:r>
            <a:r>
              <a:rPr lang="en-US" altLang="ja-JP" sz="2400" b="1" dirty="0"/>
              <a:t>S/W</a:t>
            </a:r>
            <a:r>
              <a:rPr lang="ja-JP" altLang="en-US" sz="2400" b="1" dirty="0"/>
              <a:t>含めシステム開発が難しい</a:t>
            </a:r>
            <a:r>
              <a:rPr lang="en-US" altLang="ja-JP" sz="2400" b="1" dirty="0">
                <a:sym typeface="Wingdings" panose="05000000000000000000" pitchFamily="2" charset="2"/>
              </a:rPr>
              <a:t></a:t>
            </a:r>
            <a:r>
              <a:rPr lang="ja-JP" altLang="en-US" sz="2400" b="1" dirty="0">
                <a:solidFill>
                  <a:srgbClr val="0000FF"/>
                </a:solidFill>
                <a:sym typeface="Wingdings" panose="05000000000000000000" pitchFamily="2" charset="2"/>
              </a:rPr>
              <a:t>小型・低電力</a:t>
            </a:r>
            <a:endParaRPr lang="ja-JP" altLang="en-US" sz="2400" b="1" dirty="0">
              <a:solidFill>
                <a:srgbClr val="0000FF"/>
              </a:solidFill>
            </a:endParaRPr>
          </a:p>
          <a:p>
            <a:endParaRPr lang="en-US" altLang="ja-JP" sz="2400" b="1" dirty="0"/>
          </a:p>
          <a:p>
            <a:r>
              <a:rPr lang="ja-JP" altLang="en-US" sz="2400" b="1" dirty="0"/>
              <a:t>バリューチェーンが確立されていない</a:t>
            </a:r>
            <a:r>
              <a:rPr lang="en-US" altLang="ja-JP" sz="2400" b="1" dirty="0">
                <a:sym typeface="Wingdings" panose="05000000000000000000" pitchFamily="2" charset="2"/>
              </a:rPr>
              <a:t></a:t>
            </a:r>
            <a:r>
              <a:rPr lang="ja-JP" altLang="en-US" sz="2400" b="1" dirty="0">
                <a:solidFill>
                  <a:srgbClr val="0000FF"/>
                </a:solidFill>
                <a:sym typeface="Wingdings" panose="05000000000000000000" pitchFamily="2" charset="2"/>
              </a:rPr>
              <a:t>アプリと技術をつなぐ仕組み</a:t>
            </a:r>
            <a:endParaRPr lang="ja-JP" altLang="en-US" sz="2400" b="1" dirty="0">
              <a:solidFill>
                <a:srgbClr val="0000FF"/>
              </a:solidFill>
            </a:endParaRPr>
          </a:p>
        </p:txBody>
      </p:sp>
      <p:sp>
        <p:nvSpPr>
          <p:cNvPr id="28" name="楕円 27">
            <a:extLst>
              <a:ext uri="{FF2B5EF4-FFF2-40B4-BE49-F238E27FC236}">
                <a16:creationId xmlns:a16="http://schemas.microsoft.com/office/drawing/2014/main" id="{043CC427-BF74-4354-A974-F3A57EFC8A90}"/>
              </a:ext>
            </a:extLst>
          </p:cNvPr>
          <p:cNvSpPr/>
          <p:nvPr/>
        </p:nvSpPr>
        <p:spPr>
          <a:xfrm>
            <a:off x="57117" y="2046753"/>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A5B9B2FE-FAD2-4D7B-9B87-1CD12F8BBCF6}"/>
              </a:ext>
            </a:extLst>
          </p:cNvPr>
          <p:cNvSpPr/>
          <p:nvPr/>
        </p:nvSpPr>
        <p:spPr>
          <a:xfrm>
            <a:off x="57117" y="3140968"/>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50AE7026-19D6-4E7D-A369-1390C63B1B67}"/>
              </a:ext>
            </a:extLst>
          </p:cNvPr>
          <p:cNvSpPr/>
          <p:nvPr/>
        </p:nvSpPr>
        <p:spPr>
          <a:xfrm>
            <a:off x="57117" y="923444"/>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9F080F6-078D-4392-92A9-8998CCE897CD}"/>
              </a:ext>
            </a:extLst>
          </p:cNvPr>
          <p:cNvSpPr/>
          <p:nvPr/>
        </p:nvSpPr>
        <p:spPr>
          <a:xfrm>
            <a:off x="7412485" y="1754365"/>
            <a:ext cx="1754006" cy="584775"/>
          </a:xfrm>
          <a:prstGeom prst="rect">
            <a:avLst/>
          </a:prstGeom>
        </p:spPr>
        <p:txBody>
          <a:bodyPr wrap="none">
            <a:spAutoFit/>
          </a:bodyPr>
          <a:lstStyle/>
          <a:p>
            <a:r>
              <a:rPr lang="en-US" altLang="ja-JP" sz="3200" b="1" dirty="0">
                <a:solidFill>
                  <a:srgbClr val="009900"/>
                </a:solidFill>
                <a:sym typeface="Wingdings" panose="05000000000000000000" pitchFamily="2" charset="2"/>
              </a:rPr>
              <a:t>Leafony</a:t>
            </a:r>
            <a:endParaRPr lang="ja-JP" altLang="en-US" sz="3200" dirty="0">
              <a:solidFill>
                <a:srgbClr val="009900"/>
              </a:solidFill>
            </a:endParaRPr>
          </a:p>
        </p:txBody>
      </p:sp>
      <p:sp>
        <p:nvSpPr>
          <p:cNvPr id="25" name="正方形/長方形 24">
            <a:extLst>
              <a:ext uri="{FF2B5EF4-FFF2-40B4-BE49-F238E27FC236}">
                <a16:creationId xmlns:a16="http://schemas.microsoft.com/office/drawing/2014/main" id="{5D1EAE3A-D0F4-48D2-90C3-3E54CEDCE3EE}"/>
              </a:ext>
            </a:extLst>
          </p:cNvPr>
          <p:cNvSpPr/>
          <p:nvPr/>
        </p:nvSpPr>
        <p:spPr>
          <a:xfrm>
            <a:off x="435754" y="3380270"/>
            <a:ext cx="4023858" cy="584775"/>
          </a:xfrm>
          <a:prstGeom prst="rect">
            <a:avLst/>
          </a:prstGeom>
        </p:spPr>
        <p:txBody>
          <a:bodyPr wrap="none">
            <a:spAutoFit/>
          </a:bodyPr>
          <a:lstStyle/>
          <a:p>
            <a:r>
              <a:rPr lang="ja-JP" altLang="en-US" sz="3200" b="1" dirty="0">
                <a:solidFill>
                  <a:srgbClr val="009900"/>
                </a:solidFill>
                <a:sym typeface="Wingdings" panose="05000000000000000000" pitchFamily="2" charset="2"/>
              </a:rPr>
              <a:t>トリリオンノード研究会</a:t>
            </a:r>
            <a:endParaRPr lang="ja-JP" altLang="en-US" sz="3200" dirty="0">
              <a:solidFill>
                <a:srgbClr val="009900"/>
              </a:solidFill>
            </a:endParaRPr>
          </a:p>
        </p:txBody>
      </p:sp>
    </p:spTree>
    <p:extLst>
      <p:ext uri="{BB962C8B-B14F-4D97-AF65-F5344CB8AC3E}">
        <p14:creationId xmlns:p14="http://schemas.microsoft.com/office/powerpoint/2010/main" val="2118329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テキスト ボックス 105"/>
          <p:cNvSpPr txBox="1"/>
          <p:nvPr/>
        </p:nvSpPr>
        <p:spPr>
          <a:xfrm>
            <a:off x="0" y="25956"/>
            <a:ext cx="9144000" cy="584775"/>
          </a:xfrm>
          <a:prstGeom prst="rect">
            <a:avLst/>
          </a:prstGeom>
          <a:noFill/>
        </p:spPr>
        <p:txBody>
          <a:bodyPr wrap="square" rtlCol="0">
            <a:spAutoFit/>
          </a:bodyPr>
          <a:lstStyle/>
          <a:p>
            <a:pPr lvl="0" algn="ctr">
              <a:defRPr/>
            </a:pPr>
            <a:r>
              <a:rPr lang="ja-JP" altLang="en-US" sz="3200" b="1" noProof="0" dirty="0">
                <a:latin typeface="Arial" panose="020B0604020202020204" pitchFamily="34" charset="0"/>
                <a:ea typeface="ＭＳ Ｐゴシック" panose="020B0600070205080204" pitchFamily="50" charset="-128"/>
                <a:cs typeface="Arial" panose="020B0604020202020204" pitchFamily="34" charset="0"/>
              </a:rPr>
              <a:t>アウトライン</a:t>
            </a:r>
            <a:endParaRPr kumimoji="1" lang="ja-JP" altLang="en-US" sz="3200" b="1" i="0" u="none" strike="noStrike" kern="0" cap="none" spc="0" normalizeH="0" baseline="0" noProof="0" dirty="0">
              <a:ln>
                <a:noFill/>
              </a:ln>
              <a:solidFill>
                <a:sysClr val="windowText" lastClr="000000"/>
              </a:solidFill>
              <a:effectLst/>
              <a:uLnTx/>
              <a:uFillTx/>
            </a:endParaRPr>
          </a:p>
        </p:txBody>
      </p:sp>
      <p:pic>
        <p:nvPicPr>
          <p:cNvPr id="17" name="図 16">
            <a:extLst>
              <a:ext uri="{FF2B5EF4-FFF2-40B4-BE49-F238E27FC236}">
                <a16:creationId xmlns:a16="http://schemas.microsoft.com/office/drawing/2014/main" id="{AF6A6470-C091-4089-A0FD-46A5BC49B1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0232" y="4231802"/>
            <a:ext cx="1800200" cy="1090183"/>
          </a:xfrm>
          <a:prstGeom prst="rect">
            <a:avLst/>
          </a:prstGeom>
        </p:spPr>
      </p:pic>
      <p:sp>
        <p:nvSpPr>
          <p:cNvPr id="24" name="正方形/長方形 23">
            <a:extLst>
              <a:ext uri="{FF2B5EF4-FFF2-40B4-BE49-F238E27FC236}">
                <a16:creationId xmlns:a16="http://schemas.microsoft.com/office/drawing/2014/main" id="{762D1B50-58D9-4A6B-B1F9-6F7417EDC20C}"/>
              </a:ext>
            </a:extLst>
          </p:cNvPr>
          <p:cNvSpPr/>
          <p:nvPr/>
        </p:nvSpPr>
        <p:spPr>
          <a:xfrm>
            <a:off x="6878094" y="5321985"/>
            <a:ext cx="1364476" cy="461665"/>
          </a:xfrm>
          <a:prstGeom prst="rect">
            <a:avLst/>
          </a:prstGeom>
        </p:spPr>
        <p:txBody>
          <a:bodyPr wrap="none">
            <a:spAutoFit/>
          </a:bodyPr>
          <a:lstStyle/>
          <a:p>
            <a:r>
              <a:rPr lang="en-US" altLang="ja-JP" sz="2400" b="1" dirty="0"/>
              <a:t>Leafony</a:t>
            </a:r>
          </a:p>
        </p:txBody>
      </p:sp>
      <p:sp>
        <p:nvSpPr>
          <p:cNvPr id="2" name="テキスト ボックス 10">
            <a:extLst>
              <a:ext uri="{FF2B5EF4-FFF2-40B4-BE49-F238E27FC236}">
                <a16:creationId xmlns:a16="http://schemas.microsoft.com/office/drawing/2014/main" id="{7188FF0F-0691-4821-A82F-F1262102CA69}"/>
              </a:ext>
            </a:extLst>
          </p:cNvPr>
          <p:cNvSpPr txBox="1">
            <a:spLocks noChangeArrowheads="1"/>
          </p:cNvSpPr>
          <p:nvPr/>
        </p:nvSpPr>
        <p:spPr bwMode="auto">
          <a:xfrm>
            <a:off x="2937735" y="1237463"/>
            <a:ext cx="298992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3200" b="1" dirty="0"/>
              <a:t>背景</a:t>
            </a:r>
            <a:endParaRPr lang="en-US" altLang="ja-JP" sz="3200" b="1" dirty="0"/>
          </a:p>
          <a:p>
            <a:endParaRPr lang="en-US" altLang="ja-JP" sz="3200" b="1" dirty="0"/>
          </a:p>
          <a:p>
            <a:r>
              <a:rPr lang="en-US" altLang="ja-JP" sz="3200" b="1" dirty="0">
                <a:solidFill>
                  <a:srgbClr val="0000FF"/>
                </a:solidFill>
              </a:rPr>
              <a:t>Leafony</a:t>
            </a:r>
            <a:r>
              <a:rPr lang="ja-JP" altLang="en-US" sz="3200" b="1" dirty="0">
                <a:solidFill>
                  <a:srgbClr val="0000FF"/>
                </a:solidFill>
              </a:rPr>
              <a:t>とは</a:t>
            </a:r>
            <a:endParaRPr lang="en-US" altLang="ja-JP" sz="3200" b="1" dirty="0">
              <a:solidFill>
                <a:srgbClr val="0000FF"/>
              </a:solidFill>
            </a:endParaRPr>
          </a:p>
          <a:p>
            <a:endParaRPr lang="en-US" altLang="ja-JP" sz="3200" b="1" dirty="0"/>
          </a:p>
          <a:p>
            <a:r>
              <a:rPr lang="ja-JP" altLang="en-US" sz="3200" b="1" dirty="0"/>
              <a:t>頒布リーフ群</a:t>
            </a:r>
            <a:endParaRPr lang="en-US" altLang="ja-JP" sz="3200" b="1" dirty="0"/>
          </a:p>
          <a:p>
            <a:endParaRPr lang="en-US" altLang="ja-JP" sz="3200" b="1" dirty="0"/>
          </a:p>
          <a:p>
            <a:r>
              <a:rPr lang="ja-JP" altLang="en-US" sz="3200" b="1" dirty="0"/>
              <a:t>利活用シーン</a:t>
            </a:r>
            <a:endParaRPr lang="en-US" altLang="ja-JP" sz="3200" b="1" dirty="0"/>
          </a:p>
          <a:p>
            <a:endParaRPr lang="en-US" altLang="ja-JP" sz="3200" b="1" dirty="0"/>
          </a:p>
          <a:p>
            <a:r>
              <a:rPr lang="en-US" altLang="ja-JP" sz="3200" b="1" dirty="0"/>
              <a:t>Leafony</a:t>
            </a:r>
            <a:r>
              <a:rPr lang="ja-JP" altLang="en-US" sz="3200" b="1" dirty="0"/>
              <a:t>の進展</a:t>
            </a:r>
          </a:p>
        </p:txBody>
      </p:sp>
      <p:sp>
        <p:nvSpPr>
          <p:cNvPr id="3" name="楕円 2">
            <a:extLst>
              <a:ext uri="{FF2B5EF4-FFF2-40B4-BE49-F238E27FC236}">
                <a16:creationId xmlns:a16="http://schemas.microsoft.com/office/drawing/2014/main" id="{4ED02570-DD6C-424F-AAD4-97344D33184C}"/>
              </a:ext>
            </a:extLst>
          </p:cNvPr>
          <p:cNvSpPr/>
          <p:nvPr/>
        </p:nvSpPr>
        <p:spPr>
          <a:xfrm>
            <a:off x="2505687" y="2348879"/>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181DB924-0591-441E-8757-5B142418FE01}"/>
              </a:ext>
            </a:extLst>
          </p:cNvPr>
          <p:cNvSpPr/>
          <p:nvPr/>
        </p:nvSpPr>
        <p:spPr>
          <a:xfrm>
            <a:off x="2505687" y="3326734"/>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7EC1CD55-83E1-4241-9B76-9719B9D06F5B}"/>
              </a:ext>
            </a:extLst>
          </p:cNvPr>
          <p:cNvSpPr/>
          <p:nvPr/>
        </p:nvSpPr>
        <p:spPr>
          <a:xfrm>
            <a:off x="2507905" y="4305213"/>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7699A723-5EBD-4C11-9E32-063D6259ACA5}"/>
              </a:ext>
            </a:extLst>
          </p:cNvPr>
          <p:cNvSpPr/>
          <p:nvPr/>
        </p:nvSpPr>
        <p:spPr>
          <a:xfrm>
            <a:off x="2505687" y="1383600"/>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A4ABD51A-95D0-457B-8F72-FE924DC7414A}"/>
              </a:ext>
            </a:extLst>
          </p:cNvPr>
          <p:cNvSpPr/>
          <p:nvPr/>
        </p:nvSpPr>
        <p:spPr>
          <a:xfrm>
            <a:off x="2507905" y="5294553"/>
            <a:ext cx="288032" cy="2880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2664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1835696" y="2992459"/>
            <a:ext cx="5688632" cy="2031565"/>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a:p>
        </p:txBody>
      </p:sp>
      <p:sp>
        <p:nvSpPr>
          <p:cNvPr id="4094017" name="Rectangle 65"/>
          <p:cNvSpPr>
            <a:spLocks noGrp="1" noChangeArrowheads="1"/>
          </p:cNvSpPr>
          <p:nvPr>
            <p:ph type="title"/>
          </p:nvPr>
        </p:nvSpPr>
        <p:spPr>
          <a:xfrm>
            <a:off x="-1" y="400782"/>
            <a:ext cx="8895843" cy="426342"/>
          </a:xfrm>
        </p:spPr>
        <p:txBody>
          <a:bodyPr/>
          <a:lstStyle/>
          <a:p>
            <a:r>
              <a:rPr lang="ja-JP" altLang="en-US" dirty="0"/>
              <a:t>技術をサービスまでつなぐ</a:t>
            </a:r>
            <a:r>
              <a:rPr lang="en-US" altLang="ja-JP" dirty="0"/>
              <a:t/>
            </a:r>
            <a:br>
              <a:rPr lang="en-US" altLang="ja-JP" dirty="0"/>
            </a:br>
            <a:r>
              <a:rPr lang="ja-JP" altLang="en-US" dirty="0"/>
              <a:t>プラットフォーム</a:t>
            </a:r>
            <a:endParaRPr lang="ja-JP" altLang="en-US" dirty="0">
              <a:latin typeface="+mn-lt"/>
            </a:endParaRPr>
          </a:p>
        </p:txBody>
      </p:sp>
      <p:sp>
        <p:nvSpPr>
          <p:cNvPr id="6" name="雲 5"/>
          <p:cNvSpPr/>
          <p:nvPr/>
        </p:nvSpPr>
        <p:spPr>
          <a:xfrm>
            <a:off x="346075" y="1072396"/>
            <a:ext cx="8568952" cy="2243636"/>
          </a:xfrm>
          <a:prstGeom prst="cloud">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p:cNvSpPr txBox="1"/>
          <p:nvPr/>
        </p:nvSpPr>
        <p:spPr>
          <a:xfrm>
            <a:off x="1297583" y="1562940"/>
            <a:ext cx="6705683" cy="1077218"/>
          </a:xfrm>
          <a:prstGeom prst="rect">
            <a:avLst/>
          </a:prstGeom>
          <a:noFill/>
        </p:spPr>
        <p:txBody>
          <a:bodyPr wrap="none" rtlCol="0">
            <a:spAutoFit/>
          </a:bodyPr>
          <a:lstStyle/>
          <a:p>
            <a:pPr algn="ctr"/>
            <a:r>
              <a:rPr kumimoji="1" lang="ja-JP" altLang="en-US" sz="3200" b="1" dirty="0"/>
              <a:t>アプリ／サービス　</a:t>
            </a:r>
            <a:r>
              <a:rPr kumimoji="1" lang="en-US" altLang="ja-JP" sz="3200" b="1" dirty="0"/>
              <a:t>SDGs </a:t>
            </a:r>
            <a:r>
              <a:rPr kumimoji="1" lang="en-US" altLang="ja-JP" sz="3200" b="1"/>
              <a:t>Society5.0</a:t>
            </a:r>
            <a:endParaRPr kumimoji="1" lang="en-US" altLang="ja-JP" sz="3200" b="1" dirty="0"/>
          </a:p>
          <a:p>
            <a:pPr algn="ctr"/>
            <a:r>
              <a:rPr lang="ja-JP" altLang="en-US" sz="3200" b="1" dirty="0"/>
              <a:t>（社会課題を解く、産業を育てる）</a:t>
            </a:r>
            <a:endParaRPr kumimoji="1" lang="ja-JP" altLang="en-US" sz="3200" b="1" dirty="0"/>
          </a:p>
        </p:txBody>
      </p:sp>
      <p:sp>
        <p:nvSpPr>
          <p:cNvPr id="4" name="右矢印 3"/>
          <p:cNvSpPr/>
          <p:nvPr/>
        </p:nvSpPr>
        <p:spPr>
          <a:xfrm rot="16200000">
            <a:off x="2093933" y="4827768"/>
            <a:ext cx="1080120" cy="6099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32" name="右矢印 31"/>
          <p:cNvSpPr/>
          <p:nvPr/>
        </p:nvSpPr>
        <p:spPr>
          <a:xfrm rot="16200000">
            <a:off x="2981204" y="5029334"/>
            <a:ext cx="1080120" cy="6099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33" name="右矢印 32"/>
          <p:cNvSpPr/>
          <p:nvPr/>
        </p:nvSpPr>
        <p:spPr>
          <a:xfrm rot="16200000">
            <a:off x="3911102" y="5108016"/>
            <a:ext cx="1080120" cy="6099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34" name="右矢印 33"/>
          <p:cNvSpPr/>
          <p:nvPr/>
        </p:nvSpPr>
        <p:spPr>
          <a:xfrm rot="16200000">
            <a:off x="4824026" y="5108015"/>
            <a:ext cx="1080120" cy="6099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35" name="右矢印 34"/>
          <p:cNvSpPr/>
          <p:nvPr/>
        </p:nvSpPr>
        <p:spPr>
          <a:xfrm rot="16200000">
            <a:off x="5723718" y="4943775"/>
            <a:ext cx="1080120" cy="6099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1650604" y="5836587"/>
            <a:ext cx="5873724" cy="584775"/>
          </a:xfrm>
          <a:prstGeom prst="rect">
            <a:avLst/>
          </a:prstGeom>
          <a:noFill/>
        </p:spPr>
        <p:txBody>
          <a:bodyPr wrap="none" rtlCol="0">
            <a:spAutoFit/>
          </a:bodyPr>
          <a:lstStyle/>
          <a:p>
            <a:pPr algn="ctr"/>
            <a:r>
              <a:rPr kumimoji="1" lang="ja-JP" altLang="en-US" sz="3200" b="1" dirty="0"/>
              <a:t>優れた</a:t>
            </a:r>
            <a:r>
              <a:rPr kumimoji="1" lang="en-US" altLang="ja-JP" sz="3200" b="1" dirty="0"/>
              <a:t>IoT/CPS</a:t>
            </a:r>
            <a:r>
              <a:rPr kumimoji="1" lang="ja-JP" altLang="en-US" sz="3200" b="1" dirty="0"/>
              <a:t>向けテクノロジー</a:t>
            </a:r>
          </a:p>
        </p:txBody>
      </p:sp>
      <p:sp>
        <p:nvSpPr>
          <p:cNvPr id="14" name="右矢印 34"/>
          <p:cNvSpPr/>
          <p:nvPr/>
        </p:nvSpPr>
        <p:spPr>
          <a:xfrm rot="16200000">
            <a:off x="6486507" y="4622400"/>
            <a:ext cx="1080120" cy="60999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grpSp>
        <p:nvGrpSpPr>
          <p:cNvPr id="20" name="グループ化 537"/>
          <p:cNvGrpSpPr>
            <a:grpSpLocks/>
          </p:cNvGrpSpPr>
          <p:nvPr/>
        </p:nvGrpSpPr>
        <p:grpSpPr bwMode="auto">
          <a:xfrm>
            <a:off x="2252780" y="4311694"/>
            <a:ext cx="845765" cy="219487"/>
            <a:chOff x="4211960" y="1484784"/>
            <a:chExt cx="2086520" cy="542399"/>
          </a:xfrm>
        </p:grpSpPr>
        <p:grpSp>
          <p:nvGrpSpPr>
            <p:cNvPr id="21" name="グループ化 538"/>
            <p:cNvGrpSpPr>
              <a:grpSpLocks/>
            </p:cNvGrpSpPr>
            <p:nvPr/>
          </p:nvGrpSpPr>
          <p:grpSpPr bwMode="auto">
            <a:xfrm>
              <a:off x="4211960" y="1484784"/>
              <a:ext cx="1176974" cy="542399"/>
              <a:chOff x="2411760" y="1484784"/>
              <a:chExt cx="1176974" cy="542399"/>
            </a:xfrm>
          </p:grpSpPr>
          <p:sp>
            <p:nvSpPr>
              <p:cNvPr id="27" name="フリーフォーム 544"/>
              <p:cNvSpPr/>
              <p:nvPr/>
            </p:nvSpPr>
            <p:spPr>
              <a:xfrm>
                <a:off x="2411760" y="1484784"/>
                <a:ext cx="1078193"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28" name="フリーフォーム 545"/>
              <p:cNvSpPr/>
              <p:nvPr/>
            </p:nvSpPr>
            <p:spPr>
              <a:xfrm>
                <a:off x="2999288" y="1551590"/>
                <a:ext cx="589116" cy="399244"/>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802845"/>
                  <a:gd name="connsiteY0" fmla="*/ 473826 h 473826"/>
                  <a:gd name="connsiteX1" fmla="*/ 0 w 802845"/>
                  <a:gd name="connsiteY1" fmla="*/ 473826 h 473826"/>
                  <a:gd name="connsiteX2" fmla="*/ 473826 w 802845"/>
                  <a:gd name="connsiteY2" fmla="*/ 0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49976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53218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45" h="473826">
                    <a:moveTo>
                      <a:pt x="0" y="473826"/>
                    </a:moveTo>
                    <a:lnTo>
                      <a:pt x="0" y="473826"/>
                    </a:lnTo>
                    <a:lnTo>
                      <a:pt x="532182" y="5664"/>
                    </a:lnTo>
                    <a:lnTo>
                      <a:pt x="802845" y="0"/>
                    </a:lnTo>
                    <a:lnTo>
                      <a:pt x="258950" y="473811"/>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29" name="グループ化 546"/>
              <p:cNvGrpSpPr>
                <a:grpSpLocks/>
              </p:cNvGrpSpPr>
              <p:nvPr/>
            </p:nvGrpSpPr>
            <p:grpSpPr bwMode="auto">
              <a:xfrm>
                <a:off x="2506034" y="1507050"/>
                <a:ext cx="504056" cy="504056"/>
                <a:chOff x="1331640" y="2204864"/>
                <a:chExt cx="504056" cy="504056"/>
              </a:xfrm>
            </p:grpSpPr>
            <p:sp>
              <p:nvSpPr>
                <p:cNvPr id="45" name="フローチャート : 結合子 556"/>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46" name="フローチャート : 結合子 557"/>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47" name="フローチャート : 結合子 558"/>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48" name="フローチャート : 結合子 559"/>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49" name="フローチャート : 結合子 560"/>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50" name="フローチャート : 結合子 561"/>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51" name="フローチャート : 結合子 562"/>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sp>
            <p:nvSpPr>
              <p:cNvPr id="30" name="直方体 29"/>
              <p:cNvSpPr/>
              <p:nvPr/>
            </p:nvSpPr>
            <p:spPr>
              <a:xfrm>
                <a:off x="2843673" y="1556361"/>
                <a:ext cx="647869" cy="361070"/>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31" name="グループ化 548"/>
              <p:cNvGrpSpPr>
                <a:grpSpLocks/>
              </p:cNvGrpSpPr>
              <p:nvPr/>
            </p:nvGrpSpPr>
            <p:grpSpPr bwMode="auto">
              <a:xfrm>
                <a:off x="2627784" y="1507050"/>
                <a:ext cx="504056" cy="504056"/>
                <a:chOff x="1331640" y="2204864"/>
                <a:chExt cx="504056" cy="504056"/>
              </a:xfrm>
            </p:grpSpPr>
            <p:sp>
              <p:nvSpPr>
                <p:cNvPr id="36" name="フローチャート : 結合子 549"/>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37" name="フローチャート : 結合子 550"/>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38" name="フローチャート : 結合子 551"/>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41" name="フローチャート : 結合子 552"/>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42" name="フローチャート : 結合子 553"/>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43" name="フローチャート : 結合子 554"/>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44" name="フローチャート : 結合子 555"/>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grpSp>
        <p:sp>
          <p:nvSpPr>
            <p:cNvPr id="22" name="フリーフォーム 539"/>
            <p:cNvSpPr/>
            <p:nvPr/>
          </p:nvSpPr>
          <p:spPr>
            <a:xfrm>
              <a:off x="4859829" y="1484784"/>
              <a:ext cx="1078194"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23" name="フリーフォーム 540"/>
            <p:cNvSpPr/>
            <p:nvPr/>
          </p:nvSpPr>
          <p:spPr>
            <a:xfrm>
              <a:off x="5220285" y="1484784"/>
              <a:ext cx="1078195"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24" name="直方体 23"/>
            <p:cNvSpPr/>
            <p:nvPr/>
          </p:nvSpPr>
          <p:spPr>
            <a:xfrm>
              <a:off x="5028148" y="1677248"/>
              <a:ext cx="935281" cy="287902"/>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25" name="直方体 24"/>
            <p:cNvSpPr/>
            <p:nvPr/>
          </p:nvSpPr>
          <p:spPr>
            <a:xfrm>
              <a:off x="5436242"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26" name="直方体 25"/>
            <p:cNvSpPr/>
            <p:nvPr/>
          </p:nvSpPr>
          <p:spPr>
            <a:xfrm>
              <a:off x="5796699"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grpSp>
        <p:nvGrpSpPr>
          <p:cNvPr id="52" name="グループ化 537"/>
          <p:cNvGrpSpPr>
            <a:grpSpLocks/>
          </p:cNvGrpSpPr>
          <p:nvPr/>
        </p:nvGrpSpPr>
        <p:grpSpPr bwMode="auto">
          <a:xfrm>
            <a:off x="3183649" y="4532130"/>
            <a:ext cx="845765" cy="219487"/>
            <a:chOff x="4211960" y="1484784"/>
            <a:chExt cx="2086520" cy="542399"/>
          </a:xfrm>
        </p:grpSpPr>
        <p:grpSp>
          <p:nvGrpSpPr>
            <p:cNvPr id="53" name="グループ化 538"/>
            <p:cNvGrpSpPr>
              <a:grpSpLocks/>
            </p:cNvGrpSpPr>
            <p:nvPr/>
          </p:nvGrpSpPr>
          <p:grpSpPr bwMode="auto">
            <a:xfrm>
              <a:off x="4211960" y="1484784"/>
              <a:ext cx="1176974" cy="542399"/>
              <a:chOff x="2411760" y="1484784"/>
              <a:chExt cx="1176974" cy="542399"/>
            </a:xfrm>
          </p:grpSpPr>
          <p:sp>
            <p:nvSpPr>
              <p:cNvPr id="59" name="フリーフォーム 544"/>
              <p:cNvSpPr/>
              <p:nvPr/>
            </p:nvSpPr>
            <p:spPr>
              <a:xfrm>
                <a:off x="2411760" y="1484784"/>
                <a:ext cx="1078193"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60" name="フリーフォーム 545"/>
              <p:cNvSpPr/>
              <p:nvPr/>
            </p:nvSpPr>
            <p:spPr>
              <a:xfrm>
                <a:off x="2999288" y="1551590"/>
                <a:ext cx="589116" cy="399244"/>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802845"/>
                  <a:gd name="connsiteY0" fmla="*/ 473826 h 473826"/>
                  <a:gd name="connsiteX1" fmla="*/ 0 w 802845"/>
                  <a:gd name="connsiteY1" fmla="*/ 473826 h 473826"/>
                  <a:gd name="connsiteX2" fmla="*/ 473826 w 802845"/>
                  <a:gd name="connsiteY2" fmla="*/ 0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49976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53218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45" h="473826">
                    <a:moveTo>
                      <a:pt x="0" y="473826"/>
                    </a:moveTo>
                    <a:lnTo>
                      <a:pt x="0" y="473826"/>
                    </a:lnTo>
                    <a:lnTo>
                      <a:pt x="532182" y="5664"/>
                    </a:lnTo>
                    <a:lnTo>
                      <a:pt x="802845" y="0"/>
                    </a:lnTo>
                    <a:lnTo>
                      <a:pt x="258950" y="473811"/>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61" name="グループ化 546"/>
              <p:cNvGrpSpPr>
                <a:grpSpLocks/>
              </p:cNvGrpSpPr>
              <p:nvPr/>
            </p:nvGrpSpPr>
            <p:grpSpPr bwMode="auto">
              <a:xfrm>
                <a:off x="2506034" y="1507050"/>
                <a:ext cx="504056" cy="504056"/>
                <a:chOff x="1331640" y="2204864"/>
                <a:chExt cx="504056" cy="504056"/>
              </a:xfrm>
            </p:grpSpPr>
            <p:sp>
              <p:nvSpPr>
                <p:cNvPr id="71" name="フローチャート : 結合子 556"/>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72" name="フローチャート : 結合子 557"/>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73" name="フローチャート : 結合子 558"/>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74" name="フローチャート : 結合子 559"/>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75" name="フローチャート : 結合子 560"/>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76" name="フローチャート : 結合子 561"/>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77" name="フローチャート : 結合子 562"/>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sp>
            <p:nvSpPr>
              <p:cNvPr id="62" name="直方体 61"/>
              <p:cNvSpPr/>
              <p:nvPr/>
            </p:nvSpPr>
            <p:spPr>
              <a:xfrm>
                <a:off x="2843673" y="1556361"/>
                <a:ext cx="647869" cy="361070"/>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63" name="グループ化 548"/>
              <p:cNvGrpSpPr>
                <a:grpSpLocks/>
              </p:cNvGrpSpPr>
              <p:nvPr/>
            </p:nvGrpSpPr>
            <p:grpSpPr bwMode="auto">
              <a:xfrm>
                <a:off x="2627784" y="1507050"/>
                <a:ext cx="504056" cy="504056"/>
                <a:chOff x="1331640" y="2204864"/>
                <a:chExt cx="504056" cy="504056"/>
              </a:xfrm>
            </p:grpSpPr>
            <p:sp>
              <p:nvSpPr>
                <p:cNvPr id="64" name="フローチャート : 結合子 549"/>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65" name="フローチャート : 結合子 550"/>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66" name="フローチャート : 結合子 551"/>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67" name="フローチャート : 結合子 552"/>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68" name="フローチャート : 結合子 553"/>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69" name="フローチャート : 結合子 554"/>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70" name="フローチャート : 結合子 555"/>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grpSp>
        <p:sp>
          <p:nvSpPr>
            <p:cNvPr id="54" name="フリーフォーム 539"/>
            <p:cNvSpPr/>
            <p:nvPr/>
          </p:nvSpPr>
          <p:spPr>
            <a:xfrm>
              <a:off x="4859829" y="1484784"/>
              <a:ext cx="1078194"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55" name="フリーフォーム 540"/>
            <p:cNvSpPr/>
            <p:nvPr/>
          </p:nvSpPr>
          <p:spPr>
            <a:xfrm>
              <a:off x="5220285" y="1484784"/>
              <a:ext cx="1078195"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56" name="直方体 55"/>
            <p:cNvSpPr/>
            <p:nvPr/>
          </p:nvSpPr>
          <p:spPr>
            <a:xfrm>
              <a:off x="5028148" y="1677248"/>
              <a:ext cx="935281" cy="287902"/>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57" name="直方体 56"/>
            <p:cNvSpPr/>
            <p:nvPr/>
          </p:nvSpPr>
          <p:spPr>
            <a:xfrm>
              <a:off x="5436242"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58" name="直方体 57"/>
            <p:cNvSpPr/>
            <p:nvPr/>
          </p:nvSpPr>
          <p:spPr>
            <a:xfrm>
              <a:off x="5796699"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grpSp>
        <p:nvGrpSpPr>
          <p:cNvPr id="78" name="グループ化 537"/>
          <p:cNvGrpSpPr>
            <a:grpSpLocks/>
          </p:cNvGrpSpPr>
          <p:nvPr/>
        </p:nvGrpSpPr>
        <p:grpSpPr bwMode="auto">
          <a:xfrm>
            <a:off x="4046755" y="4625831"/>
            <a:ext cx="845765" cy="219487"/>
            <a:chOff x="4211960" y="1484784"/>
            <a:chExt cx="2086520" cy="542399"/>
          </a:xfrm>
        </p:grpSpPr>
        <p:grpSp>
          <p:nvGrpSpPr>
            <p:cNvPr id="79" name="グループ化 538"/>
            <p:cNvGrpSpPr>
              <a:grpSpLocks/>
            </p:cNvGrpSpPr>
            <p:nvPr/>
          </p:nvGrpSpPr>
          <p:grpSpPr bwMode="auto">
            <a:xfrm>
              <a:off x="4211960" y="1484784"/>
              <a:ext cx="1176974" cy="542399"/>
              <a:chOff x="2411760" y="1484784"/>
              <a:chExt cx="1176974" cy="542399"/>
            </a:xfrm>
          </p:grpSpPr>
          <p:sp>
            <p:nvSpPr>
              <p:cNvPr id="85" name="フリーフォーム 544"/>
              <p:cNvSpPr/>
              <p:nvPr/>
            </p:nvSpPr>
            <p:spPr>
              <a:xfrm>
                <a:off x="2411760" y="1484784"/>
                <a:ext cx="1078193"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86" name="フリーフォーム 545"/>
              <p:cNvSpPr/>
              <p:nvPr/>
            </p:nvSpPr>
            <p:spPr>
              <a:xfrm>
                <a:off x="2999288" y="1551590"/>
                <a:ext cx="589116" cy="399244"/>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802845"/>
                  <a:gd name="connsiteY0" fmla="*/ 473826 h 473826"/>
                  <a:gd name="connsiteX1" fmla="*/ 0 w 802845"/>
                  <a:gd name="connsiteY1" fmla="*/ 473826 h 473826"/>
                  <a:gd name="connsiteX2" fmla="*/ 473826 w 802845"/>
                  <a:gd name="connsiteY2" fmla="*/ 0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49976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53218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45" h="473826">
                    <a:moveTo>
                      <a:pt x="0" y="473826"/>
                    </a:moveTo>
                    <a:lnTo>
                      <a:pt x="0" y="473826"/>
                    </a:lnTo>
                    <a:lnTo>
                      <a:pt x="532182" y="5664"/>
                    </a:lnTo>
                    <a:lnTo>
                      <a:pt x="802845" y="0"/>
                    </a:lnTo>
                    <a:lnTo>
                      <a:pt x="258950" y="473811"/>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87" name="グループ化 546"/>
              <p:cNvGrpSpPr>
                <a:grpSpLocks/>
              </p:cNvGrpSpPr>
              <p:nvPr/>
            </p:nvGrpSpPr>
            <p:grpSpPr bwMode="auto">
              <a:xfrm>
                <a:off x="2506034" y="1507050"/>
                <a:ext cx="504056" cy="504056"/>
                <a:chOff x="1331640" y="2204864"/>
                <a:chExt cx="504056" cy="504056"/>
              </a:xfrm>
            </p:grpSpPr>
            <p:sp>
              <p:nvSpPr>
                <p:cNvPr id="97" name="フローチャート : 結合子 556"/>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98" name="フローチャート : 結合子 557"/>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99" name="フローチャート : 結合子 558"/>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00" name="フローチャート : 結合子 559"/>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01" name="フローチャート : 結合子 560"/>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02" name="フローチャート : 結合子 561"/>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03" name="フローチャート : 結合子 562"/>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sp>
            <p:nvSpPr>
              <p:cNvPr id="88" name="直方体 87"/>
              <p:cNvSpPr/>
              <p:nvPr/>
            </p:nvSpPr>
            <p:spPr>
              <a:xfrm>
                <a:off x="2843673" y="1556361"/>
                <a:ext cx="647869" cy="361070"/>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89" name="グループ化 548"/>
              <p:cNvGrpSpPr>
                <a:grpSpLocks/>
              </p:cNvGrpSpPr>
              <p:nvPr/>
            </p:nvGrpSpPr>
            <p:grpSpPr bwMode="auto">
              <a:xfrm>
                <a:off x="2627784" y="1507050"/>
                <a:ext cx="504056" cy="504056"/>
                <a:chOff x="1331640" y="2204864"/>
                <a:chExt cx="504056" cy="504056"/>
              </a:xfrm>
            </p:grpSpPr>
            <p:sp>
              <p:nvSpPr>
                <p:cNvPr id="90" name="フローチャート : 結合子 549"/>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91" name="フローチャート : 結合子 550"/>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92" name="フローチャート : 結合子 551"/>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93" name="フローチャート : 結合子 552"/>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94" name="フローチャート : 結合子 553"/>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95" name="フローチャート : 結合子 554"/>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96" name="フローチャート : 結合子 555"/>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grpSp>
        <p:sp>
          <p:nvSpPr>
            <p:cNvPr id="80" name="フリーフォーム 539"/>
            <p:cNvSpPr/>
            <p:nvPr/>
          </p:nvSpPr>
          <p:spPr>
            <a:xfrm>
              <a:off x="4859829" y="1484784"/>
              <a:ext cx="1078194"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81" name="フリーフォーム 540"/>
            <p:cNvSpPr/>
            <p:nvPr/>
          </p:nvSpPr>
          <p:spPr>
            <a:xfrm>
              <a:off x="5220285" y="1484784"/>
              <a:ext cx="1078195"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82" name="直方体 81"/>
            <p:cNvSpPr/>
            <p:nvPr/>
          </p:nvSpPr>
          <p:spPr>
            <a:xfrm>
              <a:off x="5028148" y="1677248"/>
              <a:ext cx="935281" cy="287902"/>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83" name="直方体 82"/>
            <p:cNvSpPr/>
            <p:nvPr/>
          </p:nvSpPr>
          <p:spPr>
            <a:xfrm>
              <a:off x="5436242"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84" name="直方体 83"/>
            <p:cNvSpPr/>
            <p:nvPr/>
          </p:nvSpPr>
          <p:spPr>
            <a:xfrm>
              <a:off x="5796699"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grpSp>
        <p:nvGrpSpPr>
          <p:cNvPr id="104" name="グループ化 537"/>
          <p:cNvGrpSpPr>
            <a:grpSpLocks/>
          </p:cNvGrpSpPr>
          <p:nvPr/>
        </p:nvGrpSpPr>
        <p:grpSpPr bwMode="auto">
          <a:xfrm>
            <a:off x="4960682" y="4594338"/>
            <a:ext cx="845765" cy="219487"/>
            <a:chOff x="4211960" y="1484784"/>
            <a:chExt cx="2086520" cy="542399"/>
          </a:xfrm>
        </p:grpSpPr>
        <p:grpSp>
          <p:nvGrpSpPr>
            <p:cNvPr id="105" name="グループ化 538"/>
            <p:cNvGrpSpPr>
              <a:grpSpLocks/>
            </p:cNvGrpSpPr>
            <p:nvPr/>
          </p:nvGrpSpPr>
          <p:grpSpPr bwMode="auto">
            <a:xfrm>
              <a:off x="4211960" y="1484784"/>
              <a:ext cx="1176974" cy="542399"/>
              <a:chOff x="2411760" y="1484784"/>
              <a:chExt cx="1176974" cy="542399"/>
            </a:xfrm>
          </p:grpSpPr>
          <p:sp>
            <p:nvSpPr>
              <p:cNvPr id="111" name="フリーフォーム 544"/>
              <p:cNvSpPr/>
              <p:nvPr/>
            </p:nvSpPr>
            <p:spPr>
              <a:xfrm>
                <a:off x="2411760" y="1484784"/>
                <a:ext cx="1078193"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12" name="フリーフォーム 545"/>
              <p:cNvSpPr/>
              <p:nvPr/>
            </p:nvSpPr>
            <p:spPr>
              <a:xfrm>
                <a:off x="2999288" y="1551590"/>
                <a:ext cx="589116" cy="399244"/>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802845"/>
                  <a:gd name="connsiteY0" fmla="*/ 473826 h 473826"/>
                  <a:gd name="connsiteX1" fmla="*/ 0 w 802845"/>
                  <a:gd name="connsiteY1" fmla="*/ 473826 h 473826"/>
                  <a:gd name="connsiteX2" fmla="*/ 473826 w 802845"/>
                  <a:gd name="connsiteY2" fmla="*/ 0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49976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53218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45" h="473826">
                    <a:moveTo>
                      <a:pt x="0" y="473826"/>
                    </a:moveTo>
                    <a:lnTo>
                      <a:pt x="0" y="473826"/>
                    </a:lnTo>
                    <a:lnTo>
                      <a:pt x="532182" y="5664"/>
                    </a:lnTo>
                    <a:lnTo>
                      <a:pt x="802845" y="0"/>
                    </a:lnTo>
                    <a:lnTo>
                      <a:pt x="258950" y="473811"/>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113" name="グループ化 546"/>
              <p:cNvGrpSpPr>
                <a:grpSpLocks/>
              </p:cNvGrpSpPr>
              <p:nvPr/>
            </p:nvGrpSpPr>
            <p:grpSpPr bwMode="auto">
              <a:xfrm>
                <a:off x="2506034" y="1507050"/>
                <a:ext cx="504056" cy="504056"/>
                <a:chOff x="1331640" y="2204864"/>
                <a:chExt cx="504056" cy="504056"/>
              </a:xfrm>
            </p:grpSpPr>
            <p:sp>
              <p:nvSpPr>
                <p:cNvPr id="123" name="フローチャート : 結合子 556"/>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24" name="フローチャート : 結合子 557"/>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25" name="フローチャート : 結合子 558"/>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26" name="フローチャート : 結合子 559"/>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27" name="フローチャート : 結合子 560"/>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28" name="フローチャート : 結合子 561"/>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29" name="フローチャート : 結合子 562"/>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sp>
            <p:nvSpPr>
              <p:cNvPr id="114" name="直方体 113"/>
              <p:cNvSpPr/>
              <p:nvPr/>
            </p:nvSpPr>
            <p:spPr>
              <a:xfrm>
                <a:off x="2843673" y="1556361"/>
                <a:ext cx="647869" cy="361070"/>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115" name="グループ化 548"/>
              <p:cNvGrpSpPr>
                <a:grpSpLocks/>
              </p:cNvGrpSpPr>
              <p:nvPr/>
            </p:nvGrpSpPr>
            <p:grpSpPr bwMode="auto">
              <a:xfrm>
                <a:off x="2627784" y="1507050"/>
                <a:ext cx="504056" cy="504056"/>
                <a:chOff x="1331640" y="2204864"/>
                <a:chExt cx="504056" cy="504056"/>
              </a:xfrm>
            </p:grpSpPr>
            <p:sp>
              <p:nvSpPr>
                <p:cNvPr id="116" name="フローチャート : 結合子 549"/>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17" name="フローチャート : 結合子 550"/>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18" name="フローチャート : 結合子 551"/>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19" name="フローチャート : 結合子 552"/>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20" name="フローチャート : 結合子 553"/>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21" name="フローチャート : 結合子 554"/>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22" name="フローチャート : 結合子 555"/>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grpSp>
        <p:sp>
          <p:nvSpPr>
            <p:cNvPr id="106" name="フリーフォーム 539"/>
            <p:cNvSpPr/>
            <p:nvPr/>
          </p:nvSpPr>
          <p:spPr>
            <a:xfrm>
              <a:off x="4859829" y="1484784"/>
              <a:ext cx="1078194"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07" name="フリーフォーム 540"/>
            <p:cNvSpPr/>
            <p:nvPr/>
          </p:nvSpPr>
          <p:spPr>
            <a:xfrm>
              <a:off x="5220285" y="1484784"/>
              <a:ext cx="1078195"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08" name="直方体 107"/>
            <p:cNvSpPr/>
            <p:nvPr/>
          </p:nvSpPr>
          <p:spPr>
            <a:xfrm>
              <a:off x="5028148" y="1677248"/>
              <a:ext cx="935281" cy="287902"/>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09" name="直方体 108"/>
            <p:cNvSpPr/>
            <p:nvPr/>
          </p:nvSpPr>
          <p:spPr>
            <a:xfrm>
              <a:off x="5436242"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10" name="直方体 109"/>
            <p:cNvSpPr/>
            <p:nvPr/>
          </p:nvSpPr>
          <p:spPr>
            <a:xfrm>
              <a:off x="5796699"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grpSp>
        <p:nvGrpSpPr>
          <p:cNvPr id="130" name="グループ化 537"/>
          <p:cNvGrpSpPr>
            <a:grpSpLocks/>
          </p:cNvGrpSpPr>
          <p:nvPr/>
        </p:nvGrpSpPr>
        <p:grpSpPr bwMode="auto">
          <a:xfrm>
            <a:off x="5784203" y="4420155"/>
            <a:ext cx="845765" cy="219487"/>
            <a:chOff x="4211960" y="1484784"/>
            <a:chExt cx="2086520" cy="542399"/>
          </a:xfrm>
        </p:grpSpPr>
        <p:grpSp>
          <p:nvGrpSpPr>
            <p:cNvPr id="131" name="グループ化 538"/>
            <p:cNvGrpSpPr>
              <a:grpSpLocks/>
            </p:cNvGrpSpPr>
            <p:nvPr/>
          </p:nvGrpSpPr>
          <p:grpSpPr bwMode="auto">
            <a:xfrm>
              <a:off x="4211960" y="1484784"/>
              <a:ext cx="1176974" cy="542399"/>
              <a:chOff x="2411760" y="1484784"/>
              <a:chExt cx="1176974" cy="542399"/>
            </a:xfrm>
          </p:grpSpPr>
          <p:sp>
            <p:nvSpPr>
              <p:cNvPr id="137" name="フリーフォーム 544"/>
              <p:cNvSpPr/>
              <p:nvPr/>
            </p:nvSpPr>
            <p:spPr>
              <a:xfrm>
                <a:off x="2411760" y="1484784"/>
                <a:ext cx="1078193"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38" name="フリーフォーム 545"/>
              <p:cNvSpPr/>
              <p:nvPr/>
            </p:nvSpPr>
            <p:spPr>
              <a:xfrm>
                <a:off x="2999288" y="1551590"/>
                <a:ext cx="589116" cy="399244"/>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802845"/>
                  <a:gd name="connsiteY0" fmla="*/ 473826 h 473826"/>
                  <a:gd name="connsiteX1" fmla="*/ 0 w 802845"/>
                  <a:gd name="connsiteY1" fmla="*/ 473826 h 473826"/>
                  <a:gd name="connsiteX2" fmla="*/ 473826 w 802845"/>
                  <a:gd name="connsiteY2" fmla="*/ 0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49976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53218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45" h="473826">
                    <a:moveTo>
                      <a:pt x="0" y="473826"/>
                    </a:moveTo>
                    <a:lnTo>
                      <a:pt x="0" y="473826"/>
                    </a:lnTo>
                    <a:lnTo>
                      <a:pt x="532182" y="5664"/>
                    </a:lnTo>
                    <a:lnTo>
                      <a:pt x="802845" y="0"/>
                    </a:lnTo>
                    <a:lnTo>
                      <a:pt x="258950" y="473811"/>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139" name="グループ化 546"/>
              <p:cNvGrpSpPr>
                <a:grpSpLocks/>
              </p:cNvGrpSpPr>
              <p:nvPr/>
            </p:nvGrpSpPr>
            <p:grpSpPr bwMode="auto">
              <a:xfrm>
                <a:off x="2506034" y="1507050"/>
                <a:ext cx="504056" cy="504056"/>
                <a:chOff x="1331640" y="2204864"/>
                <a:chExt cx="504056" cy="504056"/>
              </a:xfrm>
            </p:grpSpPr>
            <p:sp>
              <p:nvSpPr>
                <p:cNvPr id="149" name="フローチャート : 結合子 556"/>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50" name="フローチャート : 結合子 557"/>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51" name="フローチャート : 結合子 558"/>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52" name="フローチャート : 結合子 559"/>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53" name="フローチャート : 結合子 560"/>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54" name="フローチャート : 結合子 561"/>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55" name="フローチャート : 結合子 562"/>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sp>
            <p:nvSpPr>
              <p:cNvPr id="140" name="直方体 139"/>
              <p:cNvSpPr/>
              <p:nvPr/>
            </p:nvSpPr>
            <p:spPr>
              <a:xfrm>
                <a:off x="2843673" y="1556361"/>
                <a:ext cx="647869" cy="361070"/>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141" name="グループ化 548"/>
              <p:cNvGrpSpPr>
                <a:grpSpLocks/>
              </p:cNvGrpSpPr>
              <p:nvPr/>
            </p:nvGrpSpPr>
            <p:grpSpPr bwMode="auto">
              <a:xfrm>
                <a:off x="2627784" y="1507050"/>
                <a:ext cx="504056" cy="504056"/>
                <a:chOff x="1331640" y="2204864"/>
                <a:chExt cx="504056" cy="504056"/>
              </a:xfrm>
            </p:grpSpPr>
            <p:sp>
              <p:nvSpPr>
                <p:cNvPr id="142" name="フローチャート : 結合子 549"/>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43" name="フローチャート : 結合子 550"/>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44" name="フローチャート : 結合子 551"/>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45" name="フローチャート : 結合子 552"/>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46" name="フローチャート : 結合子 553"/>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47" name="フローチャート : 結合子 554"/>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48" name="フローチャート : 結合子 555"/>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grpSp>
        <p:sp>
          <p:nvSpPr>
            <p:cNvPr id="132" name="フリーフォーム 539"/>
            <p:cNvSpPr/>
            <p:nvPr/>
          </p:nvSpPr>
          <p:spPr>
            <a:xfrm>
              <a:off x="4859829" y="1484784"/>
              <a:ext cx="1078194"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33" name="フリーフォーム 540"/>
            <p:cNvSpPr/>
            <p:nvPr/>
          </p:nvSpPr>
          <p:spPr>
            <a:xfrm>
              <a:off x="5220285" y="1484784"/>
              <a:ext cx="1078195"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34" name="直方体 133"/>
            <p:cNvSpPr/>
            <p:nvPr/>
          </p:nvSpPr>
          <p:spPr>
            <a:xfrm>
              <a:off x="5028148" y="1677248"/>
              <a:ext cx="935281" cy="287902"/>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35" name="直方体 134"/>
            <p:cNvSpPr/>
            <p:nvPr/>
          </p:nvSpPr>
          <p:spPr>
            <a:xfrm>
              <a:off x="5436242"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36" name="直方体 135"/>
            <p:cNvSpPr/>
            <p:nvPr/>
          </p:nvSpPr>
          <p:spPr>
            <a:xfrm>
              <a:off x="5796699"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grpSp>
        <p:nvGrpSpPr>
          <p:cNvPr id="156" name="グループ化 537"/>
          <p:cNvGrpSpPr>
            <a:grpSpLocks/>
          </p:cNvGrpSpPr>
          <p:nvPr/>
        </p:nvGrpSpPr>
        <p:grpSpPr bwMode="auto">
          <a:xfrm>
            <a:off x="6606202" y="4127484"/>
            <a:ext cx="845765" cy="219487"/>
            <a:chOff x="4211960" y="1484784"/>
            <a:chExt cx="2086520" cy="542399"/>
          </a:xfrm>
        </p:grpSpPr>
        <p:grpSp>
          <p:nvGrpSpPr>
            <p:cNvPr id="157" name="グループ化 538"/>
            <p:cNvGrpSpPr>
              <a:grpSpLocks/>
            </p:cNvGrpSpPr>
            <p:nvPr/>
          </p:nvGrpSpPr>
          <p:grpSpPr bwMode="auto">
            <a:xfrm>
              <a:off x="4211960" y="1484784"/>
              <a:ext cx="1176974" cy="542399"/>
              <a:chOff x="2411760" y="1484784"/>
              <a:chExt cx="1176974" cy="542399"/>
            </a:xfrm>
          </p:grpSpPr>
          <p:sp>
            <p:nvSpPr>
              <p:cNvPr id="163" name="フリーフォーム 544"/>
              <p:cNvSpPr/>
              <p:nvPr/>
            </p:nvSpPr>
            <p:spPr>
              <a:xfrm>
                <a:off x="2411760" y="1484784"/>
                <a:ext cx="1078193"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64" name="フリーフォーム 545"/>
              <p:cNvSpPr/>
              <p:nvPr/>
            </p:nvSpPr>
            <p:spPr>
              <a:xfrm>
                <a:off x="2999288" y="1551590"/>
                <a:ext cx="589116" cy="399244"/>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802845"/>
                  <a:gd name="connsiteY0" fmla="*/ 473826 h 473826"/>
                  <a:gd name="connsiteX1" fmla="*/ 0 w 802845"/>
                  <a:gd name="connsiteY1" fmla="*/ 473826 h 473826"/>
                  <a:gd name="connsiteX2" fmla="*/ 473826 w 802845"/>
                  <a:gd name="connsiteY2" fmla="*/ 0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49976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 name="connsiteX0" fmla="*/ 0 w 802845"/>
                  <a:gd name="connsiteY0" fmla="*/ 473826 h 473826"/>
                  <a:gd name="connsiteX1" fmla="*/ 0 w 802845"/>
                  <a:gd name="connsiteY1" fmla="*/ 473826 h 473826"/>
                  <a:gd name="connsiteX2" fmla="*/ 532182 w 802845"/>
                  <a:gd name="connsiteY2" fmla="*/ 5664 h 473826"/>
                  <a:gd name="connsiteX3" fmla="*/ 802845 w 802845"/>
                  <a:gd name="connsiteY3" fmla="*/ 0 h 473826"/>
                  <a:gd name="connsiteX4" fmla="*/ 258950 w 802845"/>
                  <a:gd name="connsiteY4" fmla="*/ 473811 h 473826"/>
                  <a:gd name="connsiteX5" fmla="*/ 0 w 802845"/>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45" h="473826">
                    <a:moveTo>
                      <a:pt x="0" y="473826"/>
                    </a:moveTo>
                    <a:lnTo>
                      <a:pt x="0" y="473826"/>
                    </a:lnTo>
                    <a:lnTo>
                      <a:pt x="532182" y="5664"/>
                    </a:lnTo>
                    <a:lnTo>
                      <a:pt x="802845" y="0"/>
                    </a:lnTo>
                    <a:lnTo>
                      <a:pt x="258950" y="473811"/>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165" name="グループ化 546"/>
              <p:cNvGrpSpPr>
                <a:grpSpLocks/>
              </p:cNvGrpSpPr>
              <p:nvPr/>
            </p:nvGrpSpPr>
            <p:grpSpPr bwMode="auto">
              <a:xfrm>
                <a:off x="2506034" y="1507050"/>
                <a:ext cx="504056" cy="504056"/>
                <a:chOff x="1331640" y="2204864"/>
                <a:chExt cx="504056" cy="504056"/>
              </a:xfrm>
            </p:grpSpPr>
            <p:sp>
              <p:nvSpPr>
                <p:cNvPr id="175" name="フローチャート : 結合子 556"/>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76" name="フローチャート : 結合子 557"/>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77" name="フローチャート : 結合子 558"/>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78" name="フローチャート : 結合子 559"/>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79" name="フローチャート : 結合子 560"/>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80" name="フローチャート : 結合子 561"/>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81" name="フローチャート : 結合子 562"/>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sp>
            <p:nvSpPr>
              <p:cNvPr id="166" name="直方体 165"/>
              <p:cNvSpPr/>
              <p:nvPr/>
            </p:nvSpPr>
            <p:spPr>
              <a:xfrm>
                <a:off x="2843673" y="1556361"/>
                <a:ext cx="647869" cy="361070"/>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nvGrpSpPr>
              <p:cNvPr id="167" name="グループ化 548"/>
              <p:cNvGrpSpPr>
                <a:grpSpLocks/>
              </p:cNvGrpSpPr>
              <p:nvPr/>
            </p:nvGrpSpPr>
            <p:grpSpPr bwMode="auto">
              <a:xfrm>
                <a:off x="2627784" y="1507050"/>
                <a:ext cx="504056" cy="504056"/>
                <a:chOff x="1331640" y="2204864"/>
                <a:chExt cx="504056" cy="504056"/>
              </a:xfrm>
            </p:grpSpPr>
            <p:sp>
              <p:nvSpPr>
                <p:cNvPr id="168" name="フローチャート : 結合子 549"/>
                <p:cNvSpPr/>
                <p:nvPr/>
              </p:nvSpPr>
              <p:spPr>
                <a:xfrm>
                  <a:off x="1763688" y="220486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69" name="フローチャート : 結合子 550"/>
                <p:cNvSpPr/>
                <p:nvPr/>
              </p:nvSpPr>
              <p:spPr>
                <a:xfrm>
                  <a:off x="1691680" y="227687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70" name="フローチャート : 結合子 551"/>
                <p:cNvSpPr/>
                <p:nvPr/>
              </p:nvSpPr>
              <p:spPr>
                <a:xfrm>
                  <a:off x="1619672" y="2348880"/>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71" name="フローチャート : 結合子 552"/>
                <p:cNvSpPr/>
                <p:nvPr/>
              </p:nvSpPr>
              <p:spPr>
                <a:xfrm>
                  <a:off x="1547664" y="2420888"/>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72" name="フローチャート : 結合子 553"/>
                <p:cNvSpPr/>
                <p:nvPr/>
              </p:nvSpPr>
              <p:spPr>
                <a:xfrm>
                  <a:off x="1475656" y="2492896"/>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73" name="フローチャート : 結合子 554"/>
                <p:cNvSpPr/>
                <p:nvPr/>
              </p:nvSpPr>
              <p:spPr>
                <a:xfrm>
                  <a:off x="1403648" y="2564904"/>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sp>
              <p:nvSpPr>
                <p:cNvPr id="174" name="フローチャート : 結合子 555"/>
                <p:cNvSpPr/>
                <p:nvPr/>
              </p:nvSpPr>
              <p:spPr>
                <a:xfrm>
                  <a:off x="1331640" y="2636912"/>
                  <a:ext cx="72008" cy="72008"/>
                </a:xfrm>
                <a:prstGeom prst="flowChartConnector">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sz="1400"/>
                </a:p>
              </p:txBody>
            </p:sp>
          </p:grpSp>
        </p:grpSp>
        <p:sp>
          <p:nvSpPr>
            <p:cNvPr id="158" name="フリーフォーム 539"/>
            <p:cNvSpPr/>
            <p:nvPr/>
          </p:nvSpPr>
          <p:spPr>
            <a:xfrm>
              <a:off x="4859829" y="1484784"/>
              <a:ext cx="1078194"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59" name="フリーフォーム 540"/>
            <p:cNvSpPr/>
            <p:nvPr/>
          </p:nvSpPr>
          <p:spPr>
            <a:xfrm>
              <a:off x="5220285" y="1484784"/>
              <a:ext cx="1078195" cy="542399"/>
            </a:xfrm>
            <a:custGeom>
              <a:avLst/>
              <a:gdLst>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41069 w 731520"/>
                <a:gd name="connsiteY4" fmla="*/ 490451 h 490451"/>
                <a:gd name="connsiteX5" fmla="*/ 0 w 731520"/>
                <a:gd name="connsiteY5" fmla="*/ 473826 h 490451"/>
                <a:gd name="connsiteX0" fmla="*/ 0 w 731520"/>
                <a:gd name="connsiteY0" fmla="*/ 473826 h 490451"/>
                <a:gd name="connsiteX1" fmla="*/ 0 w 731520"/>
                <a:gd name="connsiteY1" fmla="*/ 473826 h 490451"/>
                <a:gd name="connsiteX2" fmla="*/ 473826 w 731520"/>
                <a:gd name="connsiteY2" fmla="*/ 0 h 490451"/>
                <a:gd name="connsiteX3" fmla="*/ 731520 w 731520"/>
                <a:gd name="connsiteY3" fmla="*/ 0 h 490451"/>
                <a:gd name="connsiteX4" fmla="*/ 232756 w 731520"/>
                <a:gd name="connsiteY4" fmla="*/ 490451 h 490451"/>
                <a:gd name="connsiteX5" fmla="*/ 0 w 731520"/>
                <a:gd name="connsiteY5" fmla="*/ 473826 h 490451"/>
                <a:gd name="connsiteX0" fmla="*/ 0 w 731520"/>
                <a:gd name="connsiteY0" fmla="*/ 473826 h 475890"/>
                <a:gd name="connsiteX1" fmla="*/ 0 w 731520"/>
                <a:gd name="connsiteY1" fmla="*/ 473826 h 475890"/>
                <a:gd name="connsiteX2" fmla="*/ 473826 w 731520"/>
                <a:gd name="connsiteY2" fmla="*/ 0 h 475890"/>
                <a:gd name="connsiteX3" fmla="*/ 731520 w 731520"/>
                <a:gd name="connsiteY3" fmla="*/ 0 h 475890"/>
                <a:gd name="connsiteX4" fmla="*/ 251806 w 731520"/>
                <a:gd name="connsiteY4" fmla="*/ 475890 h 475890"/>
                <a:gd name="connsiteX5" fmla="*/ 0 w 731520"/>
                <a:gd name="connsiteY5" fmla="*/ 473826 h 475890"/>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69650 h 473826"/>
                <a:gd name="connsiteX5" fmla="*/ 0 w 731520"/>
                <a:gd name="connsiteY5" fmla="*/ 473826 h 473826"/>
                <a:gd name="connsiteX0" fmla="*/ 0 w 731520"/>
                <a:gd name="connsiteY0" fmla="*/ 473826 h 473826"/>
                <a:gd name="connsiteX1" fmla="*/ 0 w 731520"/>
                <a:gd name="connsiteY1" fmla="*/ 473826 h 473826"/>
                <a:gd name="connsiteX2" fmla="*/ 473826 w 731520"/>
                <a:gd name="connsiteY2" fmla="*/ 0 h 473826"/>
                <a:gd name="connsiteX3" fmla="*/ 731520 w 731520"/>
                <a:gd name="connsiteY3" fmla="*/ 0 h 473826"/>
                <a:gd name="connsiteX4" fmla="*/ 258950 w 731520"/>
                <a:gd name="connsiteY4" fmla="*/ 473811 h 473826"/>
                <a:gd name="connsiteX5" fmla="*/ 0 w 731520"/>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258950 w 912951"/>
                <a:gd name="connsiteY4" fmla="*/ 473811 h 473826"/>
                <a:gd name="connsiteX5" fmla="*/ 0 w 912951"/>
                <a:gd name="connsiteY5" fmla="*/ 473826 h 473826"/>
                <a:gd name="connsiteX0" fmla="*/ 0 w 912951"/>
                <a:gd name="connsiteY0" fmla="*/ 473826 h 473826"/>
                <a:gd name="connsiteX1" fmla="*/ 0 w 912951"/>
                <a:gd name="connsiteY1" fmla="*/ 473826 h 473826"/>
                <a:gd name="connsiteX2" fmla="*/ 473826 w 912951"/>
                <a:gd name="connsiteY2" fmla="*/ 0 h 473826"/>
                <a:gd name="connsiteX3" fmla="*/ 912951 w 912951"/>
                <a:gd name="connsiteY3" fmla="*/ 0 h 473826"/>
                <a:gd name="connsiteX4" fmla="*/ 460540 w 912951"/>
                <a:gd name="connsiteY4" fmla="*/ 469650 h 473826"/>
                <a:gd name="connsiteX5" fmla="*/ 0 w 912951"/>
                <a:gd name="connsiteY5" fmla="*/ 473826 h 47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951" h="473826">
                  <a:moveTo>
                    <a:pt x="0" y="473826"/>
                  </a:moveTo>
                  <a:lnTo>
                    <a:pt x="0" y="473826"/>
                  </a:lnTo>
                  <a:lnTo>
                    <a:pt x="473826" y="0"/>
                  </a:lnTo>
                  <a:lnTo>
                    <a:pt x="912951" y="0"/>
                  </a:lnTo>
                  <a:lnTo>
                    <a:pt x="460540" y="469650"/>
                  </a:lnTo>
                  <a:lnTo>
                    <a:pt x="0" y="47382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60" name="直方体 159"/>
            <p:cNvSpPr/>
            <p:nvPr/>
          </p:nvSpPr>
          <p:spPr>
            <a:xfrm>
              <a:off x="5028148" y="1677248"/>
              <a:ext cx="935281" cy="287902"/>
            </a:xfrm>
            <a:prstGeom prst="cube">
              <a:avLst>
                <a:gd name="adj" fmla="val 8931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61" name="直方体 160"/>
            <p:cNvSpPr/>
            <p:nvPr/>
          </p:nvSpPr>
          <p:spPr>
            <a:xfrm>
              <a:off x="5436242"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sp>
          <p:nvSpPr>
            <p:cNvPr id="162" name="直方体 161"/>
            <p:cNvSpPr/>
            <p:nvPr/>
          </p:nvSpPr>
          <p:spPr>
            <a:xfrm>
              <a:off x="5796699" y="1556361"/>
              <a:ext cx="215956" cy="73168"/>
            </a:xfrm>
            <a:prstGeom prst="cube">
              <a:avLst>
                <a:gd name="adj" fmla="val 56249"/>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400"/>
            </a:p>
          </p:txBody>
        </p:sp>
      </p:grpSp>
      <p:sp>
        <p:nvSpPr>
          <p:cNvPr id="183" name="右矢印 3">
            <a:extLst>
              <a:ext uri="{FF2B5EF4-FFF2-40B4-BE49-F238E27FC236}">
                <a16:creationId xmlns:a16="http://schemas.microsoft.com/office/drawing/2014/main" id="{4D297F9C-5B0C-46C6-9512-8C3D6F69A1F0}"/>
              </a:ext>
            </a:extLst>
          </p:cNvPr>
          <p:cNvSpPr/>
          <p:nvPr/>
        </p:nvSpPr>
        <p:spPr>
          <a:xfrm rot="5400000">
            <a:off x="195845" y="2668032"/>
            <a:ext cx="2108422" cy="11781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3600" dirty="0"/>
              <a:t>ニーズ</a:t>
            </a:r>
          </a:p>
        </p:txBody>
      </p:sp>
      <p:sp>
        <p:nvSpPr>
          <p:cNvPr id="184" name="右矢印 3">
            <a:extLst>
              <a:ext uri="{FF2B5EF4-FFF2-40B4-BE49-F238E27FC236}">
                <a16:creationId xmlns:a16="http://schemas.microsoft.com/office/drawing/2014/main" id="{19C63C6F-63DE-4ED8-8108-4A4FE539EF7F}"/>
              </a:ext>
            </a:extLst>
          </p:cNvPr>
          <p:cNvSpPr/>
          <p:nvPr/>
        </p:nvSpPr>
        <p:spPr>
          <a:xfrm rot="16200000">
            <a:off x="6958808" y="4154032"/>
            <a:ext cx="2318504" cy="11781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3600" dirty="0"/>
              <a:t>シーズ</a:t>
            </a:r>
          </a:p>
        </p:txBody>
      </p:sp>
      <p:sp>
        <p:nvSpPr>
          <p:cNvPr id="185" name="テキスト ボックス 184">
            <a:extLst>
              <a:ext uri="{FF2B5EF4-FFF2-40B4-BE49-F238E27FC236}">
                <a16:creationId xmlns:a16="http://schemas.microsoft.com/office/drawing/2014/main" id="{1D594B74-6185-4FD8-B2E7-B5E502839136}"/>
              </a:ext>
            </a:extLst>
          </p:cNvPr>
          <p:cNvSpPr txBox="1"/>
          <p:nvPr/>
        </p:nvSpPr>
        <p:spPr>
          <a:xfrm>
            <a:off x="3052547" y="2526475"/>
            <a:ext cx="3068469" cy="584775"/>
          </a:xfrm>
          <a:prstGeom prst="rect">
            <a:avLst/>
          </a:prstGeom>
          <a:noFill/>
        </p:spPr>
        <p:txBody>
          <a:bodyPr wrap="none" rtlCol="0">
            <a:spAutoFit/>
          </a:bodyPr>
          <a:lstStyle/>
          <a:p>
            <a:pPr algn="ctr"/>
            <a:r>
              <a:rPr kumimoji="1" lang="ja-JP" altLang="en-US" sz="3200" b="1" dirty="0">
                <a:solidFill>
                  <a:srgbClr val="0000FF"/>
                </a:solidFill>
              </a:rPr>
              <a:t>課題先進国日本</a:t>
            </a:r>
          </a:p>
        </p:txBody>
      </p:sp>
      <p:sp>
        <p:nvSpPr>
          <p:cNvPr id="39" name="テキスト ボックス 38"/>
          <p:cNvSpPr txBox="1"/>
          <p:nvPr/>
        </p:nvSpPr>
        <p:spPr>
          <a:xfrm>
            <a:off x="1838143" y="3298841"/>
            <a:ext cx="5716436" cy="1077218"/>
          </a:xfrm>
          <a:prstGeom prst="rect">
            <a:avLst/>
          </a:prstGeom>
          <a:noFill/>
        </p:spPr>
        <p:txBody>
          <a:bodyPr wrap="square" rtlCol="0">
            <a:spAutoFit/>
          </a:bodyPr>
          <a:lstStyle/>
          <a:p>
            <a:pPr algn="ctr"/>
            <a:r>
              <a:rPr kumimoji="1" lang="en-US" altLang="ja-JP" sz="3200" b="1" dirty="0"/>
              <a:t>Leafony</a:t>
            </a:r>
            <a:r>
              <a:rPr kumimoji="1" lang="ja-JP" altLang="en-US" sz="3200" b="1" dirty="0"/>
              <a:t>プラットフォーム</a:t>
            </a:r>
            <a:endParaRPr kumimoji="1" lang="en-US" altLang="ja-JP" sz="3200" b="1" dirty="0"/>
          </a:p>
          <a:p>
            <a:pPr algn="ctr"/>
            <a:r>
              <a:rPr lang="ja-JP" altLang="en-US" sz="3200" b="1" dirty="0"/>
              <a:t>バリューチェーン確立の一助</a:t>
            </a:r>
            <a:endParaRPr kumimoji="1" lang="ja-JP" altLang="en-US" sz="3200" b="1" dirty="0"/>
          </a:p>
        </p:txBody>
      </p:sp>
    </p:spTree>
    <p:extLst>
      <p:ext uri="{BB962C8B-B14F-4D97-AF65-F5344CB8AC3E}">
        <p14:creationId xmlns:p14="http://schemas.microsoft.com/office/powerpoint/2010/main" val="67022468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sz="3200" dirty="0"/>
              <a:t>IoT</a:t>
            </a:r>
            <a:r>
              <a:rPr lang="ja-JP" altLang="en-US" sz="3200" dirty="0"/>
              <a:t>デモ　</a:t>
            </a:r>
            <a:r>
              <a:rPr lang="en-US" altLang="ja-JP" sz="3200" dirty="0" err="1"/>
              <a:t>Leafony</a:t>
            </a:r>
            <a:r>
              <a:rPr lang="en-US" altLang="ja-JP" sz="3200" dirty="0" err="1">
                <a:sym typeface="Wingdings" panose="05000000000000000000" pitchFamily="2" charset="2"/>
              </a:rPr>
              <a:t>BLEPC</a:t>
            </a:r>
            <a:r>
              <a:rPr lang="en-US" altLang="ja-JP" sz="3200" dirty="0">
                <a:sym typeface="Wingdings" panose="05000000000000000000" pitchFamily="2" charset="2"/>
              </a:rPr>
              <a:t></a:t>
            </a:r>
            <a:r>
              <a:rPr lang="ja-JP" altLang="en-US" sz="3200" dirty="0">
                <a:sym typeface="Wingdings" panose="05000000000000000000" pitchFamily="2" charset="2"/>
              </a:rPr>
              <a:t>クラウド</a:t>
            </a:r>
            <a:r>
              <a:rPr lang="en-US" altLang="ja-JP" sz="3200" dirty="0">
                <a:sym typeface="Wingdings" panose="05000000000000000000" pitchFamily="2" charset="2"/>
              </a:rPr>
              <a:t>PC</a:t>
            </a:r>
            <a:endParaRPr lang="ja-JP" altLang="en-US" sz="3200" dirty="0"/>
          </a:p>
        </p:txBody>
      </p:sp>
      <p:pic>
        <p:nvPicPr>
          <p:cNvPr id="5" name="図 4" descr="スクリーンショット, モニター, コンピューター, 壁 が含まれている画像&#10;&#10;自動的に生成された説明">
            <a:extLst>
              <a:ext uri="{FF2B5EF4-FFF2-40B4-BE49-F238E27FC236}">
                <a16:creationId xmlns:a16="http://schemas.microsoft.com/office/drawing/2014/main" id="{3FCF7635-B05C-498F-A1DC-F49D7A739B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764704"/>
            <a:ext cx="9144000" cy="5143500"/>
          </a:xfrm>
          <a:prstGeom prst="rect">
            <a:avLst/>
          </a:prstGeom>
        </p:spPr>
      </p:pic>
      <p:sp>
        <p:nvSpPr>
          <p:cNvPr id="7" name="四角形: 角を丸くする 6">
            <a:hlinkClick r:id="rId3"/>
            <a:extLst>
              <a:ext uri="{FF2B5EF4-FFF2-40B4-BE49-F238E27FC236}">
                <a16:creationId xmlns:a16="http://schemas.microsoft.com/office/drawing/2014/main" id="{F073AD15-509D-46FB-924E-06540DC88793}"/>
              </a:ext>
            </a:extLst>
          </p:cNvPr>
          <p:cNvSpPr/>
          <p:nvPr/>
        </p:nvSpPr>
        <p:spPr>
          <a:xfrm>
            <a:off x="3635896" y="6021288"/>
            <a:ext cx="1368152" cy="29373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ja-JP" sz="2400" b="1" dirty="0"/>
              <a:t>Demo</a:t>
            </a:r>
            <a:endParaRPr kumimoji="1" lang="ja-JP" altLang="en-US" sz="2400" b="1" dirty="0"/>
          </a:p>
        </p:txBody>
      </p:sp>
      <p:sp>
        <p:nvSpPr>
          <p:cNvPr id="6" name="タイトル 3"/>
          <p:cNvSpPr txBox="1">
            <a:spLocks/>
          </p:cNvSpPr>
          <p:nvPr/>
        </p:nvSpPr>
        <p:spPr bwMode="auto">
          <a:xfrm>
            <a:off x="179512" y="6387034"/>
            <a:ext cx="2592288" cy="42634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3600" b="1" kern="1200">
                <a:solidFill>
                  <a:schemeClr val="tx1"/>
                </a:solidFill>
                <a:latin typeface="+mj-lt"/>
                <a:ea typeface="+mj-ea"/>
                <a:cs typeface="+mj-cs"/>
              </a:defRPr>
            </a:lvl1pPr>
            <a:lvl2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2pPr>
            <a:lvl3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3pPr>
            <a:lvl4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4pPr>
            <a:lvl5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5pPr>
            <a:lvl6pPr marL="4572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9pPr>
          </a:lstStyle>
          <a:p>
            <a:pPr algn="l"/>
            <a:r>
              <a:rPr lang="en-US" altLang="ja-JP" sz="1200">
                <a:latin typeface="+mn-lt"/>
              </a:rPr>
              <a:t>l</a:t>
            </a:r>
            <a:r>
              <a:rPr lang="en-US" altLang="ja-JP" sz="1200" smtClean="0">
                <a:latin typeface="+mn-lt"/>
              </a:rPr>
              <a:t>eafony general document 2010</a:t>
            </a:r>
            <a:endParaRPr lang="ja-JP" altLang="en-US" sz="1200" dirty="0">
              <a:latin typeface="+mn-lt"/>
            </a:endParaRPr>
          </a:p>
        </p:txBody>
      </p:sp>
    </p:spTree>
    <p:extLst>
      <p:ext uri="{BB962C8B-B14F-4D97-AF65-F5344CB8AC3E}">
        <p14:creationId xmlns:p14="http://schemas.microsoft.com/office/powerpoint/2010/main" val="3054990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1775A1B-EDA9-4959-A91F-D42DB2FC0D05}"/>
              </a:ext>
            </a:extLst>
          </p:cNvPr>
          <p:cNvSpPr txBox="1"/>
          <p:nvPr/>
        </p:nvSpPr>
        <p:spPr>
          <a:xfrm>
            <a:off x="1140680" y="4293096"/>
            <a:ext cx="3360215" cy="400110"/>
          </a:xfrm>
          <a:prstGeom prst="rect">
            <a:avLst/>
          </a:prstGeom>
          <a:noFill/>
        </p:spPr>
        <p:txBody>
          <a:bodyPr wrap="none" rtlCol="0">
            <a:spAutoFit/>
          </a:bodyPr>
          <a:lstStyle/>
          <a:p>
            <a:r>
              <a:rPr lang="ja-JP" altLang="en-US" sz="2000" b="1" dirty="0">
                <a:solidFill>
                  <a:srgbClr val="0000FF"/>
                </a:solidFill>
              </a:rPr>
              <a:t>ご清聴、</a:t>
            </a:r>
            <a:r>
              <a:rPr kumimoji="1" lang="ja-JP" altLang="en-US" sz="2000" b="1" dirty="0">
                <a:solidFill>
                  <a:srgbClr val="0000FF"/>
                </a:solidFill>
              </a:rPr>
              <a:t>有り難うございました</a:t>
            </a:r>
          </a:p>
        </p:txBody>
      </p:sp>
      <p:sp>
        <p:nvSpPr>
          <p:cNvPr id="7" name="テキスト ボックス 6">
            <a:extLst>
              <a:ext uri="{FF2B5EF4-FFF2-40B4-BE49-F238E27FC236}">
                <a16:creationId xmlns:a16="http://schemas.microsoft.com/office/drawing/2014/main" id="{C4D7E949-6418-43D1-8B24-A8E7FB175261}"/>
              </a:ext>
            </a:extLst>
          </p:cNvPr>
          <p:cNvSpPr txBox="1"/>
          <p:nvPr/>
        </p:nvSpPr>
        <p:spPr>
          <a:xfrm>
            <a:off x="6793027" y="2391643"/>
            <a:ext cx="1648208" cy="369332"/>
          </a:xfrm>
          <a:prstGeom prst="rect">
            <a:avLst/>
          </a:prstGeom>
          <a:noFill/>
          <a:ln w="28575">
            <a:solidFill>
              <a:schemeClr val="tx1"/>
            </a:solidFill>
          </a:ln>
        </p:spPr>
        <p:txBody>
          <a:bodyPr wrap="none" rtlCol="0">
            <a:spAutoFit/>
          </a:bodyPr>
          <a:lstStyle/>
          <a:p>
            <a:r>
              <a:rPr kumimoji="1" lang="ja-JP" altLang="en-US" b="1" dirty="0">
                <a:solidFill>
                  <a:srgbClr val="0000FF"/>
                </a:solidFill>
              </a:rPr>
              <a:t>トリリオンノード</a:t>
            </a:r>
          </a:p>
        </p:txBody>
      </p:sp>
      <p:sp>
        <p:nvSpPr>
          <p:cNvPr id="8" name="正方形/長方形 7">
            <a:extLst>
              <a:ext uri="{FF2B5EF4-FFF2-40B4-BE49-F238E27FC236}">
                <a16:creationId xmlns:a16="http://schemas.microsoft.com/office/drawing/2014/main" id="{1D9D0B49-00AA-466B-A53B-62E38CE89794}"/>
              </a:ext>
            </a:extLst>
          </p:cNvPr>
          <p:cNvSpPr/>
          <p:nvPr/>
        </p:nvSpPr>
        <p:spPr>
          <a:xfrm>
            <a:off x="8441235" y="2391643"/>
            <a:ext cx="518209" cy="369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2EF4574-51F4-42AE-A24C-A9F18E7C1061}"/>
              </a:ext>
            </a:extLst>
          </p:cNvPr>
          <p:cNvSpPr/>
          <p:nvPr/>
        </p:nvSpPr>
        <p:spPr>
          <a:xfrm>
            <a:off x="8375571" y="2393976"/>
            <a:ext cx="649537" cy="369332"/>
          </a:xfrm>
          <a:prstGeom prst="rect">
            <a:avLst/>
          </a:prstGeom>
        </p:spPr>
        <p:txBody>
          <a:bodyPr wrap="none">
            <a:spAutoFit/>
          </a:bodyPr>
          <a:lstStyle/>
          <a:p>
            <a:pPr algn="ctr"/>
            <a:r>
              <a:rPr lang="ja-JP" altLang="en-US" b="1" dirty="0"/>
              <a:t>検索</a:t>
            </a:r>
          </a:p>
        </p:txBody>
      </p:sp>
      <p:pic>
        <p:nvPicPr>
          <p:cNvPr id="10" name="図 9" descr="物体 が含まれている画像&#10;&#10;自動的に生成された説明">
            <a:extLst>
              <a:ext uri="{FF2B5EF4-FFF2-40B4-BE49-F238E27FC236}">
                <a16:creationId xmlns:a16="http://schemas.microsoft.com/office/drawing/2014/main" id="{4D55CFA5-199D-426E-9224-182070BA2A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7293" y="2616783"/>
            <a:ext cx="290210" cy="369332"/>
          </a:xfrm>
          <a:prstGeom prst="rect">
            <a:avLst/>
          </a:prstGeom>
        </p:spPr>
      </p:pic>
      <p:pic>
        <p:nvPicPr>
          <p:cNvPr id="11" name="図 10">
            <a:extLst>
              <a:ext uri="{FF2B5EF4-FFF2-40B4-BE49-F238E27FC236}">
                <a16:creationId xmlns:a16="http://schemas.microsoft.com/office/drawing/2014/main" id="{0FB7A8EA-7A54-446A-9308-C05410577C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6263" y="1007931"/>
            <a:ext cx="2281046" cy="1381379"/>
          </a:xfrm>
          <a:prstGeom prst="rect">
            <a:avLst/>
          </a:prstGeom>
        </p:spPr>
      </p:pic>
      <p:sp>
        <p:nvSpPr>
          <p:cNvPr id="13" name="タイトル 2">
            <a:extLst>
              <a:ext uri="{FF2B5EF4-FFF2-40B4-BE49-F238E27FC236}">
                <a16:creationId xmlns:a16="http://schemas.microsoft.com/office/drawing/2014/main" id="{7B6FE90A-F406-48E6-BD26-046B85AEBE8A}"/>
              </a:ext>
            </a:extLst>
          </p:cNvPr>
          <p:cNvSpPr txBox="1">
            <a:spLocks/>
          </p:cNvSpPr>
          <p:nvPr/>
        </p:nvSpPr>
        <p:spPr bwMode="auto">
          <a:xfrm>
            <a:off x="-180528" y="693783"/>
            <a:ext cx="9505056" cy="42634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3600" b="1" kern="1200">
                <a:solidFill>
                  <a:schemeClr val="tx1"/>
                </a:solidFill>
                <a:latin typeface="+mj-lt"/>
                <a:ea typeface="+mj-ea"/>
                <a:cs typeface="+mj-cs"/>
              </a:defRPr>
            </a:lvl1pPr>
            <a:lvl2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2pPr>
            <a:lvl3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3pPr>
            <a:lvl4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4pPr>
            <a:lvl5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5pPr>
            <a:lvl6pPr marL="4572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9pPr>
          </a:lstStyle>
          <a:p>
            <a:endParaRPr lang="ja-JP" altLang="en-US" sz="2400" dirty="0">
              <a:solidFill>
                <a:srgbClr val="0000FF"/>
              </a:solidFill>
            </a:endParaRPr>
          </a:p>
        </p:txBody>
      </p:sp>
      <p:sp>
        <p:nvSpPr>
          <p:cNvPr id="14" name="タイトル 13">
            <a:extLst>
              <a:ext uri="{FF2B5EF4-FFF2-40B4-BE49-F238E27FC236}">
                <a16:creationId xmlns:a16="http://schemas.microsoft.com/office/drawing/2014/main" id="{3A31F2B8-65EC-47AC-8984-1DA043B87394}"/>
              </a:ext>
            </a:extLst>
          </p:cNvPr>
          <p:cNvSpPr>
            <a:spLocks noGrp="1"/>
          </p:cNvSpPr>
          <p:nvPr>
            <p:ph type="title"/>
          </p:nvPr>
        </p:nvSpPr>
        <p:spPr>
          <a:xfrm>
            <a:off x="-126268" y="429824"/>
            <a:ext cx="9396536" cy="426342"/>
          </a:xfrm>
        </p:spPr>
        <p:txBody>
          <a:bodyPr/>
          <a:lstStyle/>
          <a:p>
            <a:r>
              <a:rPr lang="en-US" altLang="ja-JP" dirty="0"/>
              <a:t>IoT</a:t>
            </a:r>
            <a:r>
              <a:rPr lang="ja-JP" altLang="en-US" dirty="0"/>
              <a:t>向けオープンイノベーション・プラットフォーム</a:t>
            </a:r>
            <a:r>
              <a:rPr lang="en-US" altLang="ja-JP" dirty="0"/>
              <a:t/>
            </a:r>
            <a:br>
              <a:rPr lang="en-US" altLang="ja-JP" dirty="0"/>
            </a:br>
            <a:r>
              <a:rPr lang="ja-JP" altLang="en-US" dirty="0"/>
              <a:t>「</a:t>
            </a:r>
            <a:r>
              <a:rPr lang="en-US" altLang="ja-JP" dirty="0"/>
              <a:t>Leafony</a:t>
            </a:r>
            <a:r>
              <a:rPr lang="ja-JP" altLang="en-US" dirty="0"/>
              <a:t>」の進展</a:t>
            </a:r>
          </a:p>
        </p:txBody>
      </p:sp>
      <p:pic>
        <p:nvPicPr>
          <p:cNvPr id="16" name="図 15" descr="草, 持つ, グリーン, 女性 が含まれている画像&#10;&#10;自動的に生成された説明">
            <a:extLst>
              <a:ext uri="{FF2B5EF4-FFF2-40B4-BE49-F238E27FC236}">
                <a16:creationId xmlns:a16="http://schemas.microsoft.com/office/drawing/2014/main" id="{9CBBCB1C-568C-400D-98D1-BA3EFCD1B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752" y="3243690"/>
            <a:ext cx="8469541" cy="3058614"/>
          </a:xfrm>
          <a:prstGeom prst="rect">
            <a:avLst/>
          </a:prstGeom>
        </p:spPr>
      </p:pic>
      <p:sp>
        <p:nvSpPr>
          <p:cNvPr id="15" name="正方形/長方形 14">
            <a:extLst>
              <a:ext uri="{FF2B5EF4-FFF2-40B4-BE49-F238E27FC236}">
                <a16:creationId xmlns:a16="http://schemas.microsoft.com/office/drawing/2014/main" id="{9640DC02-228E-4067-99C5-49BB708CFA76}"/>
              </a:ext>
            </a:extLst>
          </p:cNvPr>
          <p:cNvSpPr/>
          <p:nvPr/>
        </p:nvSpPr>
        <p:spPr>
          <a:xfrm>
            <a:off x="107504" y="3068960"/>
            <a:ext cx="8917604" cy="3240360"/>
          </a:xfrm>
          <a:prstGeom prst="rect">
            <a:avLst/>
          </a:prstGeom>
          <a:solidFill>
            <a:srgbClr val="FFFFFF">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a:extLst>
              <a:ext uri="{FF2B5EF4-FFF2-40B4-BE49-F238E27FC236}">
                <a16:creationId xmlns:a16="http://schemas.microsoft.com/office/drawing/2014/main" id="{9D71202A-2E71-49B8-BED3-D9EFF42D0A60}"/>
              </a:ext>
            </a:extLst>
          </p:cNvPr>
          <p:cNvSpPr txBox="1">
            <a:spLocks/>
          </p:cNvSpPr>
          <p:nvPr/>
        </p:nvSpPr>
        <p:spPr bwMode="auto">
          <a:xfrm>
            <a:off x="184556" y="1239567"/>
            <a:ext cx="6188731" cy="17944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3600" b="1" kern="1200">
                <a:solidFill>
                  <a:schemeClr val="tx1"/>
                </a:solidFill>
                <a:latin typeface="+mj-lt"/>
                <a:ea typeface="+mj-ea"/>
                <a:cs typeface="+mj-cs"/>
              </a:defRPr>
            </a:lvl1pPr>
            <a:lvl2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2pPr>
            <a:lvl3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3pPr>
            <a:lvl4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4pPr>
            <a:lvl5pPr algn="ctr" rtl="0" eaLnBrk="1" fontAlgn="base" hangingPunct="1">
              <a:spcBef>
                <a:spcPct val="0"/>
              </a:spcBef>
              <a:spcAft>
                <a:spcPct val="0"/>
              </a:spcAft>
              <a:defRPr kumimoji="1" sz="3600">
                <a:solidFill>
                  <a:schemeClr val="tx1"/>
                </a:solidFill>
                <a:latin typeface="Calibri" pitchFamily="34" charset="0"/>
                <a:ea typeface="ＭＳ Ｐゴシック" pitchFamily="50" charset="-128"/>
              </a:defRPr>
            </a:lvl5pPr>
            <a:lvl6pPr marL="4572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eaLnBrk="1" fontAlgn="base" hangingPunct="1">
              <a:spcBef>
                <a:spcPct val="0"/>
              </a:spcBef>
              <a:spcAft>
                <a:spcPct val="0"/>
              </a:spcAft>
              <a:defRPr kumimoji="1" sz="4400">
                <a:solidFill>
                  <a:schemeClr val="tx1"/>
                </a:solidFill>
                <a:latin typeface="Calibri" pitchFamily="34" charset="0"/>
                <a:ea typeface="ＭＳ Ｐゴシック" pitchFamily="50" charset="-128"/>
              </a:defRPr>
            </a:lvl9pPr>
          </a:lstStyle>
          <a:p>
            <a:r>
              <a:rPr lang="en-US" altLang="ja-JP" sz="15000" b="0" dirty="0">
                <a:solidFill>
                  <a:srgbClr val="3333FF"/>
                </a:solidFill>
                <a:latin typeface="Arial" panose="020B0604020202020204" pitchFamily="34" charset="0"/>
                <a:cs typeface="Arial" panose="020B0604020202020204" pitchFamily="34" charset="0"/>
              </a:rPr>
              <a:t>Q &amp; A</a:t>
            </a:r>
            <a:endParaRPr lang="ja-JP" altLang="en-US" sz="15000" b="0" dirty="0">
              <a:solidFill>
                <a:srgbClr val="3333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76198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6" descr="https://www.e-trend.co.jp/itemimages/20110627/item470035_l.jpg">
            <a:extLst>
              <a:ext uri="{FF2B5EF4-FFF2-40B4-BE49-F238E27FC236}">
                <a16:creationId xmlns:a16="http://schemas.microsoft.com/office/drawing/2014/main" id="{D099CA8B-6A34-4234-B306-06A3A595597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902" y="788367"/>
            <a:ext cx="3240360" cy="3240360"/>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descr="レゴ が含まれている画像&#10;&#10;自動的に生成された説明">
            <a:extLst>
              <a:ext uri="{FF2B5EF4-FFF2-40B4-BE49-F238E27FC236}">
                <a16:creationId xmlns:a16="http://schemas.microsoft.com/office/drawing/2014/main" id="{63521964-46A6-46E9-843B-E950079B3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238" y="730030"/>
            <a:ext cx="2953350" cy="3644191"/>
          </a:xfrm>
          <a:prstGeom prst="rect">
            <a:avLst/>
          </a:prstGeom>
        </p:spPr>
      </p:pic>
      <p:sp>
        <p:nvSpPr>
          <p:cNvPr id="106" name="テキスト ボックス 105"/>
          <p:cNvSpPr txBox="1"/>
          <p:nvPr/>
        </p:nvSpPr>
        <p:spPr>
          <a:xfrm>
            <a:off x="-44970" y="25956"/>
            <a:ext cx="9252520" cy="584775"/>
          </a:xfrm>
          <a:prstGeom prst="rect">
            <a:avLst/>
          </a:prstGeom>
          <a:noFill/>
        </p:spPr>
        <p:txBody>
          <a:bodyPr wrap="square" rtlCol="0">
            <a:spAutoFit/>
          </a:bodyPr>
          <a:lstStyle/>
          <a:p>
            <a:pPr lvl="0" algn="ctr">
              <a:defRPr/>
            </a:pPr>
            <a:r>
              <a:rPr lang="en-US" altLang="ja-JP" sz="3200" b="1" noProof="0" dirty="0">
                <a:latin typeface="Arial" panose="020B0604020202020204" pitchFamily="34" charset="0"/>
                <a:ea typeface="ＭＳ Ｐゴシック" panose="020B0600070205080204" pitchFamily="50" charset="-128"/>
                <a:cs typeface="Arial" panose="020B0604020202020204" pitchFamily="34" charset="0"/>
              </a:rPr>
              <a:t>Leafony</a:t>
            </a:r>
            <a:r>
              <a:rPr lang="en-US" altLang="ja-JP" sz="3200" b="1" dirty="0">
                <a:latin typeface="Arial" panose="020B0604020202020204" pitchFamily="34" charset="0"/>
                <a:ea typeface="ＭＳ Ｐゴシック" panose="020B0600070205080204" pitchFamily="50" charset="-128"/>
                <a:cs typeface="Arial" panose="020B0604020202020204" pitchFamily="34" charset="0"/>
              </a:rPr>
              <a:t>:</a:t>
            </a:r>
            <a:r>
              <a:rPr lang="ja-JP" altLang="en-US" sz="3200" b="1" noProof="0" dirty="0">
                <a:latin typeface="Arial" panose="020B0604020202020204" pitchFamily="34" charset="0"/>
                <a:ea typeface="ＭＳ Ｐゴシック" panose="020B0600070205080204" pitchFamily="50" charset="-128"/>
                <a:cs typeface="Arial" panose="020B0604020202020204" pitchFamily="34" charset="0"/>
              </a:rPr>
              <a:t>簡単にアプリをトライできるプラットフォーム</a:t>
            </a:r>
            <a:endParaRPr kumimoji="1" lang="ja-JP" altLang="en-US" sz="3200" b="1" i="0" u="none" strike="noStrike" kern="0" cap="none" spc="0" normalizeH="0" baseline="0" noProof="0" dirty="0">
              <a:ln>
                <a:noFill/>
              </a:ln>
              <a:solidFill>
                <a:sysClr val="windowText" lastClr="000000"/>
              </a:solidFill>
              <a:effectLst/>
              <a:uLnTx/>
              <a:uFillTx/>
            </a:endParaRPr>
          </a:p>
        </p:txBody>
      </p:sp>
      <p:sp>
        <p:nvSpPr>
          <p:cNvPr id="4" name="テキスト ボックス 3"/>
          <p:cNvSpPr txBox="1"/>
          <p:nvPr/>
        </p:nvSpPr>
        <p:spPr>
          <a:xfrm>
            <a:off x="683568" y="5186024"/>
            <a:ext cx="8208912" cy="1200329"/>
          </a:xfrm>
          <a:prstGeom prst="rect">
            <a:avLst/>
          </a:prstGeom>
          <a:noFill/>
        </p:spPr>
        <p:txBody>
          <a:bodyPr wrap="square" rtlCol="0">
            <a:spAutoFit/>
          </a:bodyPr>
          <a:lstStyle/>
          <a:p>
            <a:pPr marL="0" lvl="1">
              <a:defRPr/>
            </a:pPr>
            <a:r>
              <a:rPr lang="en-US" altLang="ja-JP" sz="2400" b="1" dirty="0"/>
              <a:t>IoT</a:t>
            </a:r>
            <a:r>
              <a:rPr lang="ja-JP" altLang="en-US" sz="2400" b="1" dirty="0"/>
              <a:t>システムが容易に創れるプラットフォーム</a:t>
            </a:r>
            <a:endParaRPr lang="en-US" altLang="ja-JP" sz="2400" b="1" dirty="0"/>
          </a:p>
          <a:p>
            <a:pPr marL="0" lvl="1">
              <a:defRPr/>
            </a:pPr>
            <a:r>
              <a:rPr lang="ja-JP" altLang="en-US" sz="2400" b="1" dirty="0"/>
              <a:t>トリリオンノード・エンジンプロジェクトで研究開発が終了した部分を公開したもの</a:t>
            </a:r>
            <a:r>
              <a:rPr lang="en-US" altLang="ja-JP" sz="2400" b="1" dirty="0">
                <a:sym typeface="Wingdings" panose="05000000000000000000" pitchFamily="2" charset="2"/>
              </a:rPr>
              <a:t></a:t>
            </a:r>
            <a:r>
              <a:rPr lang="en-US" altLang="ja-JP" sz="2400" b="1" dirty="0">
                <a:solidFill>
                  <a:srgbClr val="0000FF"/>
                </a:solidFill>
                <a:sym typeface="Wingdings" panose="05000000000000000000" pitchFamily="2" charset="2"/>
              </a:rPr>
              <a:t>Leafony</a:t>
            </a:r>
            <a:r>
              <a:rPr lang="en-US" altLang="ja-JP" sz="2400" b="1" dirty="0">
                <a:sym typeface="Wingdings" panose="05000000000000000000" pitchFamily="2" charset="2"/>
              </a:rPr>
              <a:t> (=Leaf + Symphony)</a:t>
            </a:r>
            <a:endParaRPr lang="en-US" altLang="ja-JP" sz="2400" b="1" dirty="0"/>
          </a:p>
        </p:txBody>
      </p:sp>
      <p:sp>
        <p:nvSpPr>
          <p:cNvPr id="6" name="円/楕円 238"/>
          <p:cNvSpPr/>
          <p:nvPr/>
        </p:nvSpPr>
        <p:spPr>
          <a:xfrm>
            <a:off x="323528" y="5710366"/>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9" name="矢印: 右 8">
            <a:extLst>
              <a:ext uri="{FF2B5EF4-FFF2-40B4-BE49-F238E27FC236}">
                <a16:creationId xmlns:a16="http://schemas.microsoft.com/office/drawing/2014/main" id="{9699A2AD-079D-4404-8E3C-7CA756CACA37}"/>
              </a:ext>
            </a:extLst>
          </p:cNvPr>
          <p:cNvSpPr/>
          <p:nvPr/>
        </p:nvSpPr>
        <p:spPr>
          <a:xfrm>
            <a:off x="3669081" y="4089758"/>
            <a:ext cx="826180" cy="537216"/>
          </a:xfrm>
          <a:prstGeom prst="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ja-JP" altLang="en-US"/>
          </a:p>
        </p:txBody>
      </p:sp>
      <p:sp>
        <p:nvSpPr>
          <p:cNvPr id="13" name="テキスト ボックス 10">
            <a:extLst>
              <a:ext uri="{FF2B5EF4-FFF2-40B4-BE49-F238E27FC236}">
                <a16:creationId xmlns:a16="http://schemas.microsoft.com/office/drawing/2014/main" id="{467A756C-273D-495A-9866-E8C918A57F51}"/>
              </a:ext>
            </a:extLst>
          </p:cNvPr>
          <p:cNvSpPr txBox="1">
            <a:spLocks noChangeArrowheads="1"/>
          </p:cNvSpPr>
          <p:nvPr/>
        </p:nvSpPr>
        <p:spPr bwMode="auto">
          <a:xfrm>
            <a:off x="4572000" y="873549"/>
            <a:ext cx="412164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b="1" dirty="0"/>
              <a:t>超小型で組立簡単</a:t>
            </a:r>
            <a:endParaRPr lang="en-US" altLang="ja-JP" sz="2400" b="1" dirty="0"/>
          </a:p>
          <a:p>
            <a:endParaRPr lang="en-US" altLang="ja-JP" sz="2400" b="1" dirty="0"/>
          </a:p>
          <a:p>
            <a:r>
              <a:rPr lang="ja-JP" altLang="en-US" sz="2400" b="1" dirty="0"/>
              <a:t>電池動作可能</a:t>
            </a:r>
            <a:endParaRPr lang="en-US" altLang="ja-JP" sz="2400" b="1" dirty="0"/>
          </a:p>
          <a:p>
            <a:endParaRPr lang="en-US" altLang="ja-JP" sz="2400" b="1" dirty="0"/>
          </a:p>
          <a:p>
            <a:r>
              <a:rPr lang="ja-JP" altLang="en-US" sz="2400" b="1" dirty="0"/>
              <a:t>オープンソース・ハード／ソフト</a:t>
            </a:r>
            <a:endParaRPr lang="en-US" altLang="ja-JP" sz="2400" b="1" dirty="0"/>
          </a:p>
          <a:p>
            <a:endParaRPr lang="en-US" altLang="ja-JP" sz="2400" b="1" dirty="0"/>
          </a:p>
          <a:p>
            <a:r>
              <a:rPr lang="ja-JP" altLang="en-US" sz="2400" b="1" dirty="0"/>
              <a:t>リーフ（電子基板）製作簡単</a:t>
            </a:r>
          </a:p>
        </p:txBody>
      </p:sp>
      <p:sp>
        <p:nvSpPr>
          <p:cNvPr id="8" name="楕円 7">
            <a:extLst>
              <a:ext uri="{FF2B5EF4-FFF2-40B4-BE49-F238E27FC236}">
                <a16:creationId xmlns:a16="http://schemas.microsoft.com/office/drawing/2014/main" id="{335F3598-0B30-4C47-BCC4-DAA45ACF9F4B}"/>
              </a:ext>
            </a:extLst>
          </p:cNvPr>
          <p:cNvSpPr/>
          <p:nvPr/>
        </p:nvSpPr>
        <p:spPr>
          <a:xfrm>
            <a:off x="4351755" y="1752605"/>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97DDCB2-ABE7-4050-A966-1346EDA52566}"/>
              </a:ext>
            </a:extLst>
          </p:cNvPr>
          <p:cNvSpPr/>
          <p:nvPr/>
        </p:nvSpPr>
        <p:spPr>
          <a:xfrm>
            <a:off x="4351755" y="2467952"/>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00377D31-2113-4B3F-9387-14B9EC924408}"/>
              </a:ext>
            </a:extLst>
          </p:cNvPr>
          <p:cNvSpPr/>
          <p:nvPr/>
        </p:nvSpPr>
        <p:spPr>
          <a:xfrm>
            <a:off x="4353973" y="3192201"/>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8F91B80-F01D-491F-BFCC-EB851E9D02C7}"/>
              </a:ext>
            </a:extLst>
          </p:cNvPr>
          <p:cNvSpPr/>
          <p:nvPr/>
        </p:nvSpPr>
        <p:spPr>
          <a:xfrm>
            <a:off x="5221601" y="4660709"/>
            <a:ext cx="1364476" cy="461665"/>
          </a:xfrm>
          <a:prstGeom prst="rect">
            <a:avLst/>
          </a:prstGeom>
        </p:spPr>
        <p:txBody>
          <a:bodyPr wrap="none">
            <a:spAutoFit/>
          </a:bodyPr>
          <a:lstStyle/>
          <a:p>
            <a:r>
              <a:rPr lang="en-US" altLang="ja-JP" sz="2400" b="1" dirty="0"/>
              <a:t>Leafony</a:t>
            </a:r>
          </a:p>
        </p:txBody>
      </p:sp>
      <p:sp>
        <p:nvSpPr>
          <p:cNvPr id="20" name="正方形/長方形 19">
            <a:extLst>
              <a:ext uri="{FF2B5EF4-FFF2-40B4-BE49-F238E27FC236}">
                <a16:creationId xmlns:a16="http://schemas.microsoft.com/office/drawing/2014/main" id="{DC0F07B1-03D2-47A4-BF17-32DC8AF4A0BB}"/>
              </a:ext>
            </a:extLst>
          </p:cNvPr>
          <p:cNvSpPr/>
          <p:nvPr/>
        </p:nvSpPr>
        <p:spPr>
          <a:xfrm>
            <a:off x="-24136" y="3958103"/>
            <a:ext cx="803425" cy="461665"/>
          </a:xfrm>
          <a:prstGeom prst="rect">
            <a:avLst/>
          </a:prstGeom>
        </p:spPr>
        <p:txBody>
          <a:bodyPr wrap="none">
            <a:spAutoFit/>
          </a:bodyPr>
          <a:lstStyle/>
          <a:p>
            <a:r>
              <a:rPr lang="ja-JP" altLang="en-US" sz="2400" b="1" dirty="0"/>
              <a:t>従来</a:t>
            </a:r>
            <a:endParaRPr lang="en-US" altLang="ja-JP" sz="2400" b="1" dirty="0"/>
          </a:p>
        </p:txBody>
      </p:sp>
      <p:pic>
        <p:nvPicPr>
          <p:cNvPr id="17" name="図 16">
            <a:extLst>
              <a:ext uri="{FF2B5EF4-FFF2-40B4-BE49-F238E27FC236}">
                <a16:creationId xmlns:a16="http://schemas.microsoft.com/office/drawing/2014/main" id="{AF6A6470-C091-4089-A0FD-46A5BC49B1E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03739" y="3676282"/>
            <a:ext cx="1800200" cy="1090183"/>
          </a:xfrm>
          <a:prstGeom prst="rect">
            <a:avLst/>
          </a:prstGeom>
        </p:spPr>
      </p:pic>
      <p:pic>
        <p:nvPicPr>
          <p:cNvPr id="21" name="図 20">
            <a:extLst>
              <a:ext uri="{FF2B5EF4-FFF2-40B4-BE49-F238E27FC236}">
                <a16:creationId xmlns:a16="http://schemas.microsoft.com/office/drawing/2014/main" id="{BB83FB67-C13B-4A85-A6C8-74DDCA799DE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79777" y="3818985"/>
            <a:ext cx="830997" cy="646331"/>
          </a:xfrm>
          <a:prstGeom prst="rect">
            <a:avLst/>
          </a:prstGeom>
        </p:spPr>
      </p:pic>
      <p:sp>
        <p:nvSpPr>
          <p:cNvPr id="22" name="楕円 21">
            <a:extLst>
              <a:ext uri="{FF2B5EF4-FFF2-40B4-BE49-F238E27FC236}">
                <a16:creationId xmlns:a16="http://schemas.microsoft.com/office/drawing/2014/main" id="{A23DE506-C8DA-426E-90EC-522CBE90910D}"/>
              </a:ext>
            </a:extLst>
          </p:cNvPr>
          <p:cNvSpPr/>
          <p:nvPr/>
        </p:nvSpPr>
        <p:spPr>
          <a:xfrm>
            <a:off x="4351755" y="980656"/>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a:p>
        </p:txBody>
      </p:sp>
      <p:sp>
        <p:nvSpPr>
          <p:cNvPr id="18" name="円/楕円 238">
            <a:extLst>
              <a:ext uri="{FF2B5EF4-FFF2-40B4-BE49-F238E27FC236}">
                <a16:creationId xmlns:a16="http://schemas.microsoft.com/office/drawing/2014/main" id="{BE86CEEC-E8FF-450D-A067-0E19758AAE0C}"/>
              </a:ext>
            </a:extLst>
          </p:cNvPr>
          <p:cNvSpPr/>
          <p:nvPr/>
        </p:nvSpPr>
        <p:spPr>
          <a:xfrm>
            <a:off x="323528" y="5301208"/>
            <a:ext cx="216024" cy="2160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F113A263-40E9-4649-9616-21346EEF1B95}"/>
              </a:ext>
            </a:extLst>
          </p:cNvPr>
          <p:cNvSpPr txBox="1"/>
          <p:nvPr/>
        </p:nvSpPr>
        <p:spPr>
          <a:xfrm>
            <a:off x="12934" y="4320102"/>
            <a:ext cx="3281668" cy="646331"/>
          </a:xfrm>
          <a:prstGeom prst="rect">
            <a:avLst/>
          </a:prstGeom>
          <a:noFill/>
        </p:spPr>
        <p:txBody>
          <a:bodyPr wrap="none" rtlCol="0">
            <a:spAutoFit/>
          </a:bodyPr>
          <a:lstStyle/>
          <a:p>
            <a:r>
              <a:rPr lang="en-US" altLang="ja-JP" b="1" dirty="0"/>
              <a:t>Ex. ~</a:t>
            </a:r>
            <a:r>
              <a:rPr lang="en-US" altLang="ja-JP" b="1" dirty="0" err="1"/>
              <a:t>500cc</a:t>
            </a:r>
            <a:r>
              <a:rPr lang="ja-JP" altLang="en-US" b="1" dirty="0"/>
              <a:t>、</a:t>
            </a:r>
            <a:r>
              <a:rPr lang="en-US" altLang="ja-JP" b="1" dirty="0"/>
              <a:t>~</a:t>
            </a:r>
            <a:r>
              <a:rPr kumimoji="1" lang="en-US" altLang="ja-JP" b="1" dirty="0" err="1"/>
              <a:t>300g</a:t>
            </a:r>
            <a:r>
              <a:rPr kumimoji="1" lang="ja-JP" altLang="en-US" b="1" dirty="0"/>
              <a:t>、</a:t>
            </a:r>
            <a:r>
              <a:rPr lang="en-US" altLang="ja-JP" b="1" dirty="0"/>
              <a:t>~</a:t>
            </a:r>
            <a:r>
              <a:rPr lang="en-US" altLang="ja-JP" b="1" dirty="0" err="1"/>
              <a:t>200mW</a:t>
            </a:r>
            <a:endParaRPr lang="en-US" altLang="ja-JP" b="1" dirty="0"/>
          </a:p>
          <a:p>
            <a:r>
              <a:rPr kumimoji="1" lang="en-US" altLang="ja-JP" b="1" dirty="0"/>
              <a:t>Standby</a:t>
            </a:r>
            <a:r>
              <a:rPr kumimoji="1" lang="ja-JP" altLang="en-US" b="1" dirty="0"/>
              <a:t>不可</a:t>
            </a:r>
          </a:p>
        </p:txBody>
      </p:sp>
      <p:sp>
        <p:nvSpPr>
          <p:cNvPr id="24" name="テキスト ボックス 23">
            <a:extLst>
              <a:ext uri="{FF2B5EF4-FFF2-40B4-BE49-F238E27FC236}">
                <a16:creationId xmlns:a16="http://schemas.microsoft.com/office/drawing/2014/main" id="{58FAFB87-673B-42E0-B2DD-3046BC62EF9D}"/>
              </a:ext>
            </a:extLst>
          </p:cNvPr>
          <p:cNvSpPr txBox="1"/>
          <p:nvPr/>
        </p:nvSpPr>
        <p:spPr>
          <a:xfrm>
            <a:off x="6827302" y="4347473"/>
            <a:ext cx="2103461" cy="923330"/>
          </a:xfrm>
          <a:prstGeom prst="rect">
            <a:avLst/>
          </a:prstGeom>
          <a:noFill/>
        </p:spPr>
        <p:txBody>
          <a:bodyPr wrap="none" rtlCol="0">
            <a:spAutoFit/>
          </a:bodyPr>
          <a:lstStyle/>
          <a:p>
            <a:r>
              <a:rPr lang="en-US" altLang="ja-JP" b="1" dirty="0"/>
              <a:t>Ex. ~</a:t>
            </a:r>
            <a:r>
              <a:rPr lang="en-US" altLang="ja-JP" b="1" dirty="0" err="1"/>
              <a:t>10cc</a:t>
            </a:r>
            <a:r>
              <a:rPr lang="ja-JP" altLang="en-US" b="1" dirty="0"/>
              <a:t>、</a:t>
            </a:r>
            <a:r>
              <a:rPr lang="en-US" altLang="ja-JP" b="1" dirty="0"/>
              <a:t>~</a:t>
            </a:r>
            <a:r>
              <a:rPr lang="en-US" altLang="ja-JP" b="1" dirty="0" err="1"/>
              <a:t>20</a:t>
            </a:r>
            <a:r>
              <a:rPr kumimoji="1" lang="en-US" altLang="ja-JP" b="1" dirty="0" err="1"/>
              <a:t>g</a:t>
            </a:r>
            <a:r>
              <a:rPr kumimoji="1" lang="ja-JP" altLang="en-US" b="1" dirty="0"/>
              <a:t>、</a:t>
            </a:r>
            <a:endParaRPr kumimoji="1" lang="en-US" altLang="ja-JP" b="1" dirty="0"/>
          </a:p>
          <a:p>
            <a:r>
              <a:rPr lang="en-US" altLang="ja-JP" b="1" dirty="0"/>
              <a:t>~</a:t>
            </a:r>
            <a:r>
              <a:rPr lang="en-US" altLang="ja-JP" b="1" dirty="0" err="1"/>
              <a:t>20mW</a:t>
            </a:r>
            <a:r>
              <a:rPr lang="ja-JP" altLang="en-US" b="1" dirty="0"/>
              <a:t> </a:t>
            </a:r>
            <a:r>
              <a:rPr lang="en-US" altLang="ja-JP" b="1" dirty="0"/>
              <a:t>(active</a:t>
            </a:r>
            <a:r>
              <a:rPr lang="ja-JP" altLang="en-US" b="1" dirty="0"/>
              <a:t>時</a:t>
            </a:r>
            <a:r>
              <a:rPr lang="en-US" altLang="ja-JP" b="1" dirty="0"/>
              <a:t>)</a:t>
            </a:r>
          </a:p>
          <a:p>
            <a:r>
              <a:rPr kumimoji="1" lang="en-US" altLang="ja-JP" b="1" dirty="0"/>
              <a:t>~</a:t>
            </a:r>
            <a:r>
              <a:rPr kumimoji="1" lang="en-US" altLang="ja-JP" b="1" dirty="0" err="1"/>
              <a:t>50μW</a:t>
            </a:r>
            <a:r>
              <a:rPr kumimoji="1" lang="en-US" altLang="ja-JP" b="1"/>
              <a:t> (standby</a:t>
            </a:r>
            <a:r>
              <a:rPr kumimoji="1" lang="en-US" altLang="ja-JP" b="1" dirty="0"/>
              <a:t>)</a:t>
            </a:r>
            <a:endParaRPr kumimoji="1" lang="ja-JP" altLang="en-US" b="1" dirty="0"/>
          </a:p>
        </p:txBody>
      </p:sp>
    </p:spTree>
    <p:extLst>
      <p:ext uri="{BB962C8B-B14F-4D97-AF65-F5344CB8AC3E}">
        <p14:creationId xmlns:p14="http://schemas.microsoft.com/office/powerpoint/2010/main" val="1234645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Leafony</a:t>
            </a:r>
            <a:r>
              <a:rPr lang="ja-JP" altLang="en-US" dirty="0"/>
              <a:t>とは</a:t>
            </a:r>
          </a:p>
        </p:txBody>
      </p:sp>
      <p:pic>
        <p:nvPicPr>
          <p:cNvPr id="5" name="概要v4">
            <a:hlinkClick r:id="" action="ppaction://media"/>
            <a:extLst>
              <a:ext uri="{FF2B5EF4-FFF2-40B4-BE49-F238E27FC236}">
                <a16:creationId xmlns:a16="http://schemas.microsoft.com/office/drawing/2014/main" id="{27D5AB5F-44A4-4605-B937-7027D48504B4}"/>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877788"/>
            <a:ext cx="9144000" cy="5143500"/>
          </a:xfrm>
          <a:prstGeom prst="rect">
            <a:avLst/>
          </a:prstGeom>
        </p:spPr>
      </p:pic>
    </p:spTree>
    <p:extLst>
      <p:ext uri="{BB962C8B-B14F-4D97-AF65-F5344CB8AC3E}">
        <p14:creationId xmlns:p14="http://schemas.microsoft.com/office/powerpoint/2010/main" val="191461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7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モニター, 電子機器, 写真, 座る が含まれている画像&#10;&#10;自動的に生成された説明">
            <a:extLst>
              <a:ext uri="{FF2B5EF4-FFF2-40B4-BE49-F238E27FC236}">
                <a16:creationId xmlns:a16="http://schemas.microsoft.com/office/drawing/2014/main" id="{4C0D0AE9-4E99-4DE7-9C8F-4828B22E9E5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36494" y="1744026"/>
            <a:ext cx="2619375" cy="3238500"/>
          </a:xfrm>
          <a:prstGeom prst="rect">
            <a:avLst/>
          </a:prstGeom>
        </p:spPr>
      </p:pic>
      <p:sp>
        <p:nvSpPr>
          <p:cNvPr id="6" name="タイトル 5"/>
          <p:cNvSpPr>
            <a:spLocks noGrp="1"/>
          </p:cNvSpPr>
          <p:nvPr>
            <p:ph type="title"/>
          </p:nvPr>
        </p:nvSpPr>
        <p:spPr>
          <a:xfrm>
            <a:off x="0" y="116633"/>
            <a:ext cx="9144000" cy="426342"/>
          </a:xfrm>
        </p:spPr>
        <p:txBody>
          <a:bodyPr/>
          <a:lstStyle/>
          <a:p>
            <a:r>
              <a:rPr lang="ja-JP" altLang="en-US" dirty="0"/>
              <a:t>特にエッジノードに最適</a:t>
            </a:r>
            <a:endParaRPr kumimoji="1" lang="ja-JP" altLang="en-US" dirty="0"/>
          </a:p>
        </p:txBody>
      </p:sp>
      <p:pic>
        <p:nvPicPr>
          <p:cNvPr id="32774" name="Picture 6" descr="https://www.e-trend.co.jp/itemimages/20110627/item470035_l.jpg">
            <a:extLst>
              <a:ext uri="{FF2B5EF4-FFF2-40B4-BE49-F238E27FC236}">
                <a16:creationId xmlns:a16="http://schemas.microsoft.com/office/drawing/2014/main" id="{4E42793E-0D0B-4203-96DB-FC9919A36AB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520" y="1673617"/>
            <a:ext cx="2155831" cy="2155831"/>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descr="電子機器, 回路 が含まれている画像&#10;&#10;非常に高い精度で生成された説明">
            <a:extLst>
              <a:ext uri="{FF2B5EF4-FFF2-40B4-BE49-F238E27FC236}">
                <a16:creationId xmlns:a16="http://schemas.microsoft.com/office/drawing/2014/main" id="{7139AF6D-6806-4E30-A240-A2ADEAAB8ED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012" y="2346910"/>
            <a:ext cx="2768272" cy="1468535"/>
          </a:xfrm>
          <a:prstGeom prst="rect">
            <a:avLst/>
          </a:prstGeom>
        </p:spPr>
      </p:pic>
      <p:sp>
        <p:nvSpPr>
          <p:cNvPr id="29" name="正方形/長方形 28">
            <a:extLst>
              <a:ext uri="{FF2B5EF4-FFF2-40B4-BE49-F238E27FC236}">
                <a16:creationId xmlns:a16="http://schemas.microsoft.com/office/drawing/2014/main" id="{0EE81695-4047-498C-A89C-1CA13F3D4CCA}"/>
              </a:ext>
            </a:extLst>
          </p:cNvPr>
          <p:cNvSpPr/>
          <p:nvPr/>
        </p:nvSpPr>
        <p:spPr>
          <a:xfrm>
            <a:off x="4168487" y="2536234"/>
            <a:ext cx="1750800" cy="461665"/>
          </a:xfrm>
          <a:prstGeom prst="rect">
            <a:avLst/>
          </a:prstGeom>
        </p:spPr>
        <p:txBody>
          <a:bodyPr wrap="none">
            <a:spAutoFit/>
          </a:bodyPr>
          <a:lstStyle/>
          <a:p>
            <a:r>
              <a:rPr lang="ja-JP" altLang="en-US" sz="2400" b="1" dirty="0">
                <a:latin typeface="+mj-ea"/>
                <a:ea typeface="+mj-ea"/>
                <a:cs typeface="Arial" charset="0"/>
              </a:rPr>
              <a:t>ゲートウェイ</a:t>
            </a:r>
            <a:endParaRPr lang="en-US" altLang="ja-JP" sz="2400" b="1" dirty="0">
              <a:latin typeface="+mj-ea"/>
              <a:ea typeface="+mj-ea"/>
              <a:cs typeface="Arial" charset="0"/>
            </a:endParaRPr>
          </a:p>
        </p:txBody>
      </p:sp>
      <p:pic>
        <p:nvPicPr>
          <p:cNvPr id="23" name="図 22" descr="電子機器, 回路 が含まれている画像&#10;&#10;自動的に生成された説明">
            <a:extLst>
              <a:ext uri="{FF2B5EF4-FFF2-40B4-BE49-F238E27FC236}">
                <a16:creationId xmlns:a16="http://schemas.microsoft.com/office/drawing/2014/main" id="{139D06EC-EE01-42D5-8451-B61202CBBC2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3296" y="4295977"/>
            <a:ext cx="823340" cy="830894"/>
          </a:xfrm>
          <a:prstGeom prst="rect">
            <a:avLst/>
          </a:prstGeom>
        </p:spPr>
      </p:pic>
      <p:pic>
        <p:nvPicPr>
          <p:cNvPr id="26" name="図 25" descr="電子機器, 回路 が含まれている画像&#10;&#10;自動的に生成された説明">
            <a:extLst>
              <a:ext uri="{FF2B5EF4-FFF2-40B4-BE49-F238E27FC236}">
                <a16:creationId xmlns:a16="http://schemas.microsoft.com/office/drawing/2014/main" id="{A3EAA83C-3EE0-4366-A670-85D23F73126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27991" y="4664073"/>
            <a:ext cx="823340" cy="830894"/>
          </a:xfrm>
          <a:prstGeom prst="rect">
            <a:avLst/>
          </a:prstGeom>
        </p:spPr>
      </p:pic>
      <p:pic>
        <p:nvPicPr>
          <p:cNvPr id="27" name="図 26" descr="電子機器, 回路 が含まれている画像&#10;&#10;自動的に生成された説明">
            <a:extLst>
              <a:ext uri="{FF2B5EF4-FFF2-40B4-BE49-F238E27FC236}">
                <a16:creationId xmlns:a16="http://schemas.microsoft.com/office/drawing/2014/main" id="{56B29C70-49FE-446D-BA7A-B4BB74468A3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90247" y="4649328"/>
            <a:ext cx="823340" cy="830894"/>
          </a:xfrm>
          <a:prstGeom prst="rect">
            <a:avLst/>
          </a:prstGeom>
        </p:spPr>
      </p:pic>
      <p:pic>
        <p:nvPicPr>
          <p:cNvPr id="30" name="図 29" descr="電子機器, 回路 が含まれている画像&#10;&#10;自動的に生成された説明">
            <a:extLst>
              <a:ext uri="{FF2B5EF4-FFF2-40B4-BE49-F238E27FC236}">
                <a16:creationId xmlns:a16="http://schemas.microsoft.com/office/drawing/2014/main" id="{01B1BEA6-5B40-4C7E-801B-28080E2485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20547" y="4417743"/>
            <a:ext cx="823340" cy="830894"/>
          </a:xfrm>
          <a:prstGeom prst="rect">
            <a:avLst/>
          </a:prstGeom>
        </p:spPr>
      </p:pic>
      <p:sp>
        <p:nvSpPr>
          <p:cNvPr id="2" name="思考の吹き出し: 雲形 1">
            <a:extLst>
              <a:ext uri="{FF2B5EF4-FFF2-40B4-BE49-F238E27FC236}">
                <a16:creationId xmlns:a16="http://schemas.microsoft.com/office/drawing/2014/main" id="{65F743A4-058E-4A33-BC89-016E41C5FF3B}"/>
              </a:ext>
            </a:extLst>
          </p:cNvPr>
          <p:cNvSpPr/>
          <p:nvPr/>
        </p:nvSpPr>
        <p:spPr>
          <a:xfrm>
            <a:off x="1720271" y="777175"/>
            <a:ext cx="6049889" cy="1224136"/>
          </a:xfrm>
          <a:prstGeom prst="cloudCallout">
            <a:avLst>
              <a:gd name="adj1" fmla="val 2459"/>
              <a:gd name="adj2" fmla="val 66235"/>
            </a:avLst>
          </a:prstGeom>
          <a:noFill/>
          <a:ln>
            <a:solidFill>
              <a:schemeClr val="tx2">
                <a:lumMod val="40000"/>
                <a:lumOff val="6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pic>
        <p:nvPicPr>
          <p:cNvPr id="31" name="図 30" descr="電子機器, 回路 が含まれている画像&#10;&#10;自動的に生成された説明">
            <a:extLst>
              <a:ext uri="{FF2B5EF4-FFF2-40B4-BE49-F238E27FC236}">
                <a16:creationId xmlns:a16="http://schemas.microsoft.com/office/drawing/2014/main" id="{19ECE8C7-F564-43AC-AFFF-EE31B7367A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15851" y="4392712"/>
            <a:ext cx="823340" cy="830894"/>
          </a:xfrm>
          <a:prstGeom prst="rect">
            <a:avLst/>
          </a:prstGeom>
        </p:spPr>
      </p:pic>
      <p:pic>
        <p:nvPicPr>
          <p:cNvPr id="32" name="図 31" descr="電子機器, 回路 が含まれている画像&#10;&#10;自動的に生成された説明">
            <a:extLst>
              <a:ext uri="{FF2B5EF4-FFF2-40B4-BE49-F238E27FC236}">
                <a16:creationId xmlns:a16="http://schemas.microsoft.com/office/drawing/2014/main" id="{1FAA3CD8-3596-4F73-8CB6-DD4403AB280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29468" y="4847797"/>
            <a:ext cx="823340" cy="830894"/>
          </a:xfrm>
          <a:prstGeom prst="rect">
            <a:avLst/>
          </a:prstGeom>
        </p:spPr>
      </p:pic>
      <p:pic>
        <p:nvPicPr>
          <p:cNvPr id="33" name="図 32" descr="電子機器, 回路 が含まれている画像&#10;&#10;自動的に生成された説明">
            <a:extLst>
              <a:ext uri="{FF2B5EF4-FFF2-40B4-BE49-F238E27FC236}">
                <a16:creationId xmlns:a16="http://schemas.microsoft.com/office/drawing/2014/main" id="{C266FEFC-4F68-4A86-8667-133F2969425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60294" y="4630145"/>
            <a:ext cx="823340" cy="830894"/>
          </a:xfrm>
          <a:prstGeom prst="rect">
            <a:avLst/>
          </a:prstGeom>
        </p:spPr>
      </p:pic>
      <p:sp>
        <p:nvSpPr>
          <p:cNvPr id="557" name="テキスト ボックス 90"/>
          <p:cNvSpPr txBox="1">
            <a:spLocks noChangeArrowheads="1"/>
          </p:cNvSpPr>
          <p:nvPr/>
        </p:nvSpPr>
        <p:spPr bwMode="auto">
          <a:xfrm>
            <a:off x="4139952" y="1188622"/>
            <a:ext cx="1479962" cy="461665"/>
          </a:xfrm>
          <a:prstGeom prst="rect">
            <a:avLst/>
          </a:prstGeom>
          <a:noFill/>
          <a:ln>
            <a:noFill/>
          </a:ln>
        </p:spPr>
        <p:txBody>
          <a:bodyPr wrap="square">
            <a:spAutoFit/>
          </a:bodyPr>
          <a:lstStyle>
            <a:lvl1pPr>
              <a:defRPr kumimoji="1" b="1">
                <a:solidFill>
                  <a:schemeClr val="tx1"/>
                </a:solidFill>
                <a:latin typeface="Calibri" pitchFamily="34" charset="0"/>
                <a:ea typeface="ＭＳ Ｐゴシック" charset="-128"/>
              </a:defRPr>
            </a:lvl1pPr>
            <a:lvl2pPr marL="742950" indent="-285750">
              <a:defRPr kumimoji="1" b="1">
                <a:solidFill>
                  <a:schemeClr val="tx1"/>
                </a:solidFill>
                <a:latin typeface="Calibri" pitchFamily="34" charset="0"/>
                <a:ea typeface="ＭＳ Ｐゴシック" charset="-128"/>
              </a:defRPr>
            </a:lvl2pPr>
            <a:lvl3pPr marL="1143000" indent="-228600">
              <a:defRPr kumimoji="1" b="1">
                <a:solidFill>
                  <a:schemeClr val="tx1"/>
                </a:solidFill>
                <a:latin typeface="Calibri" pitchFamily="34" charset="0"/>
                <a:ea typeface="ＭＳ Ｐゴシック" charset="-128"/>
              </a:defRPr>
            </a:lvl3pPr>
            <a:lvl4pPr marL="1600200" indent="-228600">
              <a:defRPr kumimoji="1" b="1">
                <a:solidFill>
                  <a:schemeClr val="tx1"/>
                </a:solidFill>
                <a:latin typeface="Calibri" pitchFamily="34" charset="0"/>
                <a:ea typeface="ＭＳ Ｐゴシック" charset="-128"/>
              </a:defRPr>
            </a:lvl4pPr>
            <a:lvl5pPr marL="2057400" indent="-228600">
              <a:defRPr kumimoji="1" b="1">
                <a:solidFill>
                  <a:schemeClr val="tx1"/>
                </a:solidFill>
                <a:latin typeface="Calibri" pitchFamily="34" charset="0"/>
                <a:ea typeface="ＭＳ Ｐゴシック" charset="-128"/>
              </a:defRPr>
            </a:lvl5pPr>
            <a:lvl6pPr marL="2514600" indent="-228600" fontAlgn="base">
              <a:spcBef>
                <a:spcPct val="0"/>
              </a:spcBef>
              <a:spcAft>
                <a:spcPct val="0"/>
              </a:spcAft>
              <a:defRPr kumimoji="1" b="1">
                <a:solidFill>
                  <a:schemeClr val="tx1"/>
                </a:solidFill>
                <a:latin typeface="Calibri" pitchFamily="34" charset="0"/>
                <a:ea typeface="ＭＳ Ｐゴシック" charset="-128"/>
              </a:defRPr>
            </a:lvl6pPr>
            <a:lvl7pPr marL="2971800" indent="-228600" fontAlgn="base">
              <a:spcBef>
                <a:spcPct val="0"/>
              </a:spcBef>
              <a:spcAft>
                <a:spcPct val="0"/>
              </a:spcAft>
              <a:defRPr kumimoji="1" b="1">
                <a:solidFill>
                  <a:schemeClr val="tx1"/>
                </a:solidFill>
                <a:latin typeface="Calibri" pitchFamily="34" charset="0"/>
                <a:ea typeface="ＭＳ Ｐゴシック" charset="-128"/>
              </a:defRPr>
            </a:lvl7pPr>
            <a:lvl8pPr marL="3429000" indent="-228600" fontAlgn="base">
              <a:spcBef>
                <a:spcPct val="0"/>
              </a:spcBef>
              <a:spcAft>
                <a:spcPct val="0"/>
              </a:spcAft>
              <a:defRPr kumimoji="1" b="1">
                <a:solidFill>
                  <a:schemeClr val="tx1"/>
                </a:solidFill>
                <a:latin typeface="Calibri" pitchFamily="34" charset="0"/>
                <a:ea typeface="ＭＳ Ｐゴシック" charset="-128"/>
              </a:defRPr>
            </a:lvl8pPr>
            <a:lvl9pPr marL="3886200" indent="-228600" fontAlgn="base">
              <a:spcBef>
                <a:spcPct val="0"/>
              </a:spcBef>
              <a:spcAft>
                <a:spcPct val="0"/>
              </a:spcAft>
              <a:defRPr kumimoji="1" b="1">
                <a:solidFill>
                  <a:schemeClr val="tx1"/>
                </a:solidFill>
                <a:latin typeface="Calibri" pitchFamily="34" charset="0"/>
                <a:ea typeface="ＭＳ Ｐゴシック" charset="-128"/>
              </a:defRPr>
            </a:lvl9pPr>
          </a:lstStyle>
          <a:p>
            <a:r>
              <a:rPr lang="ja-JP" altLang="en-US" sz="2400" dirty="0">
                <a:latin typeface="+mn-lt"/>
                <a:ea typeface="+mj-ea"/>
                <a:cs typeface="Arial" charset="0"/>
              </a:rPr>
              <a:t>クラウド</a:t>
            </a:r>
            <a:endParaRPr lang="en-US" altLang="ja-JP" sz="2400" dirty="0">
              <a:latin typeface="+mn-lt"/>
              <a:ea typeface="+mj-ea"/>
              <a:cs typeface="Arial" charset="0"/>
            </a:endParaRPr>
          </a:p>
        </p:txBody>
      </p:sp>
      <p:sp>
        <p:nvSpPr>
          <p:cNvPr id="25" name="フリーフォーム: 図形 24">
            <a:extLst>
              <a:ext uri="{FF2B5EF4-FFF2-40B4-BE49-F238E27FC236}">
                <a16:creationId xmlns:a16="http://schemas.microsoft.com/office/drawing/2014/main" id="{8E34AC15-24CF-4EE5-9BC0-6D666DF15D80}"/>
              </a:ext>
            </a:extLst>
          </p:cNvPr>
          <p:cNvSpPr/>
          <p:nvPr/>
        </p:nvSpPr>
        <p:spPr>
          <a:xfrm>
            <a:off x="1005111" y="3726389"/>
            <a:ext cx="717452" cy="731520"/>
          </a:xfrm>
          <a:custGeom>
            <a:avLst/>
            <a:gdLst>
              <a:gd name="connsiteX0" fmla="*/ 0 w 717452"/>
              <a:gd name="connsiteY0" fmla="*/ 731520 h 731520"/>
              <a:gd name="connsiteX1" fmla="*/ 288387 w 717452"/>
              <a:gd name="connsiteY1" fmla="*/ 407963 h 731520"/>
              <a:gd name="connsiteX2" fmla="*/ 393895 w 717452"/>
              <a:gd name="connsiteY2" fmla="*/ 541606 h 731520"/>
              <a:gd name="connsiteX3" fmla="*/ 717452 w 717452"/>
              <a:gd name="connsiteY3" fmla="*/ 0 h 731520"/>
            </a:gdLst>
            <a:ahLst/>
            <a:cxnLst>
              <a:cxn ang="0">
                <a:pos x="connsiteX0" y="connsiteY0"/>
              </a:cxn>
              <a:cxn ang="0">
                <a:pos x="connsiteX1" y="connsiteY1"/>
              </a:cxn>
              <a:cxn ang="0">
                <a:pos x="connsiteX2" y="connsiteY2"/>
              </a:cxn>
              <a:cxn ang="0">
                <a:pos x="connsiteX3" y="connsiteY3"/>
              </a:cxn>
            </a:cxnLst>
            <a:rect l="l" t="t" r="r" b="b"/>
            <a:pathLst>
              <a:path w="717452" h="731520">
                <a:moveTo>
                  <a:pt x="0" y="731520"/>
                </a:moveTo>
                <a:lnTo>
                  <a:pt x="288387" y="407963"/>
                </a:lnTo>
                <a:lnTo>
                  <a:pt x="393895" y="541606"/>
                </a:lnTo>
                <a:lnTo>
                  <a:pt x="717452" y="0"/>
                </a:lnTo>
              </a:path>
            </a:pathLst>
          </a:cu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p>
        </p:txBody>
      </p:sp>
      <p:sp>
        <p:nvSpPr>
          <p:cNvPr id="34" name="フリーフォーム: 図形 33">
            <a:extLst>
              <a:ext uri="{FF2B5EF4-FFF2-40B4-BE49-F238E27FC236}">
                <a16:creationId xmlns:a16="http://schemas.microsoft.com/office/drawing/2014/main" id="{D23AEF09-A41B-445E-A0C1-0293E71AD0A5}"/>
              </a:ext>
            </a:extLst>
          </p:cNvPr>
          <p:cNvSpPr/>
          <p:nvPr/>
        </p:nvSpPr>
        <p:spPr>
          <a:xfrm rot="20632913">
            <a:off x="1849911" y="4031065"/>
            <a:ext cx="717452" cy="731520"/>
          </a:xfrm>
          <a:custGeom>
            <a:avLst/>
            <a:gdLst>
              <a:gd name="connsiteX0" fmla="*/ 0 w 717452"/>
              <a:gd name="connsiteY0" fmla="*/ 731520 h 731520"/>
              <a:gd name="connsiteX1" fmla="*/ 288387 w 717452"/>
              <a:gd name="connsiteY1" fmla="*/ 407963 h 731520"/>
              <a:gd name="connsiteX2" fmla="*/ 393895 w 717452"/>
              <a:gd name="connsiteY2" fmla="*/ 541606 h 731520"/>
              <a:gd name="connsiteX3" fmla="*/ 717452 w 717452"/>
              <a:gd name="connsiteY3" fmla="*/ 0 h 731520"/>
            </a:gdLst>
            <a:ahLst/>
            <a:cxnLst>
              <a:cxn ang="0">
                <a:pos x="connsiteX0" y="connsiteY0"/>
              </a:cxn>
              <a:cxn ang="0">
                <a:pos x="connsiteX1" y="connsiteY1"/>
              </a:cxn>
              <a:cxn ang="0">
                <a:pos x="connsiteX2" y="connsiteY2"/>
              </a:cxn>
              <a:cxn ang="0">
                <a:pos x="connsiteX3" y="connsiteY3"/>
              </a:cxn>
            </a:cxnLst>
            <a:rect l="l" t="t" r="r" b="b"/>
            <a:pathLst>
              <a:path w="717452" h="731520">
                <a:moveTo>
                  <a:pt x="0" y="731520"/>
                </a:moveTo>
                <a:lnTo>
                  <a:pt x="288387" y="407963"/>
                </a:lnTo>
                <a:lnTo>
                  <a:pt x="393895" y="541606"/>
                </a:lnTo>
                <a:lnTo>
                  <a:pt x="717452" y="0"/>
                </a:lnTo>
              </a:path>
            </a:pathLst>
          </a:cu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p>
        </p:txBody>
      </p:sp>
      <p:sp>
        <p:nvSpPr>
          <p:cNvPr id="35" name="フリーフォーム: 図形 34">
            <a:extLst>
              <a:ext uri="{FF2B5EF4-FFF2-40B4-BE49-F238E27FC236}">
                <a16:creationId xmlns:a16="http://schemas.microsoft.com/office/drawing/2014/main" id="{0A81C092-F8DC-45A6-A439-5A0748B6505F}"/>
              </a:ext>
            </a:extLst>
          </p:cNvPr>
          <p:cNvSpPr/>
          <p:nvPr/>
        </p:nvSpPr>
        <p:spPr>
          <a:xfrm rot="19479076">
            <a:off x="2757111" y="3961558"/>
            <a:ext cx="717452" cy="731520"/>
          </a:xfrm>
          <a:custGeom>
            <a:avLst/>
            <a:gdLst>
              <a:gd name="connsiteX0" fmla="*/ 0 w 717452"/>
              <a:gd name="connsiteY0" fmla="*/ 731520 h 731520"/>
              <a:gd name="connsiteX1" fmla="*/ 288387 w 717452"/>
              <a:gd name="connsiteY1" fmla="*/ 407963 h 731520"/>
              <a:gd name="connsiteX2" fmla="*/ 393895 w 717452"/>
              <a:gd name="connsiteY2" fmla="*/ 541606 h 731520"/>
              <a:gd name="connsiteX3" fmla="*/ 717452 w 717452"/>
              <a:gd name="connsiteY3" fmla="*/ 0 h 731520"/>
            </a:gdLst>
            <a:ahLst/>
            <a:cxnLst>
              <a:cxn ang="0">
                <a:pos x="connsiteX0" y="connsiteY0"/>
              </a:cxn>
              <a:cxn ang="0">
                <a:pos x="connsiteX1" y="connsiteY1"/>
              </a:cxn>
              <a:cxn ang="0">
                <a:pos x="connsiteX2" y="connsiteY2"/>
              </a:cxn>
              <a:cxn ang="0">
                <a:pos x="connsiteX3" y="connsiteY3"/>
              </a:cxn>
            </a:cxnLst>
            <a:rect l="l" t="t" r="r" b="b"/>
            <a:pathLst>
              <a:path w="717452" h="731520">
                <a:moveTo>
                  <a:pt x="0" y="731520"/>
                </a:moveTo>
                <a:lnTo>
                  <a:pt x="288387" y="407963"/>
                </a:lnTo>
                <a:lnTo>
                  <a:pt x="393895" y="541606"/>
                </a:lnTo>
                <a:lnTo>
                  <a:pt x="717452" y="0"/>
                </a:lnTo>
              </a:path>
            </a:pathLst>
          </a:cu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p>
        </p:txBody>
      </p:sp>
      <p:sp>
        <p:nvSpPr>
          <p:cNvPr id="36" name="フリーフォーム: 図形 35">
            <a:extLst>
              <a:ext uri="{FF2B5EF4-FFF2-40B4-BE49-F238E27FC236}">
                <a16:creationId xmlns:a16="http://schemas.microsoft.com/office/drawing/2014/main" id="{4E31439F-896D-4ECD-AA15-923222D794BA}"/>
              </a:ext>
            </a:extLst>
          </p:cNvPr>
          <p:cNvSpPr/>
          <p:nvPr/>
        </p:nvSpPr>
        <p:spPr>
          <a:xfrm rot="16552664">
            <a:off x="3759597" y="3754925"/>
            <a:ext cx="717452" cy="731520"/>
          </a:xfrm>
          <a:custGeom>
            <a:avLst/>
            <a:gdLst>
              <a:gd name="connsiteX0" fmla="*/ 0 w 717452"/>
              <a:gd name="connsiteY0" fmla="*/ 731520 h 731520"/>
              <a:gd name="connsiteX1" fmla="*/ 288387 w 717452"/>
              <a:gd name="connsiteY1" fmla="*/ 407963 h 731520"/>
              <a:gd name="connsiteX2" fmla="*/ 393895 w 717452"/>
              <a:gd name="connsiteY2" fmla="*/ 541606 h 731520"/>
              <a:gd name="connsiteX3" fmla="*/ 717452 w 717452"/>
              <a:gd name="connsiteY3" fmla="*/ 0 h 731520"/>
            </a:gdLst>
            <a:ahLst/>
            <a:cxnLst>
              <a:cxn ang="0">
                <a:pos x="connsiteX0" y="connsiteY0"/>
              </a:cxn>
              <a:cxn ang="0">
                <a:pos x="connsiteX1" y="connsiteY1"/>
              </a:cxn>
              <a:cxn ang="0">
                <a:pos x="connsiteX2" y="connsiteY2"/>
              </a:cxn>
              <a:cxn ang="0">
                <a:pos x="connsiteX3" y="connsiteY3"/>
              </a:cxn>
            </a:cxnLst>
            <a:rect l="l" t="t" r="r" b="b"/>
            <a:pathLst>
              <a:path w="717452" h="731520">
                <a:moveTo>
                  <a:pt x="0" y="731520"/>
                </a:moveTo>
                <a:lnTo>
                  <a:pt x="288387" y="407963"/>
                </a:lnTo>
                <a:lnTo>
                  <a:pt x="393895" y="541606"/>
                </a:lnTo>
                <a:lnTo>
                  <a:pt x="717452" y="0"/>
                </a:lnTo>
              </a:path>
            </a:pathLst>
          </a:cu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p>
        </p:txBody>
      </p:sp>
      <p:sp>
        <p:nvSpPr>
          <p:cNvPr id="37" name="フリーフォーム: 図形 36">
            <a:extLst>
              <a:ext uri="{FF2B5EF4-FFF2-40B4-BE49-F238E27FC236}">
                <a16:creationId xmlns:a16="http://schemas.microsoft.com/office/drawing/2014/main" id="{57FE452B-3E4D-4223-A0DE-CFE3828F491D}"/>
              </a:ext>
            </a:extLst>
          </p:cNvPr>
          <p:cNvSpPr/>
          <p:nvPr/>
        </p:nvSpPr>
        <p:spPr>
          <a:xfrm>
            <a:off x="5603617" y="4116277"/>
            <a:ext cx="717452" cy="731520"/>
          </a:xfrm>
          <a:custGeom>
            <a:avLst/>
            <a:gdLst>
              <a:gd name="connsiteX0" fmla="*/ 0 w 717452"/>
              <a:gd name="connsiteY0" fmla="*/ 731520 h 731520"/>
              <a:gd name="connsiteX1" fmla="*/ 288387 w 717452"/>
              <a:gd name="connsiteY1" fmla="*/ 407963 h 731520"/>
              <a:gd name="connsiteX2" fmla="*/ 393895 w 717452"/>
              <a:gd name="connsiteY2" fmla="*/ 541606 h 731520"/>
              <a:gd name="connsiteX3" fmla="*/ 717452 w 717452"/>
              <a:gd name="connsiteY3" fmla="*/ 0 h 731520"/>
            </a:gdLst>
            <a:ahLst/>
            <a:cxnLst>
              <a:cxn ang="0">
                <a:pos x="connsiteX0" y="connsiteY0"/>
              </a:cxn>
              <a:cxn ang="0">
                <a:pos x="connsiteX1" y="connsiteY1"/>
              </a:cxn>
              <a:cxn ang="0">
                <a:pos x="connsiteX2" y="connsiteY2"/>
              </a:cxn>
              <a:cxn ang="0">
                <a:pos x="connsiteX3" y="connsiteY3"/>
              </a:cxn>
            </a:cxnLst>
            <a:rect l="l" t="t" r="r" b="b"/>
            <a:pathLst>
              <a:path w="717452" h="731520">
                <a:moveTo>
                  <a:pt x="0" y="731520"/>
                </a:moveTo>
                <a:lnTo>
                  <a:pt x="288387" y="407963"/>
                </a:lnTo>
                <a:lnTo>
                  <a:pt x="393895" y="541606"/>
                </a:lnTo>
                <a:lnTo>
                  <a:pt x="717452" y="0"/>
                </a:lnTo>
              </a:path>
            </a:pathLst>
          </a:cu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p>
        </p:txBody>
      </p:sp>
      <p:sp>
        <p:nvSpPr>
          <p:cNvPr id="38" name="フリーフォーム: 図形 37">
            <a:extLst>
              <a:ext uri="{FF2B5EF4-FFF2-40B4-BE49-F238E27FC236}">
                <a16:creationId xmlns:a16="http://schemas.microsoft.com/office/drawing/2014/main" id="{DCE83B8D-D99A-4275-84A0-9232ED2A155B}"/>
              </a:ext>
            </a:extLst>
          </p:cNvPr>
          <p:cNvSpPr/>
          <p:nvPr/>
        </p:nvSpPr>
        <p:spPr>
          <a:xfrm rot="19479076">
            <a:off x="6756872" y="4298313"/>
            <a:ext cx="717452" cy="731520"/>
          </a:xfrm>
          <a:custGeom>
            <a:avLst/>
            <a:gdLst>
              <a:gd name="connsiteX0" fmla="*/ 0 w 717452"/>
              <a:gd name="connsiteY0" fmla="*/ 731520 h 731520"/>
              <a:gd name="connsiteX1" fmla="*/ 288387 w 717452"/>
              <a:gd name="connsiteY1" fmla="*/ 407963 h 731520"/>
              <a:gd name="connsiteX2" fmla="*/ 393895 w 717452"/>
              <a:gd name="connsiteY2" fmla="*/ 541606 h 731520"/>
              <a:gd name="connsiteX3" fmla="*/ 717452 w 717452"/>
              <a:gd name="connsiteY3" fmla="*/ 0 h 731520"/>
            </a:gdLst>
            <a:ahLst/>
            <a:cxnLst>
              <a:cxn ang="0">
                <a:pos x="connsiteX0" y="connsiteY0"/>
              </a:cxn>
              <a:cxn ang="0">
                <a:pos x="connsiteX1" y="connsiteY1"/>
              </a:cxn>
              <a:cxn ang="0">
                <a:pos x="connsiteX2" y="connsiteY2"/>
              </a:cxn>
              <a:cxn ang="0">
                <a:pos x="connsiteX3" y="connsiteY3"/>
              </a:cxn>
            </a:cxnLst>
            <a:rect l="l" t="t" r="r" b="b"/>
            <a:pathLst>
              <a:path w="717452" h="731520">
                <a:moveTo>
                  <a:pt x="0" y="731520"/>
                </a:moveTo>
                <a:lnTo>
                  <a:pt x="288387" y="407963"/>
                </a:lnTo>
                <a:lnTo>
                  <a:pt x="393895" y="541606"/>
                </a:lnTo>
                <a:lnTo>
                  <a:pt x="717452" y="0"/>
                </a:lnTo>
              </a:path>
            </a:pathLst>
          </a:cu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C598DC-36CF-4DB2-8A37-70B6F0B4735D}"/>
              </a:ext>
            </a:extLst>
          </p:cNvPr>
          <p:cNvSpPr txBox="1"/>
          <p:nvPr/>
        </p:nvSpPr>
        <p:spPr>
          <a:xfrm>
            <a:off x="3293601" y="5327307"/>
            <a:ext cx="3172663" cy="461665"/>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b="1" dirty="0"/>
              <a:t>エッジノード　（</a:t>
            </a:r>
            <a:r>
              <a:rPr kumimoji="1" lang="en-US" altLang="ja-JP" sz="2400" b="1" dirty="0"/>
              <a:t>Things)</a:t>
            </a:r>
            <a:endParaRPr kumimoji="1" lang="ja-JP" altLang="en-US" sz="2400" b="1" dirty="0"/>
          </a:p>
        </p:txBody>
      </p:sp>
      <p:sp>
        <p:nvSpPr>
          <p:cNvPr id="40" name="正方形/長方形 39">
            <a:extLst>
              <a:ext uri="{FF2B5EF4-FFF2-40B4-BE49-F238E27FC236}">
                <a16:creationId xmlns:a16="http://schemas.microsoft.com/office/drawing/2014/main" id="{4193B0D4-3389-4C35-A7A0-61EA88283ED7}"/>
              </a:ext>
            </a:extLst>
          </p:cNvPr>
          <p:cNvSpPr/>
          <p:nvPr/>
        </p:nvSpPr>
        <p:spPr>
          <a:xfrm>
            <a:off x="322278" y="5805098"/>
            <a:ext cx="8499443" cy="461665"/>
          </a:xfrm>
          <a:prstGeom prst="rect">
            <a:avLst/>
          </a:prstGeom>
        </p:spPr>
        <p:txBody>
          <a:bodyPr wrap="none">
            <a:spAutoFit/>
          </a:bodyPr>
          <a:lstStyle/>
          <a:p>
            <a:r>
              <a:rPr lang="ja-JP" altLang="en-US" sz="2400" b="1" dirty="0">
                <a:solidFill>
                  <a:srgbClr val="0000FF"/>
                </a:solidFill>
                <a:latin typeface="+mj-ea"/>
                <a:ea typeface="+mj-ea"/>
                <a:cs typeface="Arial" charset="0"/>
              </a:rPr>
              <a:t>サイズ制約、エネルギー制約、新センサ　</a:t>
            </a:r>
            <a:r>
              <a:rPr lang="en-US" altLang="ja-JP" sz="2400" b="1" dirty="0">
                <a:solidFill>
                  <a:srgbClr val="0000FF"/>
                </a:solidFill>
                <a:latin typeface="+mj-ea"/>
                <a:ea typeface="+mj-ea"/>
                <a:cs typeface="Arial" charset="0"/>
                <a:sym typeface="Wingdings" panose="05000000000000000000" pitchFamily="2" charset="2"/>
              </a:rPr>
              <a:t></a:t>
            </a:r>
            <a:r>
              <a:rPr lang="ja-JP" altLang="en-US" sz="2400" b="1" dirty="0">
                <a:solidFill>
                  <a:srgbClr val="0000FF"/>
                </a:solidFill>
                <a:latin typeface="+mj-ea"/>
                <a:ea typeface="+mj-ea"/>
                <a:cs typeface="Arial" charset="0"/>
                <a:sym typeface="Wingdings" panose="05000000000000000000" pitchFamily="2" charset="2"/>
              </a:rPr>
              <a:t>　エッジノードに最適</a:t>
            </a:r>
            <a:endParaRPr lang="en-US" altLang="ja-JP" sz="2400" b="1" dirty="0">
              <a:solidFill>
                <a:srgbClr val="0000FF"/>
              </a:solidFill>
              <a:latin typeface="+mj-ea"/>
              <a:ea typeface="+mj-ea"/>
              <a:cs typeface="Arial" charset="0"/>
            </a:endParaRPr>
          </a:p>
        </p:txBody>
      </p:sp>
      <p:sp>
        <p:nvSpPr>
          <p:cNvPr id="28" name="正方形/長方形 27">
            <a:extLst>
              <a:ext uri="{FF2B5EF4-FFF2-40B4-BE49-F238E27FC236}">
                <a16:creationId xmlns:a16="http://schemas.microsoft.com/office/drawing/2014/main" id="{1311C001-4199-4BB2-9D99-C3CFBEE1ED5C}"/>
              </a:ext>
            </a:extLst>
          </p:cNvPr>
          <p:cNvSpPr/>
          <p:nvPr/>
        </p:nvSpPr>
        <p:spPr>
          <a:xfrm>
            <a:off x="2625499" y="2897929"/>
            <a:ext cx="3550972" cy="830997"/>
          </a:xfrm>
          <a:prstGeom prst="rect">
            <a:avLst/>
          </a:prstGeom>
        </p:spPr>
        <p:txBody>
          <a:bodyPr wrap="none">
            <a:spAutoFit/>
          </a:bodyPr>
          <a:lstStyle/>
          <a:p>
            <a:pPr>
              <a:defRPr/>
            </a:pPr>
            <a:r>
              <a:rPr lang="ja-JP" altLang="en-US" sz="2400" dirty="0">
                <a:ln w="0"/>
                <a:effectLst>
                  <a:outerShdw blurRad="38100" dist="19050" dir="2700000" algn="tl" rotWithShape="0">
                    <a:schemeClr val="dk1">
                      <a:alpha val="40000"/>
                    </a:schemeClr>
                  </a:outerShdw>
                </a:effectLst>
              </a:rPr>
              <a:t>例：</a:t>
            </a:r>
            <a:r>
              <a:rPr lang="en-US" altLang="ja-JP" sz="2400" dirty="0" err="1">
                <a:ln w="0"/>
                <a:effectLst>
                  <a:outerShdw blurRad="38100" dist="19050" dir="2700000" algn="tl" rotWithShape="0">
                    <a:schemeClr val="dk1">
                      <a:alpha val="40000"/>
                    </a:schemeClr>
                  </a:outerShdw>
                </a:effectLst>
              </a:rPr>
              <a:t>RaspberryPi</a:t>
            </a:r>
            <a:r>
              <a:rPr lang="ja-JP" altLang="en-US" sz="2400" dirty="0">
                <a:ln w="0"/>
                <a:effectLst>
                  <a:outerShdw blurRad="38100" dist="19050" dir="2700000" algn="tl" rotWithShape="0">
                    <a:schemeClr val="dk1">
                      <a:alpha val="40000"/>
                    </a:schemeClr>
                  </a:outerShdw>
                </a:effectLst>
              </a:rPr>
              <a:t>、スマホ</a:t>
            </a:r>
            <a:endParaRPr lang="en-US" altLang="ja-JP" sz="2400" dirty="0">
              <a:ln w="0"/>
              <a:effectLst>
                <a:outerShdw blurRad="38100" dist="19050" dir="2700000" algn="tl" rotWithShape="0">
                  <a:schemeClr val="dk1">
                    <a:alpha val="40000"/>
                  </a:schemeClr>
                </a:outerShdw>
              </a:effectLst>
            </a:endParaRPr>
          </a:p>
          <a:p>
            <a:pPr>
              <a:defRPr/>
            </a:pPr>
            <a:r>
              <a:rPr lang="ja-JP" altLang="en-US" sz="2400" dirty="0">
                <a:ln w="0"/>
                <a:effectLst>
                  <a:outerShdw blurRad="38100" dist="19050" dir="2700000" algn="tl" rotWithShape="0">
                    <a:schemeClr val="dk1">
                      <a:alpha val="40000"/>
                    </a:schemeClr>
                  </a:outerShdw>
                </a:effectLst>
              </a:rPr>
              <a:t>（長期電池駆動は難しい）</a:t>
            </a:r>
            <a:endParaRPr lang="en-US" altLang="ja-JP" sz="2400" dirty="0">
              <a:ln w="0"/>
              <a:effectLst>
                <a:outerShdw blurRad="38100" dist="19050" dir="2700000" algn="tl" rotWithShape="0">
                  <a:schemeClr val="dk1">
                    <a:alpha val="40000"/>
                  </a:schemeClr>
                </a:outerShdw>
              </a:effectLst>
            </a:endParaRPr>
          </a:p>
        </p:txBody>
      </p:sp>
      <p:pic>
        <p:nvPicPr>
          <p:cNvPr id="8" name="図 7" descr="屋内, テーブル, 座る, 小さい が含まれている画像&#10;&#10;自動的に生成された説明">
            <a:extLst>
              <a:ext uri="{FF2B5EF4-FFF2-40B4-BE49-F238E27FC236}">
                <a16:creationId xmlns:a16="http://schemas.microsoft.com/office/drawing/2014/main" id="{6FD96BC0-125F-4C03-886F-CF7044D734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9689" y="1743258"/>
            <a:ext cx="1821791" cy="2429055"/>
          </a:xfrm>
          <a:prstGeom prst="rect">
            <a:avLst/>
          </a:prstGeom>
        </p:spPr>
      </p:pic>
      <p:sp>
        <p:nvSpPr>
          <p:cNvPr id="39" name="フリーフォーム: 図形 38">
            <a:extLst>
              <a:ext uri="{FF2B5EF4-FFF2-40B4-BE49-F238E27FC236}">
                <a16:creationId xmlns:a16="http://schemas.microsoft.com/office/drawing/2014/main" id="{44A8731D-1A81-4C91-A078-640ED9E2D62D}"/>
              </a:ext>
            </a:extLst>
          </p:cNvPr>
          <p:cNvSpPr/>
          <p:nvPr/>
        </p:nvSpPr>
        <p:spPr>
          <a:xfrm rot="16552664">
            <a:off x="7675231" y="3904017"/>
            <a:ext cx="717452" cy="731520"/>
          </a:xfrm>
          <a:custGeom>
            <a:avLst/>
            <a:gdLst>
              <a:gd name="connsiteX0" fmla="*/ 0 w 717452"/>
              <a:gd name="connsiteY0" fmla="*/ 731520 h 731520"/>
              <a:gd name="connsiteX1" fmla="*/ 288387 w 717452"/>
              <a:gd name="connsiteY1" fmla="*/ 407963 h 731520"/>
              <a:gd name="connsiteX2" fmla="*/ 393895 w 717452"/>
              <a:gd name="connsiteY2" fmla="*/ 541606 h 731520"/>
              <a:gd name="connsiteX3" fmla="*/ 717452 w 717452"/>
              <a:gd name="connsiteY3" fmla="*/ 0 h 731520"/>
            </a:gdLst>
            <a:ahLst/>
            <a:cxnLst>
              <a:cxn ang="0">
                <a:pos x="connsiteX0" y="connsiteY0"/>
              </a:cxn>
              <a:cxn ang="0">
                <a:pos x="connsiteX1" y="connsiteY1"/>
              </a:cxn>
              <a:cxn ang="0">
                <a:pos x="connsiteX2" y="connsiteY2"/>
              </a:cxn>
              <a:cxn ang="0">
                <a:pos x="connsiteX3" y="connsiteY3"/>
              </a:cxn>
            </a:cxnLst>
            <a:rect l="l" t="t" r="r" b="b"/>
            <a:pathLst>
              <a:path w="717452" h="731520">
                <a:moveTo>
                  <a:pt x="0" y="731520"/>
                </a:moveTo>
                <a:lnTo>
                  <a:pt x="288387" y="407963"/>
                </a:lnTo>
                <a:lnTo>
                  <a:pt x="393895" y="541606"/>
                </a:lnTo>
                <a:lnTo>
                  <a:pt x="717452" y="0"/>
                </a:lnTo>
              </a:path>
            </a:pathLst>
          </a:cu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76734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電子機器, 回路 が含まれている画像&#10;&#10;非常に高い精度で生成された説明">
            <a:extLst>
              <a:ext uri="{FF2B5EF4-FFF2-40B4-BE49-F238E27FC236}">
                <a16:creationId xmlns:a16="http://schemas.microsoft.com/office/drawing/2014/main" id="{2E1F8AF0-62FB-4B3A-884A-49DEB6F1B3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65017" y="4484542"/>
            <a:ext cx="1082070" cy="696612"/>
          </a:xfrm>
          <a:prstGeom prst="rect">
            <a:avLst/>
          </a:prstGeom>
        </p:spPr>
      </p:pic>
      <p:pic>
        <p:nvPicPr>
          <p:cNvPr id="4" name="図 3" descr="電子機器, 回路 が含まれている画像&#10;&#10;非常に高い精度で生成された説明">
            <a:extLst>
              <a:ext uri="{FF2B5EF4-FFF2-40B4-BE49-F238E27FC236}">
                <a16:creationId xmlns:a16="http://schemas.microsoft.com/office/drawing/2014/main" id="{0B75B940-1D50-4887-BA6A-11F621A912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35975" y="2006326"/>
            <a:ext cx="981075" cy="981075"/>
          </a:xfrm>
          <a:prstGeom prst="rect">
            <a:avLst/>
          </a:prstGeom>
        </p:spPr>
      </p:pic>
      <p:pic>
        <p:nvPicPr>
          <p:cNvPr id="1034" name="Picture 10" descr="littleBits Electronics Base Kit">
            <a:extLst>
              <a:ext uri="{FF2B5EF4-FFF2-40B4-BE49-F238E27FC236}">
                <a16:creationId xmlns:a16="http://schemas.microsoft.com/office/drawing/2014/main" id="{AA1ADF58-851A-4FB7-94E7-1F8A7C67EAC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86191" y="3095671"/>
            <a:ext cx="1223205" cy="1031370"/>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2"/>
          <p:cNvSpPr>
            <a:spLocks noGrp="1"/>
          </p:cNvSpPr>
          <p:nvPr>
            <p:ph type="title"/>
          </p:nvPr>
        </p:nvSpPr>
        <p:spPr/>
        <p:txBody>
          <a:bodyPr/>
          <a:lstStyle/>
          <a:p>
            <a:r>
              <a:rPr lang="en-US" altLang="ja-JP" dirty="0"/>
              <a:t>Leafony</a:t>
            </a:r>
            <a:r>
              <a:rPr lang="ja-JP" altLang="en-US" dirty="0"/>
              <a:t>の特徴比較</a:t>
            </a:r>
            <a:endParaRPr kumimoji="1" lang="ja-JP" altLang="en-US" dirty="0"/>
          </a:p>
        </p:txBody>
      </p:sp>
      <p:graphicFrame>
        <p:nvGraphicFramePr>
          <p:cNvPr id="7" name="表 6"/>
          <p:cNvGraphicFramePr>
            <a:graphicFrameLocks noGrp="1"/>
          </p:cNvGraphicFramePr>
          <p:nvPr/>
        </p:nvGraphicFramePr>
        <p:xfrm>
          <a:off x="346229" y="692696"/>
          <a:ext cx="7682155" cy="4999080"/>
        </p:xfrm>
        <a:graphic>
          <a:graphicData uri="http://schemas.openxmlformats.org/drawingml/2006/table">
            <a:tbl>
              <a:tblPr firstRow="1" bandRow="1">
                <a:tableStyleId>{3B4B98B0-60AC-42C2-AFA5-B58CD77FA1E5}</a:tableStyleId>
              </a:tblPr>
              <a:tblGrid>
                <a:gridCol w="1864918">
                  <a:extLst>
                    <a:ext uri="{9D8B030D-6E8A-4147-A177-3AD203B41FA5}">
                      <a16:colId xmlns:a16="http://schemas.microsoft.com/office/drawing/2014/main" val="869587556"/>
                    </a:ext>
                  </a:extLst>
                </a:gridCol>
                <a:gridCol w="726699">
                  <a:extLst>
                    <a:ext uri="{9D8B030D-6E8A-4147-A177-3AD203B41FA5}">
                      <a16:colId xmlns:a16="http://schemas.microsoft.com/office/drawing/2014/main" val="2633430327"/>
                    </a:ext>
                  </a:extLst>
                </a:gridCol>
                <a:gridCol w="500687">
                  <a:extLst>
                    <a:ext uri="{9D8B030D-6E8A-4147-A177-3AD203B41FA5}">
                      <a16:colId xmlns:a16="http://schemas.microsoft.com/office/drawing/2014/main" val="1778246098"/>
                    </a:ext>
                  </a:extLst>
                </a:gridCol>
                <a:gridCol w="639410">
                  <a:extLst>
                    <a:ext uri="{9D8B030D-6E8A-4147-A177-3AD203B41FA5}">
                      <a16:colId xmlns:a16="http://schemas.microsoft.com/office/drawing/2014/main" val="3847597300"/>
                    </a:ext>
                  </a:extLst>
                </a:gridCol>
                <a:gridCol w="639410">
                  <a:extLst>
                    <a:ext uri="{9D8B030D-6E8A-4147-A177-3AD203B41FA5}">
                      <a16:colId xmlns:a16="http://schemas.microsoft.com/office/drawing/2014/main" val="1372571433"/>
                    </a:ext>
                  </a:extLst>
                </a:gridCol>
                <a:gridCol w="456601">
                  <a:extLst>
                    <a:ext uri="{9D8B030D-6E8A-4147-A177-3AD203B41FA5}">
                      <a16:colId xmlns:a16="http://schemas.microsoft.com/office/drawing/2014/main" val="2688241052"/>
                    </a:ext>
                  </a:extLst>
                </a:gridCol>
                <a:gridCol w="532702">
                  <a:extLst>
                    <a:ext uri="{9D8B030D-6E8A-4147-A177-3AD203B41FA5}">
                      <a16:colId xmlns:a16="http://schemas.microsoft.com/office/drawing/2014/main" val="127668815"/>
                    </a:ext>
                  </a:extLst>
                </a:gridCol>
                <a:gridCol w="2321728">
                  <a:extLst>
                    <a:ext uri="{9D8B030D-6E8A-4147-A177-3AD203B41FA5}">
                      <a16:colId xmlns:a16="http://schemas.microsoft.com/office/drawing/2014/main" val="3806981838"/>
                    </a:ext>
                  </a:extLst>
                </a:gridCol>
              </a:tblGrid>
              <a:tr h="780840">
                <a:tc>
                  <a:txBody>
                    <a:bodyPr/>
                    <a:lstStyle/>
                    <a:p>
                      <a:endParaRPr kumimoji="1" lang="ja-JP" altLang="en-US" b="1" dirty="0"/>
                    </a:p>
                  </a:txBody>
                  <a:tcPr/>
                </a:tc>
                <a:tc>
                  <a:txBody>
                    <a:bodyPr/>
                    <a:lstStyle/>
                    <a:p>
                      <a:pPr algn="ctr"/>
                      <a:r>
                        <a:rPr kumimoji="1" lang="ja-JP" altLang="en-US" sz="1600" b="1" dirty="0"/>
                        <a:t>価</a:t>
                      </a:r>
                      <a:endParaRPr kumimoji="1" lang="en-US" altLang="ja-JP" sz="1600" b="1" dirty="0"/>
                    </a:p>
                    <a:p>
                      <a:pPr algn="ctr"/>
                      <a:r>
                        <a:rPr kumimoji="1" lang="ja-JP" altLang="en-US" sz="1600" b="1" dirty="0"/>
                        <a:t>格</a:t>
                      </a:r>
                    </a:p>
                  </a:txBody>
                  <a:tcPr anchor="ctr"/>
                </a:tc>
                <a:tc>
                  <a:txBody>
                    <a:bodyPr/>
                    <a:lstStyle/>
                    <a:p>
                      <a:pPr algn="ctr"/>
                      <a:r>
                        <a:rPr kumimoji="1" lang="ja-JP" altLang="en-US" sz="1600" b="1" dirty="0"/>
                        <a:t>組立性</a:t>
                      </a:r>
                      <a:endParaRPr kumimoji="1" lang="en-US" altLang="ja-JP" sz="1600" b="1" dirty="0"/>
                    </a:p>
                  </a:txBody>
                  <a:tcPr anchor="ctr"/>
                </a:tc>
                <a:tc>
                  <a:txBody>
                    <a:bodyPr/>
                    <a:lstStyle/>
                    <a:p>
                      <a:pPr algn="ctr"/>
                      <a:r>
                        <a:rPr kumimoji="1" lang="ja-JP" altLang="en-US" sz="1600" b="1" dirty="0"/>
                        <a:t>開発</a:t>
                      </a:r>
                      <a:endParaRPr kumimoji="1" lang="en-US" altLang="ja-JP" sz="1600" b="1" dirty="0"/>
                    </a:p>
                    <a:p>
                      <a:pPr algn="ctr"/>
                      <a:r>
                        <a:rPr kumimoji="1" lang="ja-JP" altLang="en-US" sz="1600" b="1" dirty="0"/>
                        <a:t>容易性</a:t>
                      </a:r>
                    </a:p>
                  </a:txBody>
                  <a:tcPr anchor="ctr"/>
                </a:tc>
                <a:tc>
                  <a:txBody>
                    <a:bodyPr/>
                    <a:lstStyle/>
                    <a:p>
                      <a:pPr algn="ctr"/>
                      <a:r>
                        <a:rPr kumimoji="1" lang="ja-JP" altLang="en-US" sz="1600" b="1" dirty="0"/>
                        <a:t>オープン</a:t>
                      </a:r>
                      <a:endParaRPr kumimoji="1" lang="en-US" altLang="ja-JP" sz="1600" b="1" dirty="0"/>
                    </a:p>
                    <a:p>
                      <a:pPr algn="ctr"/>
                      <a:r>
                        <a:rPr kumimoji="1" lang="ja-JP" altLang="en-US" sz="1600" b="1" dirty="0"/>
                        <a:t>性</a:t>
                      </a:r>
                      <a:endParaRPr kumimoji="1" lang="en-US" altLang="ja-JP" sz="16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a:t>小型</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a:t>電池</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dirty="0"/>
                        <a:t>特徴</a:t>
                      </a:r>
                    </a:p>
                  </a:txBody>
                  <a:tcPr anchor="ctr"/>
                </a:tc>
                <a:extLst>
                  <a:ext uri="{0D108BD9-81ED-4DB2-BD59-A6C34878D82A}">
                    <a16:rowId xmlns:a16="http://schemas.microsoft.com/office/drawing/2014/main" val="1123929743"/>
                  </a:ext>
                </a:extLst>
              </a:tr>
              <a:tr h="420536">
                <a:tc>
                  <a:txBody>
                    <a:bodyPr/>
                    <a:lstStyle/>
                    <a:p>
                      <a:pPr algn="ctr"/>
                      <a:r>
                        <a:rPr kumimoji="1" lang="ja-JP" altLang="en-US" sz="1800" b="1" dirty="0"/>
                        <a:t>トリリオンノード・</a:t>
                      </a:r>
                      <a:endParaRPr kumimoji="1" lang="en-US" altLang="ja-JP" sz="1800" b="1" dirty="0"/>
                    </a:p>
                    <a:p>
                      <a:pPr algn="ctr"/>
                      <a:r>
                        <a:rPr kumimoji="1" lang="ja-JP" altLang="en-US" sz="1800" b="1" dirty="0"/>
                        <a:t>エンジン</a:t>
                      </a:r>
                      <a:endParaRPr kumimoji="1" lang="ja-JP" altLang="en-US" sz="1800" b="1" dirty="0">
                        <a:latin typeface="+mn-lt"/>
                        <a:ea typeface="+mj-ea"/>
                      </a:endParaRPr>
                    </a:p>
                  </a:txBody>
                  <a:tcPr anchor="ctr"/>
                </a:tc>
                <a:tc>
                  <a:txBody>
                    <a:bodyPr/>
                    <a:lstStyle/>
                    <a:p>
                      <a:pPr algn="ctr"/>
                      <a:r>
                        <a:rPr kumimoji="1" lang="ja-JP" altLang="en-US" sz="2000" b="1"/>
                        <a:t>△→</a:t>
                      </a:r>
                      <a:r>
                        <a:rPr kumimoji="1" lang="ja-JP" altLang="en-US" sz="2000" b="1" dirty="0"/>
                        <a:t>○</a:t>
                      </a:r>
                      <a:endParaRPr kumimoji="1" lang="ja-JP" altLang="en-US" sz="2000" b="1"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latin typeface="+mn-lt"/>
                      </a:endParaRPr>
                    </a:p>
                  </a:txBody>
                  <a:tcPr anchor="ctr"/>
                </a:tc>
                <a:tc>
                  <a:txBody>
                    <a:bodyPr/>
                    <a:lstStyle/>
                    <a:p>
                      <a:pPr algn="ctr"/>
                      <a:r>
                        <a:rPr kumimoji="1" lang="ja-JP" altLang="en-US" sz="2000" b="1" dirty="0">
                          <a:solidFill>
                            <a:srgbClr val="0000FF"/>
                          </a:solidFill>
                        </a:rPr>
                        <a:t>○</a:t>
                      </a:r>
                      <a:endParaRPr kumimoji="1" lang="ja-JP" altLang="en-US" sz="2000" b="1" dirty="0">
                        <a:solidFill>
                          <a:srgbClr val="0000FF"/>
                        </a:solidFill>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rgbClr val="0000FF"/>
                          </a:solidFill>
                        </a:rPr>
                        <a:t>○</a:t>
                      </a:r>
                      <a:endParaRPr kumimoji="1" lang="ja-JP" altLang="en-US" sz="2000" b="1" dirty="0">
                        <a:solidFill>
                          <a:srgbClr val="0000FF"/>
                        </a:solidFill>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rgbClr val="0000FF"/>
                          </a:solidFill>
                        </a:rPr>
                        <a:t>○</a:t>
                      </a:r>
                      <a:endParaRPr kumimoji="1" lang="ja-JP" altLang="en-US" sz="2000" b="1" dirty="0">
                        <a:solidFill>
                          <a:srgbClr val="0000FF"/>
                        </a:solidFill>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solidFill>
                            <a:srgbClr val="0000FF"/>
                          </a:solidFill>
                        </a:rPr>
                        <a:t>○</a:t>
                      </a:r>
                      <a:endParaRPr kumimoji="1" lang="ja-JP" altLang="en-US" sz="2000" b="1" dirty="0">
                        <a:solidFill>
                          <a:srgbClr val="0000FF"/>
                        </a:solidFill>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t>周辺が充実し、独自ボード作製容易、小型・低電力アプリに対応</a:t>
                      </a:r>
                      <a:endParaRPr kumimoji="1" lang="ja-JP" altLang="en-US" sz="1200" b="1" dirty="0">
                        <a:solidFill>
                          <a:schemeClr val="tx1"/>
                        </a:solidFill>
                        <a:latin typeface="+mn-lt"/>
                      </a:endParaRPr>
                    </a:p>
                  </a:txBody>
                  <a:tcPr anchor="ctr"/>
                </a:tc>
                <a:extLst>
                  <a:ext uri="{0D108BD9-81ED-4DB2-BD59-A6C34878D82A}">
                    <a16:rowId xmlns:a16="http://schemas.microsoft.com/office/drawing/2014/main" val="3239708429"/>
                  </a:ext>
                </a:extLst>
              </a:tr>
              <a:tr h="556920">
                <a:tc>
                  <a:txBody>
                    <a:bodyPr/>
                    <a:lstStyle/>
                    <a:p>
                      <a:pPr algn="ctr"/>
                      <a:r>
                        <a:rPr kumimoji="1" lang="en-US" altLang="ja-JP" sz="1800" b="1" dirty="0"/>
                        <a:t>Arduino</a:t>
                      </a:r>
                      <a:endParaRPr kumimoji="1" lang="en-US" altLang="ja-JP" sz="1800" b="1" dirty="0">
                        <a:latin typeface="+mn-lt"/>
                        <a:ea typeface="+mj-ea"/>
                      </a:endParaRP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solidFill>
                          <a:schemeClr val="tx1"/>
                        </a:solidFill>
                        <a:latin typeface="+mn-lt"/>
                      </a:endParaRP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t>普及している標準製品、サイズ・電力に難、周辺機能が限定的</a:t>
                      </a:r>
                      <a:endParaRPr kumimoji="1" lang="en-US" altLang="ja-JP" sz="1200" b="1" dirty="0"/>
                    </a:p>
                  </a:txBody>
                  <a:tcPr anchor="ctr"/>
                </a:tc>
                <a:extLst>
                  <a:ext uri="{0D108BD9-81ED-4DB2-BD59-A6C34878D82A}">
                    <a16:rowId xmlns:a16="http://schemas.microsoft.com/office/drawing/2014/main" val="2354795054"/>
                  </a:ext>
                </a:extLst>
              </a:tr>
              <a:tr h="556920">
                <a:tc>
                  <a:txBody>
                    <a:bodyPr/>
                    <a:lstStyle/>
                    <a:p>
                      <a:pPr algn="ctr"/>
                      <a:r>
                        <a:rPr kumimoji="1" lang="en-US" altLang="ja-JP" sz="1800" b="1" dirty="0" err="1"/>
                        <a:t>Mbed</a:t>
                      </a:r>
                      <a:endParaRPr kumimoji="1" lang="en-US" altLang="ja-JP" sz="1800" b="1" dirty="0">
                        <a:solidFill>
                          <a:schemeClr val="tx1"/>
                        </a:solidFill>
                        <a:latin typeface="+mn-lt"/>
                        <a:ea typeface="+mj-ea"/>
                      </a:endParaRP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algn="ctr"/>
                      <a:r>
                        <a:rPr kumimoji="1" lang="ja-JP" altLang="en-US" sz="2000" b="1" dirty="0">
                          <a:latin typeface="+mn-lt"/>
                        </a:rPr>
                        <a:t>△</a:t>
                      </a: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mn-lt"/>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t>物理的なバス規格なく</a:t>
                      </a:r>
                      <a:r>
                        <a:rPr kumimoji="1" lang="en-US" altLang="ja-JP" sz="1200" b="1" dirty="0"/>
                        <a:t>I/O</a:t>
                      </a:r>
                      <a:r>
                        <a:rPr kumimoji="1" lang="ja-JP" altLang="en-US" sz="1200" b="1" dirty="0"/>
                        <a:t>の相互物理接続に難、ソフト蓄積少</a:t>
                      </a:r>
                      <a:endParaRPr kumimoji="1" lang="ja-JP" altLang="en-US" sz="1200" b="1" dirty="0">
                        <a:solidFill>
                          <a:schemeClr val="tx1"/>
                        </a:solidFill>
                        <a:latin typeface="+mn-lt"/>
                      </a:endParaRPr>
                    </a:p>
                  </a:txBody>
                  <a:tcPr anchor="ctr"/>
                </a:tc>
                <a:extLst>
                  <a:ext uri="{0D108BD9-81ED-4DB2-BD59-A6C34878D82A}">
                    <a16:rowId xmlns:a16="http://schemas.microsoft.com/office/drawing/2014/main" val="1236012072"/>
                  </a:ext>
                </a:extLst>
              </a:tr>
              <a:tr h="5569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err="1"/>
                        <a:t>LittleBits</a:t>
                      </a:r>
                      <a:endParaRPr kumimoji="1" lang="ja-JP" altLang="en-US" sz="1800" b="1" dirty="0">
                        <a:solidFill>
                          <a:schemeClr val="tx1"/>
                        </a:solidFill>
                        <a:latin typeface="+mn-lt"/>
                        <a:ea typeface="+mj-ea"/>
                      </a:endParaRP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latin typeface="+mn-lt"/>
                      </a:endParaRP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t>楽しく、初等教育向けで低機能</a:t>
                      </a:r>
                      <a:endParaRPr kumimoji="1" lang="en-US" altLang="ja-JP" sz="1200" b="1"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latin typeface="+mn-lt"/>
                        </a:rPr>
                        <a:t>ブロックの改変が困難</a:t>
                      </a:r>
                    </a:p>
                  </a:txBody>
                  <a:tcPr anchor="ctr"/>
                </a:tc>
                <a:extLst>
                  <a:ext uri="{0D108BD9-81ED-4DB2-BD59-A6C34878D82A}">
                    <a16:rowId xmlns:a16="http://schemas.microsoft.com/office/drawing/2014/main" val="3124688937"/>
                  </a:ext>
                </a:extLst>
              </a:tr>
              <a:tr h="607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err="1"/>
                        <a:t>TinyDuino</a:t>
                      </a:r>
                      <a:endParaRPr kumimoji="1" lang="ja-JP" altLang="en-US" sz="1800" b="1" dirty="0">
                        <a:solidFill>
                          <a:schemeClr val="tx1"/>
                        </a:solidFill>
                        <a:latin typeface="+mn-lt"/>
                        <a:ea typeface="+mj-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u="none" strike="noStrike" kern="1200" cap="none" spc="0" normalizeH="0" baseline="0" noProof="0" dirty="0">
                          <a:ln>
                            <a:noFill/>
                          </a:ln>
                          <a:effectLst/>
                          <a:uLnTx/>
                          <a:uFillTx/>
                        </a:rPr>
                        <a:t>○</a:t>
                      </a:r>
                      <a:endParaRPr kumimoji="1" lang="ja-JP" altLang="en-US" sz="2000" b="1" i="0" u="none" strike="noStrike" kern="1200" cap="none" spc="0" normalizeH="0" baseline="0" noProof="0" dirty="0">
                        <a:ln>
                          <a:noFill/>
                        </a:ln>
                        <a:solidFill>
                          <a:srgbClr val="000000"/>
                        </a:solidFill>
                        <a:effectLst/>
                        <a:uLnTx/>
                        <a:uFillTx/>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solidFill>
                          <a:schemeClr val="tx1"/>
                        </a:solidFill>
                        <a:latin typeface="+mn-lt"/>
                      </a:endParaRPr>
                    </a:p>
                  </a:txBody>
                  <a:tcPr anchor="ctr"/>
                </a:tc>
                <a:tc>
                  <a:txBody>
                    <a:bodyPr/>
                    <a:lstStyle/>
                    <a:p>
                      <a:pPr algn="ctr"/>
                      <a:r>
                        <a:rPr kumimoji="1" lang="ja-JP" altLang="en-US" sz="2000" b="1" dirty="0"/>
                        <a:t>△</a:t>
                      </a:r>
                      <a:endParaRPr kumimoji="1" lang="ja-JP" altLang="en-US" sz="2000" b="1" dirty="0">
                        <a:solidFill>
                          <a:schemeClr val="tx1"/>
                        </a:solidFill>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solidFill>
                          <a:schemeClr val="tx1"/>
                        </a:solidFill>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solidFill>
                          <a:schemeClr val="tx1"/>
                        </a:solidFill>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solidFill>
                            <a:schemeClr val="tx1"/>
                          </a:solidFill>
                          <a:latin typeface="+mn-lt"/>
                        </a:rPr>
                        <a:t>小型のプラットフォームだが、低電力性、組立性に難</a:t>
                      </a:r>
                    </a:p>
                  </a:txBody>
                  <a:tcPr anchor="ctr"/>
                </a:tc>
                <a:extLst>
                  <a:ext uri="{0D108BD9-81ED-4DB2-BD59-A6C34878D82A}">
                    <a16:rowId xmlns:a16="http://schemas.microsoft.com/office/drawing/2014/main" val="562940929"/>
                  </a:ext>
                </a:extLst>
              </a:tr>
              <a:tr h="5569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dirty="0" err="1"/>
                        <a:t>RaspberryPi</a:t>
                      </a:r>
                      <a:endParaRPr kumimoji="1" lang="ja-JP" altLang="en-US" sz="1800" b="1" dirty="0">
                        <a:latin typeface="+mn-lt"/>
                        <a:ea typeface="+mj-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u="none" strike="noStrike" kern="1200" cap="none" spc="0" normalizeH="0" baseline="0" noProof="0" dirty="0">
                          <a:ln>
                            <a:noFill/>
                          </a:ln>
                          <a:effectLst/>
                          <a:uLnTx/>
                          <a:uFillTx/>
                        </a:rPr>
                        <a:t>○</a:t>
                      </a:r>
                      <a:endParaRPr kumimoji="1" lang="ja-JP" altLang="en-US" sz="2000" b="1" i="0" u="none" strike="noStrike" kern="1200" cap="none" spc="0" normalizeH="0" baseline="0" noProof="0" dirty="0">
                        <a:ln>
                          <a:noFill/>
                        </a:ln>
                        <a:solidFill>
                          <a:srgbClr val="000000"/>
                        </a:solidFill>
                        <a:effectLst/>
                        <a:uLnTx/>
                        <a:uFillTx/>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latin typeface="+mn-lt"/>
                      </a:endParaRP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mn-lt"/>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t>ハードウェアは非オープン</a:t>
                      </a:r>
                      <a:endParaRPr kumimoji="1" lang="en-US" altLang="ja-JP" sz="1200" b="1"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dirty="0"/>
                        <a:t>Linux</a:t>
                      </a:r>
                      <a:r>
                        <a:rPr kumimoji="1" lang="ja-JP" altLang="en-US" sz="1200" b="1" dirty="0"/>
                        <a:t>で低電力は困難</a:t>
                      </a:r>
                      <a:endParaRPr kumimoji="1" lang="ja-JP" altLang="en-US" sz="1200" b="1" dirty="0">
                        <a:solidFill>
                          <a:schemeClr val="tx1"/>
                        </a:solidFill>
                        <a:latin typeface="+mn-lt"/>
                      </a:endParaRPr>
                    </a:p>
                  </a:txBody>
                  <a:tcPr anchor="ctr"/>
                </a:tc>
                <a:extLst>
                  <a:ext uri="{0D108BD9-81ED-4DB2-BD59-A6C34878D82A}">
                    <a16:rowId xmlns:a16="http://schemas.microsoft.com/office/drawing/2014/main" val="1455136130"/>
                  </a:ext>
                </a:extLst>
              </a:tr>
              <a:tr h="607320">
                <a:tc>
                  <a:txBody>
                    <a:bodyPr/>
                    <a:lstStyle/>
                    <a:p>
                      <a:pPr algn="ctr"/>
                      <a:r>
                        <a:rPr kumimoji="1" lang="ja-JP" altLang="en-US" sz="1800" b="1" dirty="0"/>
                        <a:t>フルカスタム</a:t>
                      </a:r>
                      <a:endParaRPr kumimoji="1" lang="en-US" altLang="ja-JP" sz="1800" b="1" dirty="0"/>
                    </a:p>
                    <a:p>
                      <a:pPr algn="ctr"/>
                      <a:r>
                        <a:rPr kumimoji="1" lang="ja-JP" altLang="en-US" sz="1800" b="1" dirty="0"/>
                        <a:t>自作基板</a:t>
                      </a:r>
                      <a:endParaRPr kumimoji="1" lang="ja-JP" altLang="en-US" sz="1800" b="1" dirty="0">
                        <a:latin typeface="+mn-lt"/>
                        <a:ea typeface="+mj-ea"/>
                      </a:endParaRP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algn="ctr"/>
                      <a:r>
                        <a:rPr kumimoji="1" lang="ja-JP" altLang="en-US" sz="2000" b="1" dirty="0"/>
                        <a:t>△</a:t>
                      </a:r>
                      <a:endParaRPr kumimoji="1" lang="ja-JP" altLang="en-US" sz="2000" b="1" dirty="0">
                        <a:solidFill>
                          <a:schemeClr val="tx1"/>
                        </a:solidFill>
                        <a:latin typeface="+mn-lt"/>
                      </a:endParaRP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algn="ctr"/>
                      <a:r>
                        <a:rPr kumimoji="1" lang="ja-JP" altLang="en-US" sz="2000" b="1" dirty="0"/>
                        <a:t>✕</a:t>
                      </a:r>
                      <a:endParaRPr kumimoji="1" lang="ja-JP" altLang="en-US" sz="2000" b="1"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solidFill>
                          <a:schemeClr val="tx1"/>
                        </a:solidFill>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dirty="0"/>
                        <a:t>○</a:t>
                      </a:r>
                      <a:endParaRPr kumimoji="1" lang="ja-JP" altLang="en-US" sz="2000" b="1"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dirty="0"/>
                        <a:t>何でもできるが、開発コスト大や開発期間長が課題</a:t>
                      </a:r>
                      <a:endParaRPr kumimoji="1" lang="ja-JP" altLang="en-US" sz="1200" b="1" dirty="0">
                        <a:latin typeface="+mn-lt"/>
                      </a:endParaRPr>
                    </a:p>
                  </a:txBody>
                  <a:tcPr anchor="ctr"/>
                </a:tc>
                <a:extLst>
                  <a:ext uri="{0D108BD9-81ED-4DB2-BD59-A6C34878D82A}">
                    <a16:rowId xmlns:a16="http://schemas.microsoft.com/office/drawing/2014/main" val="1154313497"/>
                  </a:ext>
                </a:extLst>
              </a:tr>
            </a:tbl>
          </a:graphicData>
        </a:graphic>
      </p:graphicFrame>
      <p:sp>
        <p:nvSpPr>
          <p:cNvPr id="13" name="楕円 12">
            <a:extLst>
              <a:ext uri="{FF2B5EF4-FFF2-40B4-BE49-F238E27FC236}">
                <a16:creationId xmlns:a16="http://schemas.microsoft.com/office/drawing/2014/main" id="{3686514D-4ACB-42F7-95AC-7ACC80A1A945}"/>
              </a:ext>
            </a:extLst>
          </p:cNvPr>
          <p:cNvSpPr/>
          <p:nvPr/>
        </p:nvSpPr>
        <p:spPr bwMode="auto">
          <a:xfrm>
            <a:off x="467544" y="5966319"/>
            <a:ext cx="199902" cy="199902"/>
          </a:xfrm>
          <a:prstGeom prst="ellipse">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none" lIns="90000" tIns="46800" rIns="90000" bIns="46800" numCol="1" rtlCol="0" anchor="ctr" anchorCtr="0" compatLnSpc="1">
            <a:prstTxWarp prst="textNoShape">
              <a:avLst/>
            </a:prstTxWarp>
          </a:bodyPr>
          <a:lstStyle/>
          <a:p>
            <a:pPr marL="0" marR="0" indent="0" algn="ctr" defTabSz="968375" rtl="0" eaLnBrk="0" fontAlgn="base" latinLnBrk="0" hangingPunct="0">
              <a:lnSpc>
                <a:spcPct val="100000"/>
              </a:lnSpc>
              <a:spcBef>
                <a:spcPct val="0"/>
              </a:spcBef>
              <a:spcAft>
                <a:spcPct val="0"/>
              </a:spcAft>
              <a:buClrTx/>
              <a:buSzTx/>
              <a:buFontTx/>
              <a:buNone/>
              <a:tabLst/>
            </a:pPr>
            <a:endParaRPr kumimoji="0" lang="ja-JP" altLang="en-US" sz="2500" b="0" i="0" u="none" strike="noStrike" cap="none" normalizeH="0" baseline="0">
              <a:ln>
                <a:noFill/>
              </a:ln>
              <a:solidFill>
                <a:schemeClr val="tx1"/>
              </a:solidFill>
              <a:effectLst/>
              <a:latin typeface="Arial" charset="0"/>
              <a:ea typeface="ＭＳ Ｐゴシック" pitchFamily="50" charset="-128"/>
            </a:endParaRPr>
          </a:p>
        </p:txBody>
      </p:sp>
      <p:pic>
        <p:nvPicPr>
          <p:cNvPr id="8" name="図 7" descr="電子機器, 回路 が含まれている画像&#10;&#10;非常に高い精度で生成された説明">
            <a:extLst>
              <a:ext uri="{FF2B5EF4-FFF2-40B4-BE49-F238E27FC236}">
                <a16:creationId xmlns:a16="http://schemas.microsoft.com/office/drawing/2014/main" id="{9783770E-3A81-4B74-9143-2E040EF233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96293" y="1461581"/>
            <a:ext cx="802999" cy="717069"/>
          </a:xfrm>
          <a:prstGeom prst="rect">
            <a:avLst/>
          </a:prstGeom>
        </p:spPr>
      </p:pic>
      <p:sp>
        <p:nvSpPr>
          <p:cNvPr id="14" name="テキスト ボックス 13">
            <a:extLst>
              <a:ext uri="{FF2B5EF4-FFF2-40B4-BE49-F238E27FC236}">
                <a16:creationId xmlns:a16="http://schemas.microsoft.com/office/drawing/2014/main" id="{A8394FF3-23BB-4FEE-9EB2-6CBAD2A8594D}"/>
              </a:ext>
            </a:extLst>
          </p:cNvPr>
          <p:cNvSpPr txBox="1"/>
          <p:nvPr/>
        </p:nvSpPr>
        <p:spPr bwMode="auto">
          <a:xfrm>
            <a:off x="762093" y="5874257"/>
            <a:ext cx="7857418" cy="3840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36000" tIns="36000" rIns="36000" bIns="72000" numCol="1" rtlCol="0" anchor="t" anchorCtr="0" compatLnSpc="1">
            <a:prstTxWarp prst="textNoShape">
              <a:avLst/>
            </a:prstTxWarp>
            <a:noAutofit/>
          </a:bodyPr>
          <a:lstStyle/>
          <a:p>
            <a:pPr>
              <a:tabLst>
                <a:tab pos="2870200" algn="r"/>
                <a:tab pos="4310063" algn="r"/>
                <a:tab pos="4751388" algn="r"/>
                <a:tab pos="5111750" algn="l"/>
              </a:tabLst>
            </a:pPr>
            <a:r>
              <a:rPr lang="ja-JP" altLang="en-US" sz="2400" b="1" kern="0" dirty="0"/>
              <a:t>超小型、低消費電力、オープン、リーフ製作簡単、組立簡単</a:t>
            </a:r>
            <a:endParaRPr lang="en-US" altLang="ja-JP" sz="2400" b="1" kern="0" dirty="0"/>
          </a:p>
        </p:txBody>
      </p:sp>
      <p:pic>
        <p:nvPicPr>
          <p:cNvPr id="12" name="図 11" descr="電子機器, 回路 が含まれている画像&#10;&#10;非常に高い精度で生成された説明">
            <a:extLst>
              <a:ext uri="{FF2B5EF4-FFF2-40B4-BE49-F238E27FC236}">
                <a16:creationId xmlns:a16="http://schemas.microsoft.com/office/drawing/2014/main" id="{1EBEA967-4794-4234-81A6-D417EE5276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42888" y="2674956"/>
            <a:ext cx="797388" cy="643854"/>
          </a:xfrm>
          <a:prstGeom prst="rect">
            <a:avLst/>
          </a:prstGeom>
        </p:spPr>
      </p:pic>
      <p:sp>
        <p:nvSpPr>
          <p:cNvPr id="2" name="四角形: 角を丸くする 1">
            <a:extLst>
              <a:ext uri="{FF2B5EF4-FFF2-40B4-BE49-F238E27FC236}">
                <a16:creationId xmlns:a16="http://schemas.microsoft.com/office/drawing/2014/main" id="{D8F6D31A-F35D-4533-99AD-99A277419021}"/>
              </a:ext>
            </a:extLst>
          </p:cNvPr>
          <p:cNvSpPr/>
          <p:nvPr/>
        </p:nvSpPr>
        <p:spPr>
          <a:xfrm>
            <a:off x="3490306" y="659961"/>
            <a:ext cx="2160240" cy="5031815"/>
          </a:xfrm>
          <a:prstGeom prst="round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電子機器, 回路 が含まれている画像&#10;&#10;自動的に生成された説明">
            <a:extLst>
              <a:ext uri="{FF2B5EF4-FFF2-40B4-BE49-F238E27FC236}">
                <a16:creationId xmlns:a16="http://schemas.microsoft.com/office/drawing/2014/main" id="{A278F7F4-5B37-4491-80BF-3FDB5AC99EF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64810" y="3995853"/>
            <a:ext cx="523404" cy="506788"/>
          </a:xfrm>
          <a:prstGeom prst="rect">
            <a:avLst/>
          </a:prstGeom>
        </p:spPr>
      </p:pic>
    </p:spTree>
    <p:extLst>
      <p:ext uri="{BB962C8B-B14F-4D97-AF65-F5344CB8AC3E}">
        <p14:creationId xmlns:p14="http://schemas.microsoft.com/office/powerpoint/2010/main" val="1543323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EL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akurai">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ELP</Template>
  <TotalTime>23222</TotalTime>
  <Words>2783</Words>
  <Application>Microsoft Office PowerPoint</Application>
  <PresentationFormat>画面に合わせる (4:3)</PresentationFormat>
  <Paragraphs>828</Paragraphs>
  <Slides>52</Slides>
  <Notes>21</Notes>
  <HiddenSlides>2</HiddenSlides>
  <MMClips>12</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52</vt:i4>
      </vt:variant>
    </vt:vector>
  </HeadingPairs>
  <TitlesOfParts>
    <vt:vector size="64" baseType="lpstr">
      <vt:lpstr>Meiryo UI</vt:lpstr>
      <vt:lpstr>ＭＳ Ｐゴシック</vt:lpstr>
      <vt:lpstr>MS UI Gothic</vt:lpstr>
      <vt:lpstr>ＭＳ ゴシック</vt:lpstr>
      <vt:lpstr>游ゴシック</vt:lpstr>
      <vt:lpstr>Arial</vt:lpstr>
      <vt:lpstr>Calibri</vt:lpstr>
      <vt:lpstr>Courier New</vt:lpstr>
      <vt:lpstr>Segoe UI</vt:lpstr>
      <vt:lpstr>Times New Roman</vt:lpstr>
      <vt:lpstr>Wingdings</vt:lpstr>
      <vt:lpstr>ELP</vt:lpstr>
      <vt:lpstr>IoTの新しい応用やサービスをみんなで開拓する オープン・プラットフォーム「Leafony」の事例紹介 ー IoT/CPSシステムの開発効率を断然アップ ー</vt:lpstr>
      <vt:lpstr>PowerPoint プレゼンテーション</vt:lpstr>
      <vt:lpstr>IoT：アプリ、サービスが大切</vt:lpstr>
      <vt:lpstr>IoTアプリ開拓に向けたシステム開発の課題</vt:lpstr>
      <vt:lpstr>PowerPoint プレゼンテーション</vt:lpstr>
      <vt:lpstr>PowerPoint プレゼンテーション</vt:lpstr>
      <vt:lpstr>Leafonyとは</vt:lpstr>
      <vt:lpstr>特にエッジノードに最適</vt:lpstr>
      <vt:lpstr>Leafonyの特徴比較</vt:lpstr>
      <vt:lpstr>PowerPoint プレゼンテーション</vt:lpstr>
      <vt:lpstr>小型化のためのコネクト技術</vt:lpstr>
      <vt:lpstr>PowerPoint プレゼンテーション</vt:lpstr>
      <vt:lpstr>Leafonyバスの仕様だけ守れば接続可能</vt:lpstr>
      <vt:lpstr>コネクタの電気的特性</vt:lpstr>
      <vt:lpstr>リーフ接続例</vt:lpstr>
      <vt:lpstr>PowerPoint プレゼンテーション</vt:lpstr>
      <vt:lpstr>低消費電力アーキテクチャ</vt:lpstr>
      <vt:lpstr>個々のリーフの消費電力を容易に測定可能</vt:lpstr>
      <vt:lpstr>低消費電力システムのデバッグ例</vt:lpstr>
      <vt:lpstr>PowerPoint プレゼンテーション</vt:lpstr>
      <vt:lpstr>ソフトウェア開発も容易　デモ</vt:lpstr>
      <vt:lpstr>Leafonyのデータを一般公開完了</vt:lpstr>
      <vt:lpstr>アプリ例などビデオ化とドキュメント化して公開</vt:lpstr>
      <vt:lpstr>PowerPoint プレゼンテーション</vt:lpstr>
      <vt:lpstr>PowerPoint プレゼンテーション</vt:lpstr>
      <vt:lpstr>PowerPoint プレゼンテーション</vt:lpstr>
      <vt:lpstr>外部機関からのリーフ例</vt:lpstr>
      <vt:lpstr>PowerPoint プレゼンテーション</vt:lpstr>
      <vt:lpstr>ADI製加速度センサ搭載リーフ概要</vt:lpstr>
      <vt:lpstr>PowerPoint プレゼンテーション</vt:lpstr>
      <vt:lpstr>Leafony利用シーン</vt:lpstr>
      <vt:lpstr>LoRaリーフのドローンへの活用例（企業）</vt:lpstr>
      <vt:lpstr>Leafonyを使ったシステム構築サービス提供</vt:lpstr>
      <vt:lpstr>人材育成とLeafony</vt:lpstr>
      <vt:lpstr>小型化デモなどで技術の価値をアピール 実用化を加速（大学）</vt:lpstr>
      <vt:lpstr>Leafonyを使ったリモート・モニタリング</vt:lpstr>
      <vt:lpstr>Leafonyを使った自動測定監視システム</vt:lpstr>
      <vt:lpstr>国際展開も容易：ダッカ大学の例</vt:lpstr>
      <vt:lpstr>トリリオンノード研究会（企業・法人向け）</vt:lpstr>
      <vt:lpstr>トリリオンノード研究会 参加団体</vt:lpstr>
      <vt:lpstr>PowerPoint プレゼンテーション</vt:lpstr>
      <vt:lpstr>　ハーネスリーフ　説明</vt:lpstr>
      <vt:lpstr>　ハーネスリーフ　デモ</vt:lpstr>
      <vt:lpstr>　モーターリーフ　説明</vt:lpstr>
      <vt:lpstr>　モーターリーフ　デモ</vt:lpstr>
      <vt:lpstr>STM32リーフ　説明</vt:lpstr>
      <vt:lpstr>STM32　32ビットリーフ　デモ</vt:lpstr>
      <vt:lpstr>Leafonyの今後</vt:lpstr>
      <vt:lpstr>IoTアプリ開拓に向けたシステム開発の課題</vt:lpstr>
      <vt:lpstr>技術をサービスまでつなぐ プラットフォーム</vt:lpstr>
      <vt:lpstr>IoTデモ　LeafonyBLEPCクラウドPC</vt:lpstr>
      <vt:lpstr>IoT向けオープンイノベーション・プラットフォーム 「Leafony」の進展</vt:lpstr>
    </vt:vector>
  </TitlesOfParts>
  <Company>STARC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T2013_1</dc:title>
  <dc:creator>Takayasu Sakurai</dc:creator>
  <dc:description>安全・安心・豊かな暮らしを創るエレクトロニクス</dc:description>
  <cp:lastModifiedBy>Hewlett-Packard Company</cp:lastModifiedBy>
  <cp:revision>1722</cp:revision>
  <cp:lastPrinted>2020-10-27T02:00:54Z</cp:lastPrinted>
  <dcterms:created xsi:type="dcterms:W3CDTF">2010-10-04T02:33:00Z</dcterms:created>
  <dcterms:modified xsi:type="dcterms:W3CDTF">2020-10-27T07:04:22Z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
    <vt:lpwstr>T2013_1</vt:lpwstr>
  </property>
  <property fmtid="{D5CDD505-2E9C-101B-9397-08002B2CF9AE}" pid="3" name="SlideDescription">
    <vt:lpwstr>安全・安心・豊かな暮らしを創るエレクトロニクス</vt:lpwstr>
  </property>
</Properties>
</file>